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28.bin" ContentType="image/unknown"/>
  <Override PartName="/ppt/media/image135.bin" ContentType="image/unknown"/>
  <Override PartName="/ppt/media/image138.bin" ContentType="image/unknown"/>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media/image254.jpg" ContentType="image/png"/>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2" r:id="rId2"/>
  </p:sldMasterIdLst>
  <p:notesMasterIdLst>
    <p:notesMasterId r:id="rId236"/>
  </p:notesMasterIdLst>
  <p:sldIdLst>
    <p:sldId id="437" r:id="rId3"/>
    <p:sldId id="438" r:id="rId4"/>
    <p:sldId id="439" r:id="rId5"/>
    <p:sldId id="440" r:id="rId6"/>
    <p:sldId id="441" r:id="rId7"/>
    <p:sldId id="446" r:id="rId8"/>
    <p:sldId id="445" r:id="rId9"/>
    <p:sldId id="447" r:id="rId10"/>
    <p:sldId id="448" r:id="rId11"/>
    <p:sldId id="449" r:id="rId12"/>
    <p:sldId id="450" r:id="rId13"/>
    <p:sldId id="452" r:id="rId14"/>
    <p:sldId id="453" r:id="rId15"/>
    <p:sldId id="454" r:id="rId16"/>
    <p:sldId id="455" r:id="rId17"/>
    <p:sldId id="456" r:id="rId18"/>
    <p:sldId id="457" r:id="rId19"/>
    <p:sldId id="458" r:id="rId20"/>
    <p:sldId id="459" r:id="rId21"/>
    <p:sldId id="460" r:id="rId22"/>
    <p:sldId id="461" r:id="rId23"/>
    <p:sldId id="462" r:id="rId24"/>
    <p:sldId id="463" r:id="rId25"/>
    <p:sldId id="464" r:id="rId26"/>
    <p:sldId id="465" r:id="rId27"/>
    <p:sldId id="467" r:id="rId28"/>
    <p:sldId id="468" r:id="rId29"/>
    <p:sldId id="469"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503" r:id="rId54"/>
    <p:sldId id="499" r:id="rId55"/>
    <p:sldId id="500" r:id="rId56"/>
    <p:sldId id="501" r:id="rId57"/>
    <p:sldId id="502" r:id="rId58"/>
    <p:sldId id="256" r:id="rId59"/>
    <p:sldId id="435" r:id="rId60"/>
    <p:sldId id="367" r:id="rId61"/>
    <p:sldId id="368" r:id="rId62"/>
    <p:sldId id="369" r:id="rId63"/>
    <p:sldId id="370" r:id="rId64"/>
    <p:sldId id="371" r:id="rId65"/>
    <p:sldId id="372" r:id="rId66"/>
    <p:sldId id="373" r:id="rId67"/>
    <p:sldId id="374" r:id="rId68"/>
    <p:sldId id="277" r:id="rId69"/>
    <p:sldId id="259" r:id="rId70"/>
    <p:sldId id="293" r:id="rId71"/>
    <p:sldId id="376" r:id="rId72"/>
    <p:sldId id="377" r:id="rId73"/>
    <p:sldId id="278" r:id="rId74"/>
    <p:sldId id="298" r:id="rId75"/>
    <p:sldId id="299" r:id="rId76"/>
    <p:sldId id="314" r:id="rId77"/>
    <p:sldId id="313" r:id="rId78"/>
    <p:sldId id="309" r:id="rId79"/>
    <p:sldId id="303" r:id="rId80"/>
    <p:sldId id="284" r:id="rId81"/>
    <p:sldId id="285" r:id="rId82"/>
    <p:sldId id="286" r:id="rId83"/>
    <p:sldId id="287" r:id="rId84"/>
    <p:sldId id="288" r:id="rId85"/>
    <p:sldId id="304" r:id="rId86"/>
    <p:sldId id="305" r:id="rId87"/>
    <p:sldId id="306" r:id="rId88"/>
    <p:sldId id="315" r:id="rId89"/>
    <p:sldId id="337" r:id="rId90"/>
    <p:sldId id="338" r:id="rId91"/>
    <p:sldId id="339" r:id="rId92"/>
    <p:sldId id="340" r:id="rId93"/>
    <p:sldId id="341" r:id="rId94"/>
    <p:sldId id="347" r:id="rId95"/>
    <p:sldId id="348" r:id="rId96"/>
    <p:sldId id="349" r:id="rId97"/>
    <p:sldId id="350" r:id="rId98"/>
    <p:sldId id="351" r:id="rId99"/>
    <p:sldId id="342" r:id="rId100"/>
    <p:sldId id="343" r:id="rId101"/>
    <p:sldId id="344" r:id="rId102"/>
    <p:sldId id="345" r:id="rId103"/>
    <p:sldId id="346" r:id="rId104"/>
    <p:sldId id="354" r:id="rId105"/>
    <p:sldId id="355" r:id="rId106"/>
    <p:sldId id="356" r:id="rId107"/>
    <p:sldId id="359" r:id="rId108"/>
    <p:sldId id="360" r:id="rId109"/>
    <p:sldId id="361" r:id="rId110"/>
    <p:sldId id="362" r:id="rId111"/>
    <p:sldId id="363" r:id="rId112"/>
    <p:sldId id="364" r:id="rId113"/>
    <p:sldId id="365"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12" r:id="rId149"/>
    <p:sldId id="414" r:id="rId150"/>
    <p:sldId id="413" r:id="rId151"/>
    <p:sldId id="415" r:id="rId152"/>
    <p:sldId id="416" r:id="rId153"/>
    <p:sldId id="417" r:id="rId154"/>
    <p:sldId id="421" r:id="rId155"/>
    <p:sldId id="418" r:id="rId156"/>
    <p:sldId id="420" r:id="rId157"/>
    <p:sldId id="419" r:id="rId158"/>
    <p:sldId id="422" r:id="rId159"/>
    <p:sldId id="426" r:id="rId160"/>
    <p:sldId id="423" r:id="rId161"/>
    <p:sldId id="424" r:id="rId162"/>
    <p:sldId id="425" r:id="rId163"/>
    <p:sldId id="427" r:id="rId164"/>
    <p:sldId id="428" r:id="rId165"/>
    <p:sldId id="429" r:id="rId166"/>
    <p:sldId id="430" r:id="rId167"/>
    <p:sldId id="431" r:id="rId168"/>
    <p:sldId id="432" r:id="rId169"/>
    <p:sldId id="433" r:id="rId170"/>
    <p:sldId id="434" r:id="rId171"/>
    <p:sldId id="504" r:id="rId172"/>
    <p:sldId id="505" r:id="rId173"/>
    <p:sldId id="506" r:id="rId174"/>
    <p:sldId id="507" r:id="rId175"/>
    <p:sldId id="565" r:id="rId176"/>
    <p:sldId id="508" r:id="rId177"/>
    <p:sldId id="509" r:id="rId178"/>
    <p:sldId id="510" r:id="rId179"/>
    <p:sldId id="511" r:id="rId180"/>
    <p:sldId id="512" r:id="rId181"/>
    <p:sldId id="513" r:id="rId182"/>
    <p:sldId id="514" r:id="rId183"/>
    <p:sldId id="515" r:id="rId184"/>
    <p:sldId id="516" r:id="rId185"/>
    <p:sldId id="517" r:id="rId186"/>
    <p:sldId id="518" r:id="rId187"/>
    <p:sldId id="519" r:id="rId188"/>
    <p:sldId id="520" r:id="rId189"/>
    <p:sldId id="521" r:id="rId190"/>
    <p:sldId id="522" r:id="rId191"/>
    <p:sldId id="523" r:id="rId192"/>
    <p:sldId id="524" r:id="rId193"/>
    <p:sldId id="525" r:id="rId194"/>
    <p:sldId id="526" r:id="rId195"/>
    <p:sldId id="527" r:id="rId196"/>
    <p:sldId id="528" r:id="rId197"/>
    <p:sldId id="529" r:id="rId198"/>
    <p:sldId id="530" r:id="rId199"/>
    <p:sldId id="531" r:id="rId200"/>
    <p:sldId id="532" r:id="rId201"/>
    <p:sldId id="533" r:id="rId202"/>
    <p:sldId id="534" r:id="rId203"/>
    <p:sldId id="535" r:id="rId204"/>
    <p:sldId id="536" r:id="rId205"/>
    <p:sldId id="537" r:id="rId206"/>
    <p:sldId id="538" r:id="rId207"/>
    <p:sldId id="539" r:id="rId208"/>
    <p:sldId id="540" r:id="rId209"/>
    <p:sldId id="541" r:id="rId210"/>
    <p:sldId id="542" r:id="rId211"/>
    <p:sldId id="543" r:id="rId212"/>
    <p:sldId id="544" r:id="rId213"/>
    <p:sldId id="545" r:id="rId214"/>
    <p:sldId id="546" r:id="rId215"/>
    <p:sldId id="547" r:id="rId216"/>
    <p:sldId id="548" r:id="rId217"/>
    <p:sldId id="549" r:id="rId218"/>
    <p:sldId id="550" r:id="rId219"/>
    <p:sldId id="551" r:id="rId220"/>
    <p:sldId id="552" r:id="rId221"/>
    <p:sldId id="553" r:id="rId222"/>
    <p:sldId id="554" r:id="rId223"/>
    <p:sldId id="555" r:id="rId224"/>
    <p:sldId id="556" r:id="rId225"/>
    <p:sldId id="557" r:id="rId226"/>
    <p:sldId id="558" r:id="rId227"/>
    <p:sldId id="559" r:id="rId228"/>
    <p:sldId id="560" r:id="rId229"/>
    <p:sldId id="561" r:id="rId230"/>
    <p:sldId id="562" r:id="rId231"/>
    <p:sldId id="563" r:id="rId232"/>
    <p:sldId id="564" r:id="rId233"/>
    <p:sldId id="566" r:id="rId234"/>
    <p:sldId id="357" r:id="rId2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C99"/>
    <a:srgbClr val="6CA5D8"/>
    <a:srgbClr val="B2B2B2"/>
    <a:srgbClr val="969696"/>
    <a:srgbClr val="EAEAEA"/>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6" autoAdjust="0"/>
    <p:restoredTop sz="64989" autoAdjust="0"/>
  </p:normalViewPr>
  <p:slideViewPr>
    <p:cSldViewPr>
      <p:cViewPr varScale="1">
        <p:scale>
          <a:sx n="72" d="100"/>
          <a:sy n="72" d="100"/>
        </p:scale>
        <p:origin x="2622"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46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viewProps" Target="viewProps.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theme" Target="theme/theme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tableStyles" Target="tableStyle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notesMaster" Target="notesMasters/notesMaster1.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image" Target="../media/image3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image" Target="../media/image58.png"/></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image" Target="../media/image39.png"/><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image" Target="../media/image77.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image" Target="../media/image8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39.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image" Target="../media/image3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39.png"/><Relationship Id="rId4" Type="http://schemas.openxmlformats.org/officeDocument/2006/relationships/image" Target="../media/image47.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image" Target="../media/image49.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image" Target="../media/image5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2CD609E2-E7C8-46AB-864E-78D2FC8104D4}" type="datetimeFigureOut">
              <a:rPr lang="zh-CN" altLang="en-US"/>
              <a:pPr>
                <a:defRPr/>
              </a:pPr>
              <a:t>2025/10/10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5501797D-B408-46FF-A549-E324A02D5DF1}" type="slidenum">
              <a:rPr lang="zh-CN" altLang="en-US"/>
              <a:pPr>
                <a:defRPr/>
              </a:pPr>
              <a:t>‹#›</a:t>
            </a:fld>
            <a:endParaRPr lang="zh-CN" altLang="en-US"/>
          </a:p>
        </p:txBody>
      </p:sp>
    </p:spTree>
    <p:extLst>
      <p:ext uri="{BB962C8B-B14F-4D97-AF65-F5344CB8AC3E}">
        <p14:creationId xmlns:p14="http://schemas.microsoft.com/office/powerpoint/2010/main" val="34461022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baike.baidu.com/view/18245.htm" TargetMode="External"/><Relationship Id="rId13" Type="http://schemas.openxmlformats.org/officeDocument/2006/relationships/hyperlink" Target="http://baike.baidu.com/view/45899.htm" TargetMode="External"/><Relationship Id="rId18" Type="http://schemas.openxmlformats.org/officeDocument/2006/relationships/hyperlink" Target="http://baike.baidu.com/view/2075.htm" TargetMode="External"/><Relationship Id="rId3" Type="http://schemas.openxmlformats.org/officeDocument/2006/relationships/hyperlink" Target="http://baike.baidu.com/view/39784.htm" TargetMode="External"/><Relationship Id="rId21" Type="http://schemas.openxmlformats.org/officeDocument/2006/relationships/hyperlink" Target="http://baike.baidu.com/view/24954.htm" TargetMode="External"/><Relationship Id="rId7" Type="http://schemas.openxmlformats.org/officeDocument/2006/relationships/hyperlink" Target="http://baike.baidu.com/view/403182.htm" TargetMode="External"/><Relationship Id="rId12" Type="http://schemas.openxmlformats.org/officeDocument/2006/relationships/hyperlink" Target="http://baike.baidu.com/view/15012.htm" TargetMode="External"/><Relationship Id="rId17" Type="http://schemas.openxmlformats.org/officeDocument/2006/relationships/hyperlink" Target="http://baike.baidu.com/view/920814.htm" TargetMode="External"/><Relationship Id="rId2" Type="http://schemas.openxmlformats.org/officeDocument/2006/relationships/slide" Target="../slides/slide9.xml"/><Relationship Id="rId16" Type="http://schemas.openxmlformats.org/officeDocument/2006/relationships/hyperlink" Target="http://baike.baidu.com/view/13621.htm" TargetMode="External"/><Relationship Id="rId20" Type="http://schemas.openxmlformats.org/officeDocument/2006/relationships/hyperlink" Target="http://baike.baidu.com/view/4246211.htm" TargetMode="External"/><Relationship Id="rId1" Type="http://schemas.openxmlformats.org/officeDocument/2006/relationships/notesMaster" Target="../notesMasters/notesMaster1.xml"/><Relationship Id="rId6" Type="http://schemas.openxmlformats.org/officeDocument/2006/relationships/hyperlink" Target="http://baike.baidu.com/view/37.htm" TargetMode="External"/><Relationship Id="rId11" Type="http://schemas.openxmlformats.org/officeDocument/2006/relationships/hyperlink" Target="http://baike.baidu.com/view/1139.htm" TargetMode="External"/><Relationship Id="rId24" Type="http://schemas.openxmlformats.org/officeDocument/2006/relationships/hyperlink" Target="http://baike.baidu.com/view/1127713.htm" TargetMode="External"/><Relationship Id="rId5" Type="http://schemas.openxmlformats.org/officeDocument/2006/relationships/hyperlink" Target="http://baike.baidu.com/view/761518.htm" TargetMode="External"/><Relationship Id="rId15" Type="http://schemas.openxmlformats.org/officeDocument/2006/relationships/hyperlink" Target="http://baike.baidu.com/view/2422.htm" TargetMode="External"/><Relationship Id="rId23" Type="http://schemas.openxmlformats.org/officeDocument/2006/relationships/hyperlink" Target="http://baike.baidu.com/view/13669.htm" TargetMode="External"/><Relationship Id="rId10" Type="http://schemas.openxmlformats.org/officeDocument/2006/relationships/hyperlink" Target="http://baike.baidu.com/view/2353.htm" TargetMode="External"/><Relationship Id="rId19" Type="http://schemas.openxmlformats.org/officeDocument/2006/relationships/hyperlink" Target="http://baike.baidu.com/view/123038.htm" TargetMode="External"/><Relationship Id="rId4" Type="http://schemas.openxmlformats.org/officeDocument/2006/relationships/hyperlink" Target="http://baike.baidu.com/view/671326.htm" TargetMode="External"/><Relationship Id="rId9" Type="http://schemas.openxmlformats.org/officeDocument/2006/relationships/hyperlink" Target="http://baike.baidu.com/view/190995.htm" TargetMode="External"/><Relationship Id="rId14" Type="http://schemas.openxmlformats.org/officeDocument/2006/relationships/hyperlink" Target="http://baike.baidu.com/view/192072.htm" TargetMode="External"/><Relationship Id="rId22" Type="http://schemas.openxmlformats.org/officeDocument/2006/relationships/hyperlink" Target="http://baike.baidu.com/view/1537.ht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a:t>
            </a:fld>
            <a:endParaRPr lang="zh-CN" altLang="en-US"/>
          </a:p>
        </p:txBody>
      </p:sp>
    </p:spTree>
    <p:extLst>
      <p:ext uri="{BB962C8B-B14F-4D97-AF65-F5344CB8AC3E}">
        <p14:creationId xmlns:p14="http://schemas.microsoft.com/office/powerpoint/2010/main" val="2560967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24935E5C-09CB-431E-8CF0-C6C436DE2998}" type="slidenum">
              <a:rPr lang="en-US" altLang="zh-CN"/>
              <a:t>25</a:t>
            </a:fld>
            <a:r>
              <a:rPr lang="zh-CN" altLang="en-US"/>
              <a:t>页</a:t>
            </a:r>
          </a:p>
        </p:txBody>
      </p:sp>
      <p:sp>
        <p:nvSpPr>
          <p:cNvPr id="324610" name="Rectangle 2"/>
          <p:cNvSpPr>
            <a:spLocks noGrp="1" noRot="1" noChangeAspect="1" noChangeArrowheads="1" noTextEdit="1"/>
          </p:cNvSpPr>
          <p:nvPr>
            <p:ph type="sldImg"/>
          </p:nvPr>
        </p:nvSpPr>
        <p:spPr/>
      </p:sp>
      <p:sp>
        <p:nvSpPr>
          <p:cNvPr id="324611" name="Rectangle 3"/>
          <p:cNvSpPr>
            <a:spLocks noGrp="1" noChangeArrowheads="1"/>
          </p:cNvSpPr>
          <p:nvPr>
            <p:ph type="body" idx="1"/>
          </p:nvPr>
        </p:nvSpPr>
        <p:spPr/>
        <p:txBody>
          <a:bodyPr/>
          <a:lstStyle/>
          <a:p>
            <a:pPr algn="just"/>
            <a:r>
              <a:rPr lang="en-US" altLang="zh-CN"/>
              <a:t>Windows</a:t>
            </a:r>
            <a:r>
              <a:rPr lang="zh-CN" altLang="en-US"/>
              <a:t>中的文件夹是用于存储程序、文档、快捷方式和其他子文件夹的地方。多数情况下，一个文件夹对应一块磁盘空间。文件夹的路径是一个地址，它告诉操作系统如何才能找到该文件夹（如：许多</a:t>
            </a:r>
            <a:r>
              <a:rPr lang="en-US" altLang="zh-CN"/>
              <a:t>Windows</a:t>
            </a:r>
            <a:r>
              <a:rPr lang="zh-CN" altLang="en-US"/>
              <a:t>系统文件都存储在一个路径为</a:t>
            </a:r>
            <a:r>
              <a:rPr lang="en-US" altLang="zh-CN"/>
              <a:t>C:\Windows</a:t>
            </a:r>
            <a:r>
              <a:rPr lang="zh-CN" altLang="en-US"/>
              <a:t>的文件夹中）。</a:t>
            </a:r>
          </a:p>
          <a:p>
            <a:pPr algn="just"/>
            <a:r>
              <a:rPr lang="zh-CN" altLang="en-US" b="1"/>
              <a:t>标准文件夹：</a:t>
            </a:r>
            <a:r>
              <a:rPr lang="zh-CN" altLang="en-US"/>
              <a:t>当你打开一个文件夹时，它是以窗口的形式呈现在屏幕上，关闭它时，则收缩为一个图标。文件夹是标准的窗口，用来作为其它对象（如子文件夹、文件）的容器，它是以图符的方式来显示目录中的内容。使用它，可以访问大部分应用程序和文档，很容易实现对象的拷贝、移动和删除。</a:t>
            </a:r>
          </a:p>
          <a:p>
            <a:pPr algn="just"/>
            <a:r>
              <a:rPr lang="zh-CN" altLang="en-US" b="1"/>
              <a:t>特殊文件夹</a:t>
            </a:r>
            <a:r>
              <a:rPr lang="zh-CN" altLang="en-US"/>
              <a:t>：</a:t>
            </a:r>
            <a:r>
              <a:rPr lang="en-US" altLang="zh-CN"/>
              <a:t>Windows </a:t>
            </a:r>
            <a:r>
              <a:rPr lang="zh-CN" altLang="en-US"/>
              <a:t>还支持一种特殊的文件夹，它们不对应于磁盘上的某个目录，这种文件夹实际上是应用程序，</a:t>
            </a:r>
            <a:r>
              <a:rPr lang="en-US" altLang="zh-CN"/>
              <a:t>(</a:t>
            </a:r>
            <a:r>
              <a:rPr lang="zh-CN" altLang="en-US"/>
              <a:t>如：“ 控制面板 ”、“ 拨号网络 ”、“ 打印机 ”等</a:t>
            </a:r>
            <a:r>
              <a:rPr lang="en-US" altLang="zh-CN"/>
              <a:t>)</a:t>
            </a:r>
            <a:r>
              <a:rPr lang="zh-CN" altLang="en-US"/>
              <a:t>。你不能在这些文件夹中存储文件，但是，可以通过资源管理器来查看和管理其中的内容。</a:t>
            </a:r>
          </a:p>
          <a:p>
            <a:r>
              <a:rPr lang="zh-CN" altLang="en-US">
                <a:latin typeface="宋体" panose="02010600030101010101" pitchFamily="2" charset="-122"/>
              </a:rPr>
              <a:t>一般用户并不需要关心这两种文件夹之间的不同，可以用相同的方式来使用这两种文件夹中的内容。</a:t>
            </a:r>
            <a:r>
              <a:rPr lang="zh-CN" altLang="en-US"/>
              <a:t> </a:t>
            </a:r>
          </a:p>
        </p:txBody>
      </p:sp>
    </p:spTree>
    <p:extLst>
      <p:ext uri="{BB962C8B-B14F-4D97-AF65-F5344CB8AC3E}">
        <p14:creationId xmlns:p14="http://schemas.microsoft.com/office/powerpoint/2010/main" val="28290243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 </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231</a:t>
            </a:fld>
            <a:endParaRPr lang="zh-CN" altLang="en-US"/>
          </a:p>
        </p:txBody>
      </p:sp>
    </p:spTree>
    <p:extLst>
      <p:ext uri="{BB962C8B-B14F-4D97-AF65-F5344CB8AC3E}">
        <p14:creationId xmlns:p14="http://schemas.microsoft.com/office/powerpoint/2010/main" val="2089134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2BF3F600-0C2F-4721-97CF-9391F3512275}" type="slidenum">
              <a:rPr lang="en-US" altLang="zh-CN"/>
              <a:t>28</a:t>
            </a:fld>
            <a:r>
              <a:rPr lang="zh-CN" altLang="en-US"/>
              <a:t>页</a:t>
            </a:r>
          </a:p>
        </p:txBody>
      </p:sp>
      <p:sp>
        <p:nvSpPr>
          <p:cNvPr id="436226" name="Rectangle 2"/>
          <p:cNvSpPr>
            <a:spLocks noGrp="1" noRot="1" noChangeAspect="1" noChangeArrowheads="1" noTextEdit="1"/>
          </p:cNvSpPr>
          <p:nvPr>
            <p:ph type="sldImg"/>
          </p:nvPr>
        </p:nvSpPr>
        <p:spPr/>
      </p:sp>
      <p:sp>
        <p:nvSpPr>
          <p:cNvPr id="436227" name="Rectangle 3"/>
          <p:cNvSpPr>
            <a:spLocks noGrp="1" noChangeArrowheads="1"/>
          </p:cNvSpPr>
          <p:nvPr>
            <p:ph type="body" idx="1"/>
          </p:nvPr>
        </p:nvSpPr>
        <p:spPr/>
        <p:txBody>
          <a:bodyPr/>
          <a:lstStyle/>
          <a:p>
            <a:pPr algn="just"/>
            <a:r>
              <a:rPr lang="en-US" altLang="zh-CN"/>
              <a:t>Windows</a:t>
            </a:r>
            <a:r>
              <a:rPr lang="zh-CN" altLang="en-US"/>
              <a:t>中的文件夹是用于存储程序、文档、快捷方式和其他子文件夹的地方。多数情况下，一个文件夹对应一块磁盘空间。文件夹的路径是一个地址，它告诉操作系统如何才能找到该文件夹（如：许多</a:t>
            </a:r>
            <a:r>
              <a:rPr lang="en-US" altLang="zh-CN"/>
              <a:t>Windows</a:t>
            </a:r>
            <a:r>
              <a:rPr lang="zh-CN" altLang="en-US"/>
              <a:t>系统文件都存储在一个路径为</a:t>
            </a:r>
            <a:r>
              <a:rPr lang="en-US" altLang="zh-CN"/>
              <a:t>C:\Windows</a:t>
            </a:r>
            <a:r>
              <a:rPr lang="zh-CN" altLang="en-US"/>
              <a:t>的文件夹中）。</a:t>
            </a:r>
          </a:p>
          <a:p>
            <a:pPr algn="just"/>
            <a:r>
              <a:rPr lang="zh-CN" altLang="en-US" b="1"/>
              <a:t>标准文件夹：</a:t>
            </a:r>
            <a:r>
              <a:rPr lang="zh-CN" altLang="en-US"/>
              <a:t>当你打开一个文件夹时，它是以窗口的形式呈现在屏幕上，关闭它时，则收缩为一个图标。文件夹是标准的窗口，用来作为其它对象（如子文件夹、文件）的容器，它是以图符的方式来显示目录中的内容。使用它，可以访问大部分应用程序和文档，很容易实现对象的拷贝、移动和删除。</a:t>
            </a:r>
          </a:p>
          <a:p>
            <a:pPr algn="just"/>
            <a:r>
              <a:rPr lang="zh-CN" altLang="en-US" b="1"/>
              <a:t>特殊文件夹</a:t>
            </a:r>
            <a:r>
              <a:rPr lang="zh-CN" altLang="en-US"/>
              <a:t>：</a:t>
            </a:r>
            <a:r>
              <a:rPr lang="en-US" altLang="zh-CN"/>
              <a:t>Windows </a:t>
            </a:r>
            <a:r>
              <a:rPr lang="zh-CN" altLang="en-US"/>
              <a:t>还支持一种特殊的文件夹，它们不对应于磁盘上的某个目录，这种文件夹实际上是应用程序，</a:t>
            </a:r>
            <a:r>
              <a:rPr lang="en-US" altLang="zh-CN"/>
              <a:t>(</a:t>
            </a:r>
            <a:r>
              <a:rPr lang="zh-CN" altLang="en-US"/>
              <a:t>如：“ 控制面板 ”、“ 拨号网络 ”、“ 打印机 ”等</a:t>
            </a:r>
            <a:r>
              <a:rPr lang="en-US" altLang="zh-CN"/>
              <a:t>)</a:t>
            </a:r>
            <a:r>
              <a:rPr lang="zh-CN" altLang="en-US"/>
              <a:t>。你不能在这些文件夹中存储文件，但是，可以通过资源管理器来查看和管理其中的内容。</a:t>
            </a:r>
          </a:p>
          <a:p>
            <a:r>
              <a:rPr lang="zh-CN" altLang="en-US">
                <a:latin typeface="宋体" panose="02010600030101010101" pitchFamily="2" charset="-122"/>
              </a:rPr>
              <a:t>一般用户并不需要关心这两种文件夹之间的不同，可以用相同的方式来使用这两种文件夹中的内容。</a:t>
            </a:r>
            <a:r>
              <a:rPr lang="zh-CN" altLang="en-US"/>
              <a:t> </a:t>
            </a:r>
          </a:p>
        </p:txBody>
      </p:sp>
    </p:spTree>
    <p:extLst>
      <p:ext uri="{BB962C8B-B14F-4D97-AF65-F5344CB8AC3E}">
        <p14:creationId xmlns:p14="http://schemas.microsoft.com/office/powerpoint/2010/main" val="2557242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183615E9-C255-47BB-A52D-1F1AE2436B58}" type="slidenum">
              <a:rPr lang="en-US" altLang="zh-CN"/>
              <a:t>29</a:t>
            </a:fld>
            <a:r>
              <a:rPr lang="zh-CN" altLang="en-US"/>
              <a:t>页</a:t>
            </a:r>
          </a:p>
        </p:txBody>
      </p:sp>
      <p:sp>
        <p:nvSpPr>
          <p:cNvPr id="330754" name="Rectangle 2"/>
          <p:cNvSpPr>
            <a:spLocks noGrp="1" noRot="1" noChangeAspect="1" noChangeArrowheads="1" noTextEdit="1"/>
          </p:cNvSpPr>
          <p:nvPr>
            <p:ph type="sldImg"/>
          </p:nvPr>
        </p:nvSpPr>
        <p:spPr/>
      </p:sp>
      <p:sp>
        <p:nvSpPr>
          <p:cNvPr id="330755" name="Rectangle 3"/>
          <p:cNvSpPr>
            <a:spLocks noGrp="1" noChangeArrowheads="1"/>
          </p:cNvSpPr>
          <p:nvPr>
            <p:ph type="body" idx="1"/>
          </p:nvPr>
        </p:nvSpPr>
        <p:spPr/>
        <p:txBody>
          <a:bodyPr/>
          <a:lstStyle/>
          <a:p>
            <a:r>
              <a:rPr lang="en-US" altLang="zh-CN" b="1"/>
              <a:t>“</a:t>
            </a:r>
            <a:r>
              <a:rPr lang="zh-CN" altLang="en-US" b="1"/>
              <a:t>拖放”拷贝和移动文件和文件夹</a:t>
            </a:r>
            <a:r>
              <a:rPr lang="en-US" altLang="zh-CN" b="1"/>
              <a:t>:</a:t>
            </a:r>
          </a:p>
          <a:p>
            <a:r>
              <a:rPr lang="zh-CN" altLang="en-US"/>
              <a:t>最简单的方法就是直接用鼠标把选中的文件的图标拖放到目的地。拖动操作在“资源管理器”窗口中最容易实现。“拖放”操作到底是执行拷贝还是移动，取决于源文件夹和目的文件夹的关系：</a:t>
            </a:r>
          </a:p>
          <a:p>
            <a:r>
              <a:rPr lang="zh-CN" altLang="en-US" b="1"/>
              <a:t>相同磁盘</a:t>
            </a:r>
            <a:r>
              <a:rPr lang="zh-CN" altLang="en-US"/>
              <a:t>：在同一磁盘上直接拖放文件或文件夹执行</a:t>
            </a:r>
            <a:r>
              <a:rPr lang="zh-CN" altLang="en-US" b="1"/>
              <a:t>移动</a:t>
            </a:r>
            <a:r>
              <a:rPr lang="zh-CN" altLang="en-US"/>
              <a:t>命令。若拖放文件时按下</a:t>
            </a:r>
            <a:r>
              <a:rPr lang="en-US" altLang="zh-CN"/>
              <a:t>Ctrl</a:t>
            </a:r>
            <a:r>
              <a:rPr lang="zh-CN" altLang="en-US"/>
              <a:t>键则执行</a:t>
            </a:r>
            <a:r>
              <a:rPr lang="zh-CN" altLang="en-US" b="1"/>
              <a:t>拷贝</a:t>
            </a:r>
            <a:r>
              <a:rPr lang="zh-CN" altLang="en-US"/>
              <a:t>操作。</a:t>
            </a:r>
          </a:p>
          <a:p>
            <a:r>
              <a:rPr lang="zh-CN" altLang="en-US" b="1"/>
              <a:t>不同磁盘</a:t>
            </a:r>
            <a:r>
              <a:rPr lang="zh-CN" altLang="en-US"/>
              <a:t>：在不同磁盘之间拖放文件或文件夹执行</a:t>
            </a:r>
            <a:r>
              <a:rPr lang="zh-CN" altLang="en-US" b="1"/>
              <a:t>拷贝</a:t>
            </a:r>
            <a:r>
              <a:rPr lang="zh-CN" altLang="en-US"/>
              <a:t>命令。若拖放文件时按下</a:t>
            </a:r>
            <a:r>
              <a:rPr lang="en-US" altLang="zh-CN"/>
              <a:t>Shift</a:t>
            </a:r>
            <a:r>
              <a:rPr lang="zh-CN" altLang="en-US"/>
              <a:t>键则执行</a:t>
            </a:r>
            <a:r>
              <a:rPr lang="zh-CN" altLang="en-US" b="1"/>
              <a:t>移动</a:t>
            </a:r>
            <a:r>
              <a:rPr lang="zh-CN" altLang="en-US"/>
              <a:t>操作。</a:t>
            </a:r>
          </a:p>
          <a:p>
            <a:endParaRPr lang="zh-CN" altLang="en-US"/>
          </a:p>
          <a:p>
            <a:r>
              <a:rPr lang="zh-CN" altLang="en-US"/>
              <a:t>使用鼠标可以方便的完成文件、文件夹或磁盘驱动器的选择。</a:t>
            </a:r>
          </a:p>
          <a:p>
            <a:r>
              <a:rPr lang="zh-CN" altLang="en-US" b="1"/>
              <a:t>单个对象的选择</a:t>
            </a:r>
            <a:r>
              <a:rPr lang="zh-CN" altLang="en-US"/>
              <a:t>：只需用鼠标左键单击相应对象即可。</a:t>
            </a:r>
          </a:p>
          <a:p>
            <a:r>
              <a:rPr lang="zh-CN" altLang="en-US" b="1"/>
              <a:t>全选：</a:t>
            </a:r>
            <a:r>
              <a:rPr lang="zh-CN" altLang="en-US"/>
              <a:t>使用“编辑”菜单中的“全选”命令可以选择当前文件夹中的全部项。</a:t>
            </a:r>
          </a:p>
          <a:p>
            <a:r>
              <a:rPr lang="zh-CN" altLang="en-US" b="1"/>
              <a:t>连续选择：</a:t>
            </a:r>
            <a:r>
              <a:rPr lang="zh-CN" altLang="en-US"/>
              <a:t>如果需要选择多个连续的文件或文件夹，则用鼠标左键单击第一个文件或文件夹的图标或文件名，然后在键盘上按住</a:t>
            </a:r>
            <a:r>
              <a:rPr lang="en-US" altLang="zh-CN"/>
              <a:t>Shift</a:t>
            </a:r>
            <a:r>
              <a:rPr lang="zh-CN" altLang="en-US"/>
              <a:t>键，再用鼠标单击最后一个文件或文件夹的图标或文件名，则这两个文件或文件夹之间的文件或文件夹均被选定。</a:t>
            </a:r>
          </a:p>
          <a:p>
            <a:r>
              <a:rPr lang="zh-CN" altLang="en-US" b="1"/>
              <a:t>不连续选择：</a:t>
            </a:r>
            <a:r>
              <a:rPr lang="zh-CN" altLang="en-US"/>
              <a:t>如果需要选择不连续的多个文件或文件夹，则用鼠标左键单击第一个文件或文件夹的图表或文件名 ，然后按住</a:t>
            </a:r>
            <a:r>
              <a:rPr lang="en-US" altLang="zh-CN"/>
              <a:t>Ctrl</a:t>
            </a:r>
            <a:r>
              <a:rPr lang="zh-CN" altLang="en-US"/>
              <a:t>键，用鼠标单击要选择的其它文件或文件夹。</a:t>
            </a:r>
          </a:p>
        </p:txBody>
      </p:sp>
    </p:spTree>
    <p:extLst>
      <p:ext uri="{BB962C8B-B14F-4D97-AF65-F5344CB8AC3E}">
        <p14:creationId xmlns:p14="http://schemas.microsoft.com/office/powerpoint/2010/main" val="1113618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7A56F726-8F43-4F35-B3B3-27368E085B5C}" type="slidenum">
              <a:rPr lang="en-US" altLang="zh-CN"/>
              <a:t>30</a:t>
            </a:fld>
            <a:r>
              <a:rPr lang="zh-CN" altLang="en-US"/>
              <a:t>页</a:t>
            </a:r>
          </a:p>
        </p:txBody>
      </p:sp>
      <p:sp>
        <p:nvSpPr>
          <p:cNvPr id="335874" name="Rectangle 2"/>
          <p:cNvSpPr>
            <a:spLocks noGrp="1" noRot="1" noChangeAspect="1" noChangeArrowheads="1" noTextEdit="1"/>
          </p:cNvSpPr>
          <p:nvPr>
            <p:ph type="sldImg"/>
          </p:nvPr>
        </p:nvSpPr>
        <p:spPr/>
      </p:sp>
      <p:sp>
        <p:nvSpPr>
          <p:cNvPr id="335875" name="Rectangle 3"/>
          <p:cNvSpPr>
            <a:spLocks noGrp="1" noChangeArrowheads="1"/>
          </p:cNvSpPr>
          <p:nvPr>
            <p:ph type="body" idx="1"/>
          </p:nvPr>
        </p:nvSpPr>
        <p:spPr/>
        <p:txBody>
          <a:bodyPr/>
          <a:lstStyle/>
          <a:p>
            <a:r>
              <a:rPr lang="zh-CN" altLang="en-US" b="1"/>
              <a:t>剪贴板</a:t>
            </a:r>
            <a:r>
              <a:rPr lang="en-US" altLang="zh-CN" b="1"/>
              <a:t>:</a:t>
            </a:r>
            <a:r>
              <a:rPr lang="zh-CN" altLang="en-US"/>
              <a:t>是</a:t>
            </a:r>
            <a:r>
              <a:rPr lang="en-US" altLang="zh-CN"/>
              <a:t>Windows </a:t>
            </a:r>
            <a:r>
              <a:rPr lang="zh-CN" altLang="en-US"/>
              <a:t>用于传递信息的临时存储区</a:t>
            </a:r>
            <a:r>
              <a:rPr lang="en-US" altLang="zh-CN"/>
              <a:t>,</a:t>
            </a:r>
            <a:r>
              <a:rPr lang="zh-CN" altLang="en-US"/>
              <a:t>在做移动或复制时并不是真正地把文件和文件夹的内容拷贝到“ 剪贴板 ”中。同时，这样做也是不现实的，因为“ 剪贴板 ”上可能根本就没有这么大的空间</a:t>
            </a:r>
            <a:r>
              <a:rPr lang="en-US" altLang="zh-CN"/>
              <a:t>,</a:t>
            </a:r>
            <a:r>
              <a:rPr lang="zh-CN" altLang="en-US"/>
              <a:t>而只是简单地把选中对象的名字拷贝到“ 剪贴板 ”上，建立一个特殊的列表。当发出</a:t>
            </a:r>
            <a:br>
              <a:rPr lang="zh-CN" altLang="en-US"/>
            </a:br>
            <a:r>
              <a:rPr lang="zh-CN" altLang="en-US"/>
              <a:t>“ 粘贴 ”命令时，“ 资源管理器 ”就会根据这个文件列表把文件拷贝到目的文件夹中。</a:t>
            </a:r>
          </a:p>
          <a:p>
            <a:r>
              <a:rPr lang="zh-CN" altLang="en-US" b="1"/>
              <a:t>使用“剪贴板”拷贝和移动文件和文件夹</a:t>
            </a:r>
          </a:p>
          <a:p>
            <a:r>
              <a:rPr lang="zh-CN" altLang="en-US"/>
              <a:t>在“ 资源管理器 ” 窗口或文件夹窗口中</a:t>
            </a:r>
            <a:r>
              <a:rPr lang="en-US" altLang="zh-CN"/>
              <a:t>,</a:t>
            </a:r>
            <a:r>
              <a:rPr lang="zh-CN" altLang="en-US"/>
              <a:t>还可通过“ 编辑”菜单中的 “ 复制 ”或 “ 剪切 ”命令</a:t>
            </a:r>
            <a:r>
              <a:rPr lang="en-US" altLang="zh-CN"/>
              <a:t>(</a:t>
            </a:r>
            <a:r>
              <a:rPr lang="zh-CN" altLang="en-US"/>
              <a:t>或工具栏中的相应按钮</a:t>
            </a:r>
            <a:r>
              <a:rPr lang="en-US" altLang="zh-CN"/>
              <a:t>)</a:t>
            </a:r>
            <a:r>
              <a:rPr lang="zh-CN" altLang="en-US"/>
              <a:t>，借助“ 剪贴板”来拷贝和移动文件和文件夹。首先选取一个或多个文件和文件夹，然后打开“ 编辑 ”菜单，选择“ 复制”或“ 移动 ”命令，再找到目的文件夹，打开“ 编辑 ”菜单选择</a:t>
            </a:r>
            <a:br>
              <a:rPr lang="zh-CN" altLang="en-US"/>
            </a:br>
            <a:r>
              <a:rPr lang="zh-CN" altLang="en-US"/>
              <a:t>“ 粘贴 ”命令，就将所选文件和文件夹复制或移动到目的文件夹中。</a:t>
            </a:r>
          </a:p>
        </p:txBody>
      </p:sp>
    </p:spTree>
    <p:extLst>
      <p:ext uri="{BB962C8B-B14F-4D97-AF65-F5344CB8AC3E}">
        <p14:creationId xmlns:p14="http://schemas.microsoft.com/office/powerpoint/2010/main" val="380249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B6B3DFEF-0631-4D18-A09D-4F360B70150C}" type="slidenum">
              <a:rPr lang="en-US" altLang="zh-CN"/>
              <a:t>31</a:t>
            </a:fld>
            <a:r>
              <a:rPr lang="zh-CN" altLang="en-US"/>
              <a:t>页</a:t>
            </a:r>
          </a:p>
        </p:txBody>
      </p:sp>
      <p:sp>
        <p:nvSpPr>
          <p:cNvPr id="336898" name="Rectangle 2"/>
          <p:cNvSpPr>
            <a:spLocks noGrp="1" noRot="1" noChangeAspect="1" noChangeArrowheads="1" noTextEdit="1"/>
          </p:cNvSpPr>
          <p:nvPr>
            <p:ph type="sldImg"/>
          </p:nvPr>
        </p:nvSpPr>
        <p:spPr/>
      </p:sp>
      <p:sp>
        <p:nvSpPr>
          <p:cNvPr id="336899" name="Rectangle 3"/>
          <p:cNvSpPr>
            <a:spLocks noGrp="1" noChangeArrowheads="1"/>
          </p:cNvSpPr>
          <p:nvPr>
            <p:ph type="body" idx="1"/>
          </p:nvPr>
        </p:nvSpPr>
        <p:spPr/>
        <p:txBody>
          <a:bodyPr/>
          <a:lstStyle/>
          <a:p>
            <a:r>
              <a:rPr lang="zh-CN" altLang="en-US" b="1"/>
              <a:t>删除文件的两种方式：</a:t>
            </a:r>
          </a:p>
          <a:p>
            <a:r>
              <a:rPr lang="zh-CN" altLang="en-US"/>
              <a:t>（请按照幻灯片完成具体操作，删除前面所建文件）</a:t>
            </a:r>
          </a:p>
          <a:p>
            <a:r>
              <a:rPr lang="zh-CN" altLang="en-US"/>
              <a:t>在</a:t>
            </a:r>
            <a:r>
              <a:rPr lang="en-US" altLang="zh-CN"/>
              <a:t>Windows </a:t>
            </a:r>
            <a:r>
              <a:rPr lang="zh-CN" altLang="en-US"/>
              <a:t>中删除文件或文件夹时，所有被删除的文件或文件夹并未真正被删除，只是临时被存放在“ 回收站 ”中</a:t>
            </a:r>
            <a:r>
              <a:rPr lang="en-US" altLang="zh-CN"/>
              <a:t>,</a:t>
            </a:r>
            <a:r>
              <a:rPr lang="zh-CN" altLang="en-US"/>
              <a:t>利用“ 回收站 ”可以对误删的文件或文件夹进行恢复。如何进行文件或文件夹的恢复在后面具体介绍。</a:t>
            </a:r>
          </a:p>
          <a:p>
            <a:endParaRPr lang="zh-CN" altLang="en-US"/>
          </a:p>
          <a:p>
            <a:r>
              <a:rPr lang="zh-CN" altLang="en-US" b="1"/>
              <a:t>不使用回收站：</a:t>
            </a:r>
            <a:r>
              <a:rPr lang="zh-CN" altLang="en-US"/>
              <a:t>在桌面上用鼠标选择“ 回收站”图标</a:t>
            </a:r>
            <a:r>
              <a:rPr lang="en-US" altLang="zh-CN"/>
              <a:t>,</a:t>
            </a:r>
            <a:r>
              <a:rPr lang="zh-CN" altLang="en-US"/>
              <a:t>单击鼠标右键，在弹出的快捷菜单中选择“ 属性 ”，打开“ 回收站 ” 属性对话框，在“ 全局 ”选择页中选择 </a:t>
            </a:r>
            <a:r>
              <a:rPr lang="zh-CN" altLang="en-US" b="1"/>
              <a:t>不将文件移入回收站</a:t>
            </a:r>
            <a:r>
              <a:rPr lang="en-US" altLang="zh-CN" b="1"/>
              <a:t>,</a:t>
            </a:r>
            <a:r>
              <a:rPr lang="zh-CN" altLang="en-US" b="1"/>
              <a:t>而是使用” 删除 “ 命令将文件彻底删除</a:t>
            </a:r>
            <a:r>
              <a:rPr lang="zh-CN" altLang="en-US"/>
              <a:t>。这样所删的文件将不在进入回收站，而是直接被从硬盘上删除。</a:t>
            </a:r>
          </a:p>
          <a:p>
            <a:endParaRPr lang="zh-CN" altLang="en-US"/>
          </a:p>
          <a:p>
            <a:r>
              <a:rPr lang="zh-CN" altLang="en-US" b="1"/>
              <a:t>思考</a:t>
            </a:r>
            <a:r>
              <a:rPr lang="zh-CN" altLang="en-US"/>
              <a:t>：是否可以对</a:t>
            </a:r>
            <a:r>
              <a:rPr lang="en-US" altLang="en-US"/>
              <a:t>C</a:t>
            </a:r>
            <a:r>
              <a:rPr lang="zh-CN" altLang="en-US"/>
              <a:t>盘</a:t>
            </a:r>
            <a:r>
              <a:rPr lang="en-US" altLang="en-US"/>
              <a:t>D</a:t>
            </a:r>
            <a:r>
              <a:rPr lang="zh-CN" altLang="en-US"/>
              <a:t>盘分别进行设置，例如：放在</a:t>
            </a:r>
            <a:r>
              <a:rPr lang="en-US" altLang="en-US"/>
              <a:t>C</a:t>
            </a:r>
            <a:r>
              <a:rPr lang="zh-CN" altLang="en-US"/>
              <a:t>盘的文件被删后进入回收站，而</a:t>
            </a:r>
            <a:r>
              <a:rPr lang="en-US" altLang="en-US"/>
              <a:t>D</a:t>
            </a:r>
            <a:r>
              <a:rPr lang="zh-CN" altLang="en-US"/>
              <a:t>盘的文件直接被删除。</a:t>
            </a:r>
          </a:p>
        </p:txBody>
      </p:sp>
    </p:spTree>
    <p:extLst>
      <p:ext uri="{BB962C8B-B14F-4D97-AF65-F5344CB8AC3E}">
        <p14:creationId xmlns:p14="http://schemas.microsoft.com/office/powerpoint/2010/main" val="137249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962A7552-DB39-4D53-8170-4062F25AFC35}" type="slidenum">
              <a:rPr lang="en-US" altLang="zh-CN"/>
              <a:t>32</a:t>
            </a:fld>
            <a:r>
              <a:rPr lang="zh-CN" altLang="en-US"/>
              <a:t>页</a:t>
            </a:r>
          </a:p>
        </p:txBody>
      </p:sp>
      <p:sp>
        <p:nvSpPr>
          <p:cNvPr id="337922" name="Rectangle 2"/>
          <p:cNvSpPr>
            <a:spLocks noGrp="1" noRot="1" noChangeAspect="1" noChangeArrowheads="1" noTextEdit="1"/>
          </p:cNvSpPr>
          <p:nvPr>
            <p:ph type="sldImg"/>
          </p:nvPr>
        </p:nvSpPr>
        <p:spPr/>
      </p:sp>
      <p:sp>
        <p:nvSpPr>
          <p:cNvPr id="337923" name="Rectangle 3"/>
          <p:cNvSpPr>
            <a:spLocks noGrp="1" noChangeArrowheads="1"/>
          </p:cNvSpPr>
          <p:nvPr>
            <p:ph type="body" idx="1"/>
          </p:nvPr>
        </p:nvSpPr>
        <p:spPr/>
        <p:txBody>
          <a:bodyPr/>
          <a:lstStyle/>
          <a:p>
            <a:r>
              <a:rPr lang="en-US" altLang="zh-CN" b="1"/>
              <a:t>“ </a:t>
            </a:r>
            <a:r>
              <a:rPr lang="zh-CN" altLang="en-US" b="1"/>
              <a:t>回收站 ”中文件的恢复：</a:t>
            </a:r>
            <a:r>
              <a:rPr lang="zh-CN" altLang="en-US"/>
              <a:t>在“ 回收站 ”中的所有被删除的文件按删除时间顺序排列，最近删除的文件或文件夹放在最上面，当队列溢出时，最先删除的文件或文件夹将被永久删除。</a:t>
            </a:r>
          </a:p>
          <a:p>
            <a:r>
              <a:rPr lang="zh-CN" altLang="en-US"/>
              <a:t>步骤：</a:t>
            </a:r>
          </a:p>
          <a:p>
            <a:pPr>
              <a:buSzPct val="125000"/>
              <a:buFont typeface="Wingdings" panose="05000000000000000000" pitchFamily="2" charset="2"/>
              <a:buChar char="§"/>
            </a:pPr>
            <a:r>
              <a:rPr lang="zh-CN" altLang="en-US"/>
              <a:t>双击桌面上的“ 回收站 ”图标，打开“ 回收站 ”窗口；</a:t>
            </a:r>
          </a:p>
          <a:p>
            <a:pPr>
              <a:buSzPct val="125000"/>
              <a:buFont typeface="Wingdings" panose="05000000000000000000" pitchFamily="2" charset="2"/>
              <a:buChar char="§"/>
            </a:pPr>
            <a:r>
              <a:rPr lang="zh-CN" altLang="en-US"/>
              <a:t>从“ 回收站 ”窗口中找到要恢复的文件或文件夹，对准图标击鼠标</a:t>
            </a:r>
            <a:br>
              <a:rPr lang="zh-CN" altLang="en-US"/>
            </a:br>
            <a:r>
              <a:rPr lang="zh-CN" altLang="en-US"/>
              <a:t>  右键；</a:t>
            </a:r>
          </a:p>
          <a:p>
            <a:pPr>
              <a:buSzPct val="125000"/>
              <a:buFont typeface="Wingdings" panose="05000000000000000000" pitchFamily="2" charset="2"/>
              <a:buChar char="§"/>
            </a:pPr>
            <a:r>
              <a:rPr lang="zh-CN" altLang="en-US"/>
              <a:t>从弹出的快捷菜单中选择“ 还原 ”命令，文件或文件夹将还原到被删之前的位置（如被删文件所在的文件夹已被删除</a:t>
            </a:r>
            <a:r>
              <a:rPr lang="en-US" altLang="zh-CN"/>
              <a:t>,</a:t>
            </a:r>
            <a:r>
              <a:rPr lang="zh-CN" altLang="en-US"/>
              <a:t>则将重新建立）；</a:t>
            </a:r>
          </a:p>
          <a:p>
            <a:pPr>
              <a:buSzPct val="125000"/>
              <a:buFont typeface="Wingdings" panose="05000000000000000000" pitchFamily="2" charset="2"/>
              <a:buChar char="§"/>
            </a:pPr>
            <a:r>
              <a:rPr lang="zh-CN" altLang="en-US"/>
              <a:t>  我们还可以在此窗口中选择“  清空回收站 ”把“ 回收站 ”中的文件全部彻底删除，选择“ 全部还原 ”命令把所有“ 回收站 ”中的被删文件全部还原；</a:t>
            </a:r>
          </a:p>
          <a:p>
            <a:r>
              <a:rPr lang="zh-CN" altLang="en-US" b="1"/>
              <a:t>“ 回收站 ”属性设置：</a:t>
            </a:r>
            <a:r>
              <a:rPr lang="zh-CN" altLang="en-US"/>
              <a:t>在桌面上用鼠标选择“ 回收站”图标，单击鼠标右键，在弹出的快捷菜单中选择“ 属性 ”，打开“ 回收站 ” 属性对话框</a:t>
            </a:r>
            <a:r>
              <a:rPr lang="en-US" altLang="zh-CN"/>
              <a:t>, </a:t>
            </a:r>
            <a:r>
              <a:rPr lang="zh-CN" altLang="en-US"/>
              <a:t>在此对话框中，我们可以改变“ 回收站 ”所占磁盘空间的大小（缺省为</a:t>
            </a:r>
            <a:r>
              <a:rPr lang="en-US" altLang="zh-CN"/>
              <a:t>10%</a:t>
            </a:r>
            <a:r>
              <a:rPr lang="zh-CN" altLang="en-US"/>
              <a:t>），在缺省情况下。</a:t>
            </a:r>
          </a:p>
          <a:p>
            <a:r>
              <a:rPr lang="zh-CN" altLang="en-US"/>
              <a:t>“ 所有驱动器均使用同一配置</a:t>
            </a:r>
            <a:r>
              <a:rPr lang="zh-CN" altLang="en-US" b="1"/>
              <a:t> ” </a:t>
            </a:r>
            <a:r>
              <a:rPr lang="zh-CN" altLang="en-US"/>
              <a:t>也就是说对所有硬盘都设成同样的效果，如果想要对不同的磁盘分别设置，请选择“ 各驱动器的配置相互独立 ”单选按钮。这样，你不但可以使每个磁盘的“ 回收站 ”大小不同，而且可以根据需要设立某一硬盘删文件时被删文件进入“  回收战 ”，而另一个则不。</a:t>
            </a:r>
          </a:p>
        </p:txBody>
      </p:sp>
    </p:spTree>
    <p:extLst>
      <p:ext uri="{BB962C8B-B14F-4D97-AF65-F5344CB8AC3E}">
        <p14:creationId xmlns:p14="http://schemas.microsoft.com/office/powerpoint/2010/main" val="3190068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0526E438-1812-4BB4-A843-9BC659A64BD9}" type="slidenum">
              <a:rPr lang="en-US" altLang="zh-CN"/>
              <a:t>33</a:t>
            </a:fld>
            <a:r>
              <a:rPr lang="zh-CN" altLang="en-US"/>
              <a:t>页</a:t>
            </a:r>
          </a:p>
        </p:txBody>
      </p:sp>
      <p:sp>
        <p:nvSpPr>
          <p:cNvPr id="329730" name="Rectangle 2"/>
          <p:cNvSpPr>
            <a:spLocks noGrp="1" noRot="1" noChangeAspect="1" noChangeArrowheads="1" noTextEdit="1"/>
          </p:cNvSpPr>
          <p:nvPr>
            <p:ph type="sldImg"/>
          </p:nvPr>
        </p:nvSpPr>
        <p:spPr/>
      </p:sp>
      <p:sp>
        <p:nvSpPr>
          <p:cNvPr id="329731" name="Rectangle 3"/>
          <p:cNvSpPr>
            <a:spLocks noGrp="1" noChangeArrowheads="1"/>
          </p:cNvSpPr>
          <p:nvPr>
            <p:ph type="body" idx="1"/>
          </p:nvPr>
        </p:nvSpPr>
        <p:spPr/>
        <p:txBody>
          <a:bodyPr/>
          <a:lstStyle/>
          <a:p>
            <a:pPr>
              <a:spcBef>
                <a:spcPct val="10000"/>
              </a:spcBef>
            </a:pPr>
            <a:r>
              <a:rPr lang="zh-CN" altLang="en-US"/>
              <a:t>一般情况下，可以使用文件夹窗口来访问大部分应用程序和文档，但是如果要使用大量的对象或者拷贝和删除整个文件夹，那么最好使用</a:t>
            </a:r>
            <a:br>
              <a:rPr lang="zh-CN" altLang="en-US"/>
            </a:br>
            <a:r>
              <a:rPr lang="zh-CN" altLang="en-US"/>
              <a:t>“  </a:t>
            </a:r>
            <a:r>
              <a:rPr lang="en-US" altLang="zh-CN" b="1"/>
              <a:t>Windows </a:t>
            </a:r>
            <a:r>
              <a:rPr lang="zh-CN" altLang="en-US" b="1"/>
              <a:t>资源管理器</a:t>
            </a:r>
            <a:r>
              <a:rPr lang="zh-CN" altLang="en-US"/>
              <a:t> ”。</a:t>
            </a:r>
          </a:p>
          <a:p>
            <a:pPr algn="just">
              <a:spcBef>
                <a:spcPct val="10000"/>
              </a:spcBef>
            </a:pPr>
            <a:r>
              <a:rPr lang="zh-CN" altLang="en-US"/>
              <a:t>“</a:t>
            </a:r>
            <a:r>
              <a:rPr lang="en-US" altLang="zh-CN"/>
              <a:t>Windows</a:t>
            </a:r>
            <a:r>
              <a:rPr lang="zh-CN" altLang="en-US"/>
              <a:t>资源管理器”是</a:t>
            </a:r>
            <a:r>
              <a:rPr lang="en-US" altLang="zh-CN"/>
              <a:t>Windows</a:t>
            </a:r>
            <a:r>
              <a:rPr lang="zh-CN" altLang="en-US"/>
              <a:t>提供的一个查看和管理计算机上所有资源的应用程序。通过它可以运行程序、打开文档、将文件从一个地方移动和复制到另一个地方、格式化和复制软盘，甚至可以浏览</a:t>
            </a:r>
            <a:r>
              <a:rPr lang="en-US" altLang="zh-CN"/>
              <a:t>Web</a:t>
            </a:r>
            <a:r>
              <a:rPr lang="zh-CN" altLang="en-US"/>
              <a:t>网页。</a:t>
            </a:r>
          </a:p>
          <a:p>
            <a:pPr algn="just">
              <a:spcBef>
                <a:spcPct val="10000"/>
              </a:spcBef>
            </a:pPr>
            <a:r>
              <a:rPr lang="zh-CN" altLang="en-US" b="1"/>
              <a:t>“ 资源管理器 ”窗口布局</a:t>
            </a:r>
            <a:r>
              <a:rPr lang="zh-CN" altLang="en-US"/>
              <a:t>：“ </a:t>
            </a:r>
            <a:r>
              <a:rPr lang="en-US" altLang="zh-CN"/>
              <a:t>Windows</a:t>
            </a:r>
            <a:r>
              <a:rPr lang="zh-CN" altLang="en-US"/>
              <a:t>资源管理器 ”采用双窗格显示结构，左窗格内容由标准工具栏上的“搜索”、“文件夹”和“历史” 三个按钮决定的。比如，单击“文件夹”按钮，“资源管理器”窗口左侧变为“文件夹”窗格，其中系统中所有资源以树型结构显示出来，形象地描述了磁盘文件中上下层次分明的组织结构。窗格中的图标包括桌面、我的电脑、驱动器和文件夹等不同形状。右窗格显示的是左窗格被选中对象的具体内容。</a:t>
            </a:r>
            <a:r>
              <a:rPr lang="en-US" altLang="zh-CN"/>
              <a:t>.</a:t>
            </a:r>
            <a:r>
              <a:rPr lang="zh-CN" altLang="en-US"/>
              <a:t>左边窗格中有的文件夹图标左边有一个方框，如果方框中有“ ＋”号，表示该文件夹中还包含有文件夹，这时单击“＋”号或双击此文件夹图标，“ ＋”号即变为“ －”号，同时在下面列出内层文件夹，再次双击文件夹或单击“ －”号，则“ －”号又变为“ ＋”号，且内层文件夹隐去。若双击右窗格中文件夹图标，则窗格中变换为该文件夹内容。若将鼠标指针置于左、右窗格分界处，指针形状会变成左、右双向箭头，此时按下鼠标键拖动分界线可改变分界位置。</a:t>
            </a:r>
          </a:p>
          <a:p>
            <a:pPr>
              <a:spcBef>
                <a:spcPct val="10000"/>
              </a:spcBef>
            </a:pPr>
            <a:r>
              <a:rPr lang="zh-CN" altLang="en-US"/>
              <a:t>由于“资源管理器”使用了双窗口结构，因而为文件及文件夹的组织提供了更简便的方法。我们可以将右边窗口中被选中的对象拖放到左边窗口的文件夹或磁盘图标上，</a:t>
            </a:r>
          </a:p>
        </p:txBody>
      </p:sp>
    </p:spTree>
    <p:extLst>
      <p:ext uri="{BB962C8B-B14F-4D97-AF65-F5344CB8AC3E}">
        <p14:creationId xmlns:p14="http://schemas.microsoft.com/office/powerpoint/2010/main" val="79962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393A6D2D-8137-4910-9253-F256DBB4C71C}" type="slidenum">
              <a:rPr lang="en-US" altLang="zh-CN"/>
              <a:t>34</a:t>
            </a:fld>
            <a:r>
              <a:rPr lang="zh-CN" altLang="en-US"/>
              <a:t>页</a:t>
            </a:r>
          </a:p>
        </p:txBody>
      </p:sp>
      <p:sp>
        <p:nvSpPr>
          <p:cNvPr id="4198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419843" name="Rectangle 3"/>
          <p:cNvSpPr>
            <a:spLocks noGrp="1" noChangeArrowheads="1"/>
          </p:cNvSpPr>
          <p:nvPr>
            <p:ph type="body" idx="1"/>
          </p:nvPr>
        </p:nvSpPr>
        <p:spPr bwMode="auto">
          <a:xfrm>
            <a:off x="914183" y="4342883"/>
            <a:ext cx="5029635" cy="4115243"/>
          </a:xfrm>
          <a:prstGeom prst="rect">
            <a:avLst/>
          </a:prstGeom>
          <a:solidFill>
            <a:srgbClr val="FFFFFF"/>
          </a:solidFill>
          <a:ln>
            <a:solidFill>
              <a:srgbClr val="000000"/>
            </a:solidFill>
            <a:miter lim="800000"/>
          </a:ln>
        </p:spPr>
        <p:txBody>
          <a:bodyPr/>
          <a:lstStyle/>
          <a:p>
            <a:pPr algn="just">
              <a:spcBef>
                <a:spcPct val="10000"/>
              </a:spcBef>
            </a:pPr>
            <a:endParaRPr lang="zh-CN" altLang="zh-CN"/>
          </a:p>
        </p:txBody>
      </p:sp>
    </p:spTree>
    <p:extLst>
      <p:ext uri="{BB962C8B-B14F-4D97-AF65-F5344CB8AC3E}">
        <p14:creationId xmlns:p14="http://schemas.microsoft.com/office/powerpoint/2010/main" val="2601851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704269F3-838B-407C-8615-22B5B5B53251}" type="slidenum">
              <a:rPr lang="en-US" altLang="zh-CN"/>
              <a:t>35</a:t>
            </a:fld>
            <a:r>
              <a:rPr lang="zh-CN" altLang="en-US"/>
              <a:t>页</a:t>
            </a:r>
          </a:p>
        </p:txBody>
      </p:sp>
      <p:sp>
        <p:nvSpPr>
          <p:cNvPr id="3901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90147" name="Rectangle 3"/>
          <p:cNvSpPr>
            <a:spLocks noGrp="1" noChangeArrowheads="1"/>
          </p:cNvSpPr>
          <p:nvPr>
            <p:ph type="body" idx="1"/>
          </p:nvPr>
        </p:nvSpPr>
        <p:spPr bwMode="auto">
          <a:xfrm>
            <a:off x="914183" y="4342883"/>
            <a:ext cx="5029635" cy="4115243"/>
          </a:xfrm>
          <a:prstGeom prst="rect">
            <a:avLst/>
          </a:prstGeom>
          <a:solidFill>
            <a:srgbClr val="FFFFFF"/>
          </a:solidFill>
          <a:ln>
            <a:solidFill>
              <a:srgbClr val="000000"/>
            </a:solidFill>
            <a:miter lim="800000"/>
          </a:ln>
        </p:spPr>
        <p:txBody>
          <a:bodyPr>
            <a:normAutofit lnSpcReduction="10000"/>
          </a:bodyPr>
          <a:lstStyle/>
          <a:p>
            <a:r>
              <a:rPr lang="zh-CN" altLang="en-US" sz="1000"/>
              <a:t>（</a:t>
            </a:r>
            <a:r>
              <a:rPr lang="en-US" altLang="zh-CN" sz="1000"/>
              <a:t>1</a:t>
            </a:r>
            <a:r>
              <a:rPr lang="zh-CN" altLang="en-US" sz="1000"/>
              <a:t>）改变文件显示的方式</a:t>
            </a:r>
          </a:p>
          <a:p>
            <a:r>
              <a:rPr lang="zh-CN" altLang="en-US" sz="1000"/>
              <a:t>默认状态下，“</a:t>
            </a:r>
            <a:r>
              <a:rPr lang="en-US" altLang="zh-CN" sz="1000"/>
              <a:t>Windows</a:t>
            </a:r>
            <a:r>
              <a:rPr lang="zh-CN" altLang="en-US" sz="1000"/>
              <a:t>资源管理器”采用“大图标”视图显示文件夹的内容，读者可根据需要，通过单击工具栏中的“查看”按钮 改变显示方式。</a:t>
            </a:r>
          </a:p>
          <a:p>
            <a:r>
              <a:rPr lang="zh-CN" altLang="en-US" sz="1000"/>
              <a:t>“小图标”方式的优点在于可以不扩大窗口而能看到更多的文件及子文件夹的名称。“列表”方式相当于“小图标” 方式，其不同之处在于文件夹中的内容是垂直排列的。在“详细资料”方式中，文件夹的内容除采用垂直排列外，还显示每个条目的大小、类型以及最近编辑的日期等信息。如果文件夹中存放有大量的图像文件（如“</a:t>
            </a:r>
            <a:r>
              <a:rPr lang="en-US" altLang="zh-CN" sz="1000"/>
              <a:t>My Pictures”</a:t>
            </a:r>
            <a:r>
              <a:rPr lang="zh-CN" altLang="en-US" sz="1000"/>
              <a:t>文件夹），我们可以选择“缩略图”方式显示其中的图像文件。</a:t>
            </a:r>
          </a:p>
          <a:p>
            <a:r>
              <a:rPr lang="zh-CN" altLang="en-US" sz="1000"/>
              <a:t>（</a:t>
            </a:r>
            <a:r>
              <a:rPr lang="en-US" altLang="zh-CN" sz="1000"/>
              <a:t>2</a:t>
            </a:r>
            <a:r>
              <a:rPr lang="zh-CN" altLang="en-US" sz="1000"/>
              <a:t>）调整文件显示的顺序</a:t>
            </a:r>
          </a:p>
          <a:p>
            <a:r>
              <a:rPr lang="zh-CN" altLang="en-US" sz="1000"/>
              <a:t>利用“查看”</a:t>
            </a:r>
            <a:r>
              <a:rPr lang="en-US" altLang="zh-CN" sz="1000"/>
              <a:t>/“</a:t>
            </a:r>
            <a:r>
              <a:rPr lang="zh-CN" altLang="en-US" sz="1000"/>
              <a:t>排列图标”</a:t>
            </a:r>
            <a:r>
              <a:rPr lang="en-US" altLang="zh-CN" sz="1000"/>
              <a:t>/“</a:t>
            </a:r>
            <a:r>
              <a:rPr lang="zh-CN" altLang="en-US" sz="1000"/>
              <a:t>按类型”命令，调整文件的显示顺序，比如按照文件名称、大小、修改日期或文件类型对文件重新进行排列，以方便地在文件之间进行比较或快速选取。</a:t>
            </a:r>
          </a:p>
          <a:p>
            <a:r>
              <a:rPr lang="zh-CN" altLang="en-US" sz="1000"/>
              <a:t>在“详细资料”显示方式下，文件的排序还可以通过单击列表的标题进行快速排序。比如，单击“大小”标题，该标题右侧出现一个正三角符号 ，表示该文件夹内容按文件尺寸从小到大升序排列，再次单击该标题，其右侧符号变为倒三角 ，表示文件夹内容按文件尺寸从大到小降序排列，同理可应用在其他标题上。</a:t>
            </a:r>
          </a:p>
          <a:p>
            <a:r>
              <a:rPr lang="zh-CN" altLang="en-US" sz="1000"/>
              <a:t>（</a:t>
            </a:r>
            <a:r>
              <a:rPr lang="en-US" altLang="zh-CN" sz="1000"/>
              <a:t>3</a:t>
            </a:r>
            <a:r>
              <a:rPr lang="zh-CN" altLang="en-US" sz="1000"/>
              <a:t>）打开文件夹中的对象</a:t>
            </a:r>
          </a:p>
          <a:p>
            <a:r>
              <a:rPr lang="zh-CN" altLang="en-US" sz="1000">
                <a:latin typeface="_x000B__x000C_" charset="0"/>
              </a:rPr>
              <a:t>若要打开其中某一对象，可以用鼠标双击该对象，如果该对象是个应用程序，那么</a:t>
            </a:r>
            <a:r>
              <a:rPr lang="zh-CN" altLang="en-US" sz="1000">
                <a:latin typeface="Arial" panose="020B0604020202020204"/>
              </a:rPr>
              <a:t>“</a:t>
            </a:r>
            <a:r>
              <a:rPr lang="en-US" altLang="zh-CN" sz="1000">
                <a:latin typeface="_x000B__x000C_" charset="0"/>
              </a:rPr>
              <a:t>Windows</a:t>
            </a:r>
            <a:r>
              <a:rPr lang="zh-CN" altLang="en-US" sz="1000">
                <a:latin typeface="_x000B__x000C_" charset="0"/>
              </a:rPr>
              <a:t>资源管理器</a:t>
            </a:r>
            <a:r>
              <a:rPr lang="zh-CN" altLang="en-US" sz="1000">
                <a:latin typeface="Arial" panose="020B0604020202020204"/>
              </a:rPr>
              <a:t>”</a:t>
            </a:r>
            <a:r>
              <a:rPr lang="zh-CN" altLang="en-US" sz="1000">
                <a:latin typeface="_x000B__x000C_" charset="0"/>
              </a:rPr>
              <a:t>就会启动它。如果该对象是个文档，</a:t>
            </a:r>
            <a:r>
              <a:rPr lang="zh-CN" altLang="en-US" sz="1000">
                <a:latin typeface="Arial" panose="020B0604020202020204"/>
              </a:rPr>
              <a:t>“</a:t>
            </a:r>
            <a:r>
              <a:rPr lang="en-US" altLang="zh-CN" sz="1000">
                <a:latin typeface="_x000B__x000C_" charset="0"/>
              </a:rPr>
              <a:t>Windows</a:t>
            </a:r>
            <a:r>
              <a:rPr lang="zh-CN" altLang="en-US" sz="1000">
                <a:latin typeface="_x000B__x000C_" charset="0"/>
              </a:rPr>
              <a:t>资源管理器</a:t>
            </a:r>
            <a:r>
              <a:rPr lang="zh-CN" altLang="en-US" sz="1000">
                <a:latin typeface="Arial" panose="020B0604020202020204"/>
              </a:rPr>
              <a:t>”</a:t>
            </a:r>
            <a:r>
              <a:rPr lang="zh-CN" altLang="en-US" sz="1000">
                <a:latin typeface="_x000B__x000C_" charset="0"/>
              </a:rPr>
              <a:t>会首先启动创建它的应用程序，然后再打开该文档对象。</a:t>
            </a:r>
          </a:p>
          <a:p>
            <a:r>
              <a:rPr lang="en-US" altLang="zh-CN" sz="1000">
                <a:latin typeface="宋体" panose="02010600030101010101" pitchFamily="2" charset="-122"/>
              </a:rPr>
              <a:t>Windows2000</a:t>
            </a:r>
            <a:r>
              <a:rPr lang="zh-CN" altLang="en-US" sz="1000">
                <a:latin typeface="宋体" panose="02010600030101010101" pitchFamily="2" charset="-122"/>
              </a:rPr>
              <a:t>除了常规的</a:t>
            </a:r>
            <a:r>
              <a:rPr lang="zh-CN" altLang="en-US" sz="1000">
                <a:latin typeface="Times New Roman" panose="02020603050405020304"/>
              </a:rPr>
              <a:t>“</a:t>
            </a:r>
            <a:r>
              <a:rPr lang="zh-CN" altLang="en-US" sz="1000">
                <a:latin typeface="宋体" panose="02010600030101010101" pitchFamily="2" charset="-122"/>
              </a:rPr>
              <a:t>打开</a:t>
            </a:r>
            <a:r>
              <a:rPr lang="zh-CN" altLang="en-US" sz="1000">
                <a:latin typeface="Times New Roman" panose="02020603050405020304"/>
              </a:rPr>
              <a:t>”</a:t>
            </a:r>
            <a:r>
              <a:rPr lang="zh-CN" altLang="en-US" sz="1000">
                <a:latin typeface="宋体" panose="02010600030101010101" pitchFamily="2" charset="-122"/>
              </a:rPr>
              <a:t>命令项外，还增加了</a:t>
            </a:r>
            <a:r>
              <a:rPr lang="zh-CN" altLang="en-US" sz="1000">
                <a:latin typeface="Times New Roman" panose="02020603050405020304"/>
              </a:rPr>
              <a:t>“</a:t>
            </a:r>
            <a:r>
              <a:rPr lang="zh-CN" altLang="en-US" sz="1000">
                <a:latin typeface="宋体" panose="02010600030101010101" pitchFamily="2" charset="-122"/>
              </a:rPr>
              <a:t>打开方式</a:t>
            </a:r>
            <a:r>
              <a:rPr lang="zh-CN" altLang="en-US" sz="1000">
                <a:latin typeface="Times New Roman" panose="02020603050405020304"/>
              </a:rPr>
              <a:t>”</a:t>
            </a:r>
            <a:r>
              <a:rPr lang="zh-CN" altLang="en-US" sz="1000">
                <a:latin typeface="宋体" panose="02010600030101010101" pitchFamily="2" charset="-122"/>
              </a:rPr>
              <a:t>命令（如果系统不识别这种对象的类型，弹出的快捷菜单的第一个菜单项便是</a:t>
            </a:r>
            <a:r>
              <a:rPr lang="zh-CN" altLang="en-US" sz="1000">
                <a:latin typeface="Times New Roman" panose="02020603050405020304"/>
              </a:rPr>
              <a:t>“</a:t>
            </a:r>
            <a:r>
              <a:rPr lang="zh-CN" altLang="en-US" sz="1000">
                <a:latin typeface="宋体" panose="02010600030101010101" pitchFamily="2" charset="-122"/>
              </a:rPr>
              <a:t>打开方式</a:t>
            </a:r>
            <a:r>
              <a:rPr lang="zh-CN" altLang="en-US" sz="1000">
                <a:latin typeface="Times New Roman" panose="02020603050405020304"/>
              </a:rPr>
              <a:t>”</a:t>
            </a:r>
            <a:r>
              <a:rPr lang="zh-CN" altLang="en-US" sz="1000">
                <a:latin typeface="宋体" panose="02010600030101010101" pitchFamily="2" charset="-122"/>
              </a:rPr>
              <a:t>）。使用</a:t>
            </a:r>
            <a:r>
              <a:rPr lang="zh-CN" altLang="en-US" sz="1000">
                <a:latin typeface="Times New Roman" panose="02020603050405020304"/>
              </a:rPr>
              <a:t>“</a:t>
            </a:r>
            <a:r>
              <a:rPr lang="zh-CN" altLang="en-US" sz="1000">
                <a:latin typeface="宋体" panose="02010600030101010101" pitchFamily="2" charset="-122"/>
              </a:rPr>
              <a:t>打开方式</a:t>
            </a:r>
            <a:r>
              <a:rPr lang="zh-CN" altLang="en-US" sz="1000">
                <a:latin typeface="Times New Roman" panose="02020603050405020304"/>
              </a:rPr>
              <a:t>”</a:t>
            </a:r>
            <a:r>
              <a:rPr lang="en-US" altLang="zh-CN" sz="1000"/>
              <a:t>/</a:t>
            </a:r>
            <a:r>
              <a:rPr lang="en-US" altLang="zh-CN" sz="1000">
                <a:latin typeface="Times New Roman" panose="02020603050405020304"/>
              </a:rPr>
              <a:t>“</a:t>
            </a:r>
            <a:r>
              <a:rPr lang="zh-CN" altLang="en-US" sz="1000">
                <a:latin typeface="宋体" panose="02010600030101010101" pitchFamily="2" charset="-122"/>
              </a:rPr>
              <a:t>选择程序</a:t>
            </a:r>
            <a:r>
              <a:rPr lang="zh-CN" altLang="en-US" sz="1000">
                <a:latin typeface="Times New Roman" panose="02020603050405020304"/>
              </a:rPr>
              <a:t>”</a:t>
            </a:r>
            <a:r>
              <a:rPr lang="zh-CN" altLang="en-US" sz="1000">
                <a:latin typeface="宋体" panose="02010600030101010101" pitchFamily="2" charset="-122"/>
              </a:rPr>
              <a:t>命令指定某个应用程序打开当前文件对象。</a:t>
            </a:r>
            <a:r>
              <a:rPr lang="zh-CN" altLang="en-US" sz="1000"/>
              <a:t> </a:t>
            </a:r>
          </a:p>
          <a:p>
            <a:r>
              <a:rPr lang="zh-CN" altLang="en-US" sz="1000"/>
              <a:t>（</a:t>
            </a:r>
            <a:r>
              <a:rPr lang="en-US" altLang="zh-CN" sz="1000"/>
              <a:t>4</a:t>
            </a:r>
            <a:r>
              <a:rPr lang="zh-CN" altLang="en-US" sz="1000"/>
              <a:t>）选取、移动、复制和删除文件和文件夹</a:t>
            </a:r>
          </a:p>
        </p:txBody>
      </p:sp>
    </p:spTree>
    <p:extLst>
      <p:ext uri="{BB962C8B-B14F-4D97-AF65-F5344CB8AC3E}">
        <p14:creationId xmlns:p14="http://schemas.microsoft.com/office/powerpoint/2010/main" val="48418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550640DB-CE41-4BF9-8CE1-D6D41D928C96}" type="slidenum">
              <a:rPr lang="en-US" altLang="zh-CN"/>
              <a:t>36</a:t>
            </a:fld>
            <a:r>
              <a:rPr lang="zh-CN" altLang="en-US"/>
              <a:t>页</a:t>
            </a:r>
          </a:p>
        </p:txBody>
      </p:sp>
      <p:sp>
        <p:nvSpPr>
          <p:cNvPr id="338946" name="Rectangle 2"/>
          <p:cNvSpPr>
            <a:spLocks noGrp="1" noRot="1" noChangeAspect="1" noChangeArrowheads="1" noTextEdit="1"/>
          </p:cNvSpPr>
          <p:nvPr>
            <p:ph type="sldImg"/>
          </p:nvPr>
        </p:nvSpPr>
        <p:spPr/>
      </p:sp>
      <p:sp>
        <p:nvSpPr>
          <p:cNvPr id="338947" name="Rectangle 3"/>
          <p:cNvSpPr>
            <a:spLocks noGrp="1" noChangeArrowheads="1"/>
          </p:cNvSpPr>
          <p:nvPr>
            <p:ph type="body" idx="1"/>
          </p:nvPr>
        </p:nvSpPr>
        <p:spPr/>
        <p:txBody>
          <a:bodyPr/>
          <a:lstStyle/>
          <a:p>
            <a:r>
              <a:rPr lang="en-US" altLang="zh-CN"/>
              <a:t>Windows 2000</a:t>
            </a:r>
            <a:r>
              <a:rPr lang="zh-CN" altLang="en-US"/>
              <a:t>把“查找”功能集成到了资源管理器中，替代了以前的对话框查找形式，使用户可以快捷、高效地查找文件、文件夹，甚至可以查找网络上某台特定的微机。</a:t>
            </a:r>
          </a:p>
          <a:p>
            <a:r>
              <a:rPr lang="en-US" altLang="zh-CN"/>
              <a:t>Windows 2000</a:t>
            </a:r>
            <a:r>
              <a:rPr lang="zh-CN" altLang="en-US"/>
              <a:t>的查找功能则可以从以下几方面进行搜索：</a:t>
            </a:r>
          </a:p>
          <a:p>
            <a:r>
              <a:rPr lang="zh-CN" altLang="en-US"/>
              <a:t>（</a:t>
            </a:r>
            <a:r>
              <a:rPr lang="en-US" altLang="zh-CN"/>
              <a:t>1</a:t>
            </a:r>
            <a:r>
              <a:rPr lang="zh-CN" altLang="en-US"/>
              <a:t>）时间信息，包括修改日期</a:t>
            </a:r>
          </a:p>
          <a:p>
            <a:r>
              <a:rPr lang="zh-CN" altLang="en-US"/>
              <a:t>（</a:t>
            </a:r>
            <a:r>
              <a:rPr lang="en-US" altLang="zh-CN"/>
              <a:t>2</a:t>
            </a:r>
            <a:r>
              <a:rPr lang="zh-CN" altLang="en-US"/>
              <a:t>）文档的正文内容</a:t>
            </a:r>
          </a:p>
          <a:p>
            <a:r>
              <a:rPr lang="zh-CN" altLang="en-US"/>
              <a:t>（</a:t>
            </a:r>
            <a:r>
              <a:rPr lang="en-US" altLang="zh-CN"/>
              <a:t>3</a:t>
            </a:r>
            <a:r>
              <a:rPr lang="zh-CN" altLang="en-US"/>
              <a:t>）对象类型</a:t>
            </a:r>
          </a:p>
          <a:p>
            <a:r>
              <a:rPr lang="zh-CN" altLang="en-US"/>
              <a:t>（</a:t>
            </a:r>
            <a:r>
              <a:rPr lang="en-US" altLang="zh-CN"/>
              <a:t>4</a:t>
            </a:r>
            <a:r>
              <a:rPr lang="zh-CN" altLang="en-US"/>
              <a:t>）大小</a:t>
            </a:r>
          </a:p>
          <a:p>
            <a:r>
              <a:rPr lang="zh-CN" altLang="en-US"/>
              <a:t>（</a:t>
            </a:r>
            <a:r>
              <a:rPr lang="en-US" altLang="zh-CN"/>
              <a:t>5</a:t>
            </a:r>
            <a:r>
              <a:rPr lang="zh-CN" altLang="en-US"/>
              <a:t>）普通表达式（通配符）</a:t>
            </a:r>
          </a:p>
          <a:p>
            <a:r>
              <a:rPr lang="zh-CN" altLang="en-US"/>
              <a:t>这就意味着即使你忘了文件名称，创建日期或修改日期又不明确，你还能以该文件涉及的内容为线索，找到相关的文件。</a:t>
            </a:r>
          </a:p>
          <a:p>
            <a:r>
              <a:rPr lang="en-US" altLang="zh-CN"/>
              <a:t>Windows 2000</a:t>
            </a:r>
            <a:r>
              <a:rPr lang="zh-CN" altLang="en-US">
                <a:latin typeface="宋体" panose="02010600030101010101" pitchFamily="2" charset="-122"/>
              </a:rPr>
              <a:t>的搜索功能。不仅提供了查找文件和文件夹的常规操作，而且还具备查找局域网中其他计算机，甚至因特网上的信息。</a:t>
            </a:r>
            <a:r>
              <a:rPr lang="zh-CN" altLang="en-US"/>
              <a:t> </a:t>
            </a:r>
          </a:p>
          <a:p>
            <a:r>
              <a:rPr lang="zh-CN" altLang="en-US">
                <a:latin typeface="宋体" panose="02010600030101010101" pitchFamily="2" charset="-122"/>
              </a:rPr>
              <a:t>如果能够访问因特网，你可以不用搜索引擎而直接使用</a:t>
            </a:r>
            <a:r>
              <a:rPr lang="zh-CN" altLang="en-US">
                <a:latin typeface="Times New Roman" panose="02020603050405020304"/>
              </a:rPr>
              <a:t>“</a:t>
            </a:r>
            <a:r>
              <a:rPr lang="zh-CN" altLang="en-US">
                <a:latin typeface="宋体" panose="02010600030101010101" pitchFamily="2" charset="-122"/>
              </a:rPr>
              <a:t>资源管理器</a:t>
            </a:r>
            <a:r>
              <a:rPr lang="zh-CN" altLang="en-US">
                <a:latin typeface="Times New Roman" panose="02020603050405020304"/>
              </a:rPr>
              <a:t>”</a:t>
            </a:r>
            <a:r>
              <a:rPr lang="zh-CN" altLang="en-US">
                <a:latin typeface="宋体" panose="02010600030101010101" pitchFamily="2" charset="-122"/>
              </a:rPr>
              <a:t>就可以搜索网站了。通过在</a:t>
            </a:r>
            <a:r>
              <a:rPr lang="zh-CN" altLang="en-US">
                <a:latin typeface="Times New Roman" panose="02020603050405020304"/>
              </a:rPr>
              <a:t>“</a:t>
            </a:r>
            <a:r>
              <a:rPr lang="zh-CN" altLang="en-US">
                <a:latin typeface="宋体" panose="02010600030101010101" pitchFamily="2" charset="-122"/>
              </a:rPr>
              <a:t>搜索</a:t>
            </a:r>
            <a:r>
              <a:rPr lang="zh-CN" altLang="en-US">
                <a:latin typeface="Times New Roman" panose="02020603050405020304"/>
              </a:rPr>
              <a:t>”</a:t>
            </a:r>
            <a:r>
              <a:rPr lang="zh-CN" altLang="en-US">
                <a:latin typeface="宋体" panose="02010600030101010101" pitchFamily="2" charset="-122"/>
              </a:rPr>
              <a:t>窗格单击</a:t>
            </a:r>
            <a:r>
              <a:rPr lang="zh-CN" altLang="en-US">
                <a:latin typeface="Times New Roman" panose="02020603050405020304"/>
              </a:rPr>
              <a:t>“</a:t>
            </a:r>
            <a:r>
              <a:rPr lang="en-US" altLang="zh-CN"/>
              <a:t>Internet</a:t>
            </a:r>
            <a:r>
              <a:rPr lang="en-US" altLang="zh-CN">
                <a:latin typeface="Times New Roman" panose="02020603050405020304"/>
              </a:rPr>
              <a:t>”</a:t>
            </a:r>
            <a:r>
              <a:rPr lang="zh-CN" altLang="en-US">
                <a:latin typeface="宋体" panose="02010600030101010101" pitchFamily="2" charset="-122"/>
              </a:rPr>
              <a:t>选项，在</a:t>
            </a:r>
            <a:r>
              <a:rPr lang="zh-CN" altLang="en-US">
                <a:latin typeface="Times New Roman" panose="02020603050405020304"/>
              </a:rPr>
              <a:t>“</a:t>
            </a:r>
            <a:r>
              <a:rPr lang="zh-CN" altLang="en-US">
                <a:latin typeface="宋体" panose="02010600030101010101" pitchFamily="2" charset="-122"/>
              </a:rPr>
              <a:t>查找包含下列内容的网页</a:t>
            </a:r>
            <a:r>
              <a:rPr lang="zh-CN" altLang="en-US">
                <a:latin typeface="Times New Roman" panose="02020603050405020304"/>
              </a:rPr>
              <a:t>”</a:t>
            </a:r>
            <a:r>
              <a:rPr lang="zh-CN" altLang="en-US">
                <a:latin typeface="宋体" panose="02010600030101010101" pitchFamily="2" charset="-122"/>
              </a:rPr>
              <a:t>文本框中输入需要查找的内容的方法，直接在</a:t>
            </a:r>
            <a:r>
              <a:rPr lang="zh-CN" altLang="en-US">
                <a:latin typeface="Times New Roman" panose="02020603050405020304"/>
              </a:rPr>
              <a:t>“</a:t>
            </a:r>
            <a:r>
              <a:rPr lang="zh-CN" altLang="en-US">
                <a:latin typeface="宋体" panose="02010600030101010101" pitchFamily="2" charset="-122"/>
              </a:rPr>
              <a:t>搜索</a:t>
            </a:r>
            <a:r>
              <a:rPr lang="zh-CN" altLang="en-US">
                <a:latin typeface="Times New Roman" panose="02020603050405020304"/>
              </a:rPr>
              <a:t>”</a:t>
            </a:r>
            <a:r>
              <a:rPr lang="zh-CN" altLang="en-US">
                <a:latin typeface="宋体" panose="02010600030101010101" pitchFamily="2" charset="-122"/>
              </a:rPr>
              <a:t>窗格中查找所需要的网站的网址，搜索结果将显示在该窗格中，点击其中的链接即可在右侧窗格中浏览具体的网页内容。</a:t>
            </a:r>
            <a:r>
              <a:rPr lang="zh-CN" altLang="en-US"/>
              <a:t> </a:t>
            </a:r>
          </a:p>
        </p:txBody>
      </p:sp>
    </p:spTree>
    <p:extLst>
      <p:ext uri="{BB962C8B-B14F-4D97-AF65-F5344CB8AC3E}">
        <p14:creationId xmlns:p14="http://schemas.microsoft.com/office/powerpoint/2010/main" val="2742728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p:sp>
      <p:sp>
        <p:nvSpPr>
          <p:cNvPr id="140291" name="Rectangle 3"/>
          <p:cNvSpPr>
            <a:spLocks noGrp="1" noRot="1" noChangeArrowheads="1"/>
          </p:cNvSpPr>
          <p:nvPr>
            <p:ph type="body" idx="1"/>
          </p:nvPr>
        </p:nvSpPr>
        <p:spPr>
          <a:noFill/>
        </p:spPr>
        <p:txBody>
          <a:bodyPr/>
          <a:lstStyle/>
          <a:p>
            <a:pPr eaLnBrk="1" hangingPunct="1"/>
            <a:r>
              <a:rPr lang="zh-CN" altLang="en-US" smtClean="0"/>
              <a:t>操作系统用在什么设备上面？</a:t>
            </a:r>
          </a:p>
          <a:p>
            <a:pPr eaLnBrk="1" hangingPunct="1"/>
            <a:endParaRPr lang="zh-CN" altLang="en-US" smtClean="0"/>
          </a:p>
          <a:p>
            <a:pPr eaLnBrk="1" hangingPunct="1"/>
            <a:r>
              <a:rPr lang="zh-CN" altLang="en-US" smtClean="0"/>
              <a:t>第一台晶体管计算机 现在常用的台式机 笔记本 智能手机等</a:t>
            </a:r>
          </a:p>
          <a:p>
            <a:pPr eaLnBrk="1" hangingPunct="1"/>
            <a:endParaRPr lang="zh-CN" altLang="en-US" smtClean="0"/>
          </a:p>
          <a:p>
            <a:pPr eaLnBrk="1" hangingPunct="1"/>
            <a:r>
              <a:rPr lang="zh-CN" altLang="en-US" smtClean="0"/>
              <a:t>未来的电脑是怎样的？形状更酷还是功能更炫？</a:t>
            </a:r>
          </a:p>
        </p:txBody>
      </p:sp>
    </p:spTree>
    <p:extLst>
      <p:ext uri="{BB962C8B-B14F-4D97-AF65-F5344CB8AC3E}">
        <p14:creationId xmlns:p14="http://schemas.microsoft.com/office/powerpoint/2010/main" val="3414480075"/>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34C36F45-394C-4A2E-81FD-904B7D78B292}" type="slidenum">
              <a:rPr lang="en-US" altLang="zh-CN"/>
              <a:t>37</a:t>
            </a:fld>
            <a:r>
              <a:rPr lang="zh-CN" altLang="en-US"/>
              <a:t>页</a:t>
            </a:r>
          </a:p>
        </p:txBody>
      </p:sp>
      <p:sp>
        <p:nvSpPr>
          <p:cNvPr id="339970" name="Rectangle 2"/>
          <p:cNvSpPr>
            <a:spLocks noGrp="1" noRot="1" noChangeAspect="1" noChangeArrowheads="1" noTextEdit="1"/>
          </p:cNvSpPr>
          <p:nvPr>
            <p:ph type="sldImg"/>
          </p:nvPr>
        </p:nvSpPr>
        <p:spPr/>
      </p:sp>
      <p:sp>
        <p:nvSpPr>
          <p:cNvPr id="339971" name="Rectangle 3"/>
          <p:cNvSpPr>
            <a:spLocks noGrp="1" noChangeArrowheads="1"/>
          </p:cNvSpPr>
          <p:nvPr>
            <p:ph type="body" idx="1"/>
          </p:nvPr>
        </p:nvSpPr>
        <p:spPr/>
        <p:txBody>
          <a:bodyPr/>
          <a:lstStyle/>
          <a:p>
            <a:r>
              <a:rPr lang="en-US" altLang="zh-CN"/>
              <a:t>“</a:t>
            </a:r>
            <a:r>
              <a:rPr lang="zh-CN" altLang="en-US"/>
              <a:t>通配符”是一种用来代表单个或多个其他字符的字符。</a:t>
            </a:r>
            <a:r>
              <a:rPr lang="en-US" altLang="zh-CN"/>
              <a:t>Windows 98</a:t>
            </a:r>
            <a:r>
              <a:rPr lang="zh-CN" altLang="en-US"/>
              <a:t>支持两个通配符，星号（*）和问号（</a:t>
            </a:r>
            <a:r>
              <a:rPr lang="en-US" altLang="zh-CN"/>
              <a:t>?</a:t>
            </a:r>
            <a:r>
              <a:rPr lang="zh-CN" altLang="en-US"/>
              <a:t>）。星号表示多个字符，问号表示一个字符，利用它们可以使得查找文件既简单又方便。例如：要找出扩展名为</a:t>
            </a:r>
            <a:r>
              <a:rPr lang="en-US" altLang="zh-CN"/>
              <a:t>ppt</a:t>
            </a:r>
            <a:r>
              <a:rPr lang="zh-CN" altLang="en-US"/>
              <a:t>的所有文件，可用*</a:t>
            </a:r>
            <a:r>
              <a:rPr lang="en-US" altLang="zh-CN"/>
              <a:t>.ppt</a:t>
            </a:r>
            <a:r>
              <a:rPr lang="zh-CN" altLang="en-US"/>
              <a:t>来表示要查找的文件名，这样就会快速找到该类型的所有文件。</a:t>
            </a:r>
          </a:p>
        </p:txBody>
      </p:sp>
    </p:spTree>
    <p:extLst>
      <p:ext uri="{BB962C8B-B14F-4D97-AF65-F5344CB8AC3E}">
        <p14:creationId xmlns:p14="http://schemas.microsoft.com/office/powerpoint/2010/main" val="2653564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36C3DE6A-1379-49E2-96EF-970BE81E5DF0}" type="slidenum">
              <a:rPr lang="en-US" altLang="zh-CN"/>
              <a:t>38</a:t>
            </a:fld>
            <a:r>
              <a:rPr lang="zh-CN" altLang="en-US"/>
              <a:t>页</a:t>
            </a:r>
          </a:p>
        </p:txBody>
      </p:sp>
      <p:sp>
        <p:nvSpPr>
          <p:cNvPr id="340994" name="Rectangle 2"/>
          <p:cNvSpPr>
            <a:spLocks noGrp="1" noRot="1" noChangeAspect="1" noChangeArrowheads="1" noTextEdit="1"/>
          </p:cNvSpPr>
          <p:nvPr>
            <p:ph type="sldImg"/>
          </p:nvPr>
        </p:nvSpPr>
        <p:spPr/>
      </p:sp>
      <p:sp>
        <p:nvSpPr>
          <p:cNvPr id="340995" name="Rectangle 3"/>
          <p:cNvSpPr>
            <a:spLocks noGrp="1" noChangeArrowheads="1"/>
          </p:cNvSpPr>
          <p:nvPr>
            <p:ph type="body" idx="1"/>
          </p:nvPr>
        </p:nvSpPr>
        <p:spPr/>
        <p:txBody>
          <a:bodyPr/>
          <a:lstStyle/>
          <a:p>
            <a:r>
              <a:rPr lang="zh-CN" altLang="en-US"/>
              <a:t>操作系统为用户提供了一个很好的工作环境，但要完成大量的日常工作仍需要各种应用程序作为工具。计算机的各种应用归根结底是运行程序、对数据进行处理。例如，你需要电子报表程序提供制表及统计计算等功能。虽然应用程序与操作系统是分别购置和安装的，但需要由操作系统来运行，因为操作系统负责完成程序和硬件之间的通讯、内存管理等基本功能。</a:t>
            </a:r>
          </a:p>
        </p:txBody>
      </p:sp>
    </p:spTree>
    <p:extLst>
      <p:ext uri="{BB962C8B-B14F-4D97-AF65-F5344CB8AC3E}">
        <p14:creationId xmlns:p14="http://schemas.microsoft.com/office/powerpoint/2010/main" val="3623430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C60162AE-A6C7-4207-8C52-9E8EB1E30369}" type="slidenum">
              <a:rPr lang="en-US" altLang="zh-CN"/>
              <a:t>39</a:t>
            </a:fld>
            <a:r>
              <a:rPr lang="zh-CN" altLang="en-US"/>
              <a:t>页</a:t>
            </a:r>
          </a:p>
        </p:txBody>
      </p:sp>
      <p:sp>
        <p:nvSpPr>
          <p:cNvPr id="342018" name="Rectangle 2"/>
          <p:cNvSpPr>
            <a:spLocks noGrp="1" noRot="1" noChangeAspect="1" noChangeArrowheads="1" noTextEdit="1"/>
          </p:cNvSpPr>
          <p:nvPr>
            <p:ph type="sldImg"/>
          </p:nvPr>
        </p:nvSpPr>
        <p:spPr/>
      </p:sp>
      <p:sp>
        <p:nvSpPr>
          <p:cNvPr id="342019" name="Rectangle 3"/>
          <p:cNvSpPr>
            <a:spLocks noGrp="1" noChangeArrowheads="1"/>
          </p:cNvSpPr>
          <p:nvPr>
            <p:ph type="body" idx="1"/>
          </p:nvPr>
        </p:nvSpPr>
        <p:spPr/>
        <p:txBody>
          <a:bodyPr/>
          <a:lstStyle/>
          <a:p>
            <a:pPr algn="just"/>
            <a:r>
              <a:rPr lang="zh-CN" altLang="en-US" sz="1000"/>
              <a:t>使用一个程序，首先要启动它。</a:t>
            </a:r>
            <a:r>
              <a:rPr lang="en-US" altLang="zh-CN" sz="1000"/>
              <a:t>Windows</a:t>
            </a:r>
            <a:r>
              <a:rPr lang="zh-CN" altLang="en-US" sz="1000"/>
              <a:t>为我们提供了多种启动程序的方法，其中包括：</a:t>
            </a:r>
          </a:p>
          <a:p>
            <a:pPr algn="just"/>
            <a:r>
              <a:rPr lang="en-US" altLang="zh-CN" sz="1000"/>
              <a:t>1</a:t>
            </a:r>
            <a:r>
              <a:rPr lang="zh-CN" altLang="en-US" sz="1000"/>
              <a:t>）使用快捷方式</a:t>
            </a:r>
          </a:p>
          <a:p>
            <a:pPr algn="just"/>
            <a:r>
              <a:rPr lang="zh-CN" altLang="en-US" sz="1000"/>
              <a:t>如果你在“开始”菜单中、桌面上或某一文件夹中曾经创建过某程序的快捷方式，那么要启动该程序时只要在桌面或文件夹中找到该程序的快捷方式，双击即可。这是最简便的运行程序的方法。</a:t>
            </a:r>
          </a:p>
          <a:p>
            <a:pPr algn="just"/>
            <a:r>
              <a:rPr lang="en-US" altLang="zh-CN" sz="1000"/>
              <a:t>2</a:t>
            </a:r>
            <a:r>
              <a:rPr lang="zh-CN" altLang="en-US" sz="1000"/>
              <a:t>）通过“开始”菜单中的“运行”选项</a:t>
            </a:r>
          </a:p>
          <a:p>
            <a:pPr algn="just"/>
            <a:r>
              <a:rPr lang="zh-CN" altLang="en-US" sz="1000"/>
              <a:t>该方法类似于在</a:t>
            </a:r>
            <a:r>
              <a:rPr lang="en-US" altLang="zh-CN" sz="1000"/>
              <a:t>DOS</a:t>
            </a:r>
            <a:r>
              <a:rPr lang="zh-CN" altLang="en-US" sz="1000"/>
              <a:t>提示符下输入要执行的命令行。</a:t>
            </a:r>
          </a:p>
          <a:p>
            <a:pPr algn="just"/>
            <a:r>
              <a:rPr lang="en-US" altLang="zh-CN" sz="1000"/>
              <a:t>3</a:t>
            </a:r>
            <a:r>
              <a:rPr lang="zh-CN" altLang="en-US" sz="1000"/>
              <a:t>）在“我的电脑”或“资源管理器”中双击程序图标</a:t>
            </a:r>
          </a:p>
          <a:p>
            <a:pPr algn="just"/>
            <a:r>
              <a:rPr lang="zh-CN" altLang="en-US" sz="1000"/>
              <a:t>启动程序的一个基本方法是通过“我的电脑”或“资源管理器”打开程序文件所在的文件夹，找到程序图标并双击它。</a:t>
            </a:r>
          </a:p>
          <a:p>
            <a:pPr algn="just"/>
            <a:r>
              <a:rPr lang="en-US" altLang="zh-CN" sz="1000"/>
              <a:t>4</a:t>
            </a:r>
            <a:r>
              <a:rPr lang="zh-CN" altLang="en-US" sz="1000"/>
              <a:t>）通过文稿启动应用程序</a:t>
            </a:r>
          </a:p>
          <a:p>
            <a:pPr algn="just"/>
            <a:r>
              <a:rPr lang="zh-CN" altLang="en-US" sz="1000"/>
              <a:t>另外一种常用的启动应用程序的方法，就是从“我的电脑”或“资源管理器”窗口中直接双击文档图标。例如，只要双击一个</a:t>
            </a:r>
            <a:r>
              <a:rPr lang="en-US" altLang="zh-CN" sz="1000"/>
              <a:t>Word</a:t>
            </a:r>
            <a:r>
              <a:rPr lang="zh-CN" altLang="en-US" sz="1000"/>
              <a:t>文档图标，生成该文档的应用程序</a:t>
            </a:r>
            <a:r>
              <a:rPr lang="en-US" altLang="zh-CN" sz="1000"/>
              <a:t>Word</a:t>
            </a:r>
            <a:r>
              <a:rPr lang="zh-CN" altLang="en-US" sz="1000"/>
              <a:t>便被启动，然后由</a:t>
            </a:r>
            <a:r>
              <a:rPr lang="en-US" altLang="zh-CN" sz="1000"/>
              <a:t>Word</a:t>
            </a:r>
            <a:r>
              <a:rPr lang="zh-CN" altLang="en-US" sz="1000"/>
              <a:t>打开该文档。</a:t>
            </a:r>
          </a:p>
          <a:p>
            <a:pPr algn="just"/>
            <a:r>
              <a:rPr lang="zh-CN" altLang="en-US" sz="1000"/>
              <a:t>从“开始”菜单的“文档”入手，也可以进入制作文档的程序。“开始”菜单的“文档”文件夹中保存了你最近使用过的</a:t>
            </a:r>
            <a:r>
              <a:rPr lang="en-US" altLang="zh-CN" sz="1000"/>
              <a:t>15</a:t>
            </a:r>
            <a:r>
              <a:rPr lang="zh-CN" altLang="en-US" sz="1000"/>
              <a:t>个文挡（类型不限）。</a:t>
            </a:r>
          </a:p>
          <a:p>
            <a:pPr algn="just"/>
            <a:r>
              <a:rPr lang="en-US" altLang="zh-CN" sz="1000"/>
              <a:t>5</a:t>
            </a:r>
            <a:r>
              <a:rPr lang="zh-CN" altLang="en-US" sz="1000"/>
              <a:t>）将快捷方式加入启动文件夹</a:t>
            </a:r>
          </a:p>
          <a:p>
            <a:pPr algn="just"/>
            <a:r>
              <a:rPr lang="zh-CN" altLang="en-US" sz="1000"/>
              <a:t>可以通过“开始菜单</a:t>
            </a:r>
            <a:r>
              <a:rPr lang="en-US" altLang="zh-CN" sz="1000"/>
              <a:t>/</a:t>
            </a:r>
            <a:r>
              <a:rPr lang="zh-CN" altLang="en-US" sz="1000"/>
              <a:t>设置</a:t>
            </a:r>
            <a:r>
              <a:rPr lang="en-US" altLang="zh-CN" sz="1000"/>
              <a:t>/</a:t>
            </a:r>
            <a:r>
              <a:rPr lang="zh-CN" altLang="en-US" sz="1000"/>
              <a:t>任务栏和开始菜单”中的“添加功能”将某一程序的快捷方式放入启动文件夹。这样当你每次启动</a:t>
            </a:r>
            <a:r>
              <a:rPr lang="en-US" altLang="zh-CN" sz="1000"/>
              <a:t>Windows</a:t>
            </a:r>
            <a:r>
              <a:rPr lang="zh-CN" altLang="en-US" sz="1000"/>
              <a:t>系统时，“启动文件夹”中的程序便会自动执行。</a:t>
            </a:r>
          </a:p>
          <a:p>
            <a:pPr algn="just"/>
            <a:endParaRPr lang="en-US" altLang="zh-CN" sz="1000"/>
          </a:p>
        </p:txBody>
      </p:sp>
    </p:spTree>
    <p:extLst>
      <p:ext uri="{BB962C8B-B14F-4D97-AF65-F5344CB8AC3E}">
        <p14:creationId xmlns:p14="http://schemas.microsoft.com/office/powerpoint/2010/main" val="318024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1A6B4CF5-352F-4A54-87F7-0435050C49E9}" type="slidenum">
              <a:rPr lang="en-US" altLang="zh-CN"/>
              <a:t>40</a:t>
            </a:fld>
            <a:r>
              <a:rPr lang="zh-CN" altLang="en-US"/>
              <a:t>页</a:t>
            </a:r>
          </a:p>
        </p:txBody>
      </p:sp>
      <p:sp>
        <p:nvSpPr>
          <p:cNvPr id="343042" name="Rectangle 2"/>
          <p:cNvSpPr>
            <a:spLocks noGrp="1" noRot="1" noChangeAspect="1" noChangeArrowheads="1" noTextEdit="1"/>
          </p:cNvSpPr>
          <p:nvPr>
            <p:ph type="sldImg"/>
          </p:nvPr>
        </p:nvSpPr>
        <p:spPr/>
      </p:sp>
      <p:sp>
        <p:nvSpPr>
          <p:cNvPr id="343043" name="Rectangle 3"/>
          <p:cNvSpPr>
            <a:spLocks noGrp="1" noChangeArrowheads="1"/>
          </p:cNvSpPr>
          <p:nvPr>
            <p:ph type="body" idx="1"/>
          </p:nvPr>
        </p:nvSpPr>
        <p:spPr/>
        <p:txBody>
          <a:bodyPr/>
          <a:lstStyle/>
          <a:p>
            <a:pPr algn="just"/>
            <a:r>
              <a:rPr lang="zh-CN" altLang="en-US"/>
              <a:t>当你在办公桌上工作时，经常需要同时做几项工作。同样，由于</a:t>
            </a:r>
            <a:r>
              <a:rPr lang="en-US" altLang="zh-CN"/>
              <a:t>Windows 2000</a:t>
            </a:r>
            <a:r>
              <a:rPr lang="zh-CN" altLang="en-US"/>
              <a:t>是多任务操作系统，你可以使用</a:t>
            </a:r>
            <a:r>
              <a:rPr lang="en-US" altLang="zh-CN"/>
              <a:t>Windows 2000</a:t>
            </a:r>
            <a:r>
              <a:rPr lang="zh-CN" altLang="en-US"/>
              <a:t>同时打开多个程序，并可以在多个应用程序之间传递交换信息，每个程序都在它自己的窗口中运行。在同一时刻只有一个窗口是活动的，它处于最前端，但在需要时，你可以快速方便地切换到另一个程序窗口去工作。</a:t>
            </a:r>
          </a:p>
          <a:p>
            <a:pPr algn="just"/>
            <a:endParaRPr lang="zh-CN" altLang="en-US"/>
          </a:p>
          <a:p>
            <a:pPr algn="just"/>
            <a:r>
              <a:rPr lang="en-US" altLang="zh-CN"/>
              <a:t>Windows 2000</a:t>
            </a:r>
            <a:r>
              <a:rPr lang="zh-CN" altLang="en-US"/>
              <a:t>提供了灵活方便的切换技术。任务栏位于桌面的底部，它是控制在多任务多窗口之间切换最有效的方法之一。每一个打开的程序及文件夹窗口，其名称都显示在任务栏上，只要单击名称便可切换到该窗口。</a:t>
            </a:r>
          </a:p>
          <a:p>
            <a:endParaRPr lang="zh-CN" altLang="en-US"/>
          </a:p>
          <a:p>
            <a:pPr algn="just"/>
            <a:r>
              <a:rPr lang="zh-CN" altLang="en-US"/>
              <a:t>你还可以利用键盘击键在程序间快速切换，假设目前已有三个打开的程序：</a:t>
            </a:r>
            <a:r>
              <a:rPr lang="en-US" altLang="zh-CN"/>
              <a:t>Word</a:t>
            </a:r>
            <a:r>
              <a:rPr lang="zh-CN" altLang="en-US"/>
              <a:t>、</a:t>
            </a:r>
            <a:r>
              <a:rPr lang="en-US" altLang="zh-CN"/>
              <a:t>Excel</a:t>
            </a:r>
            <a:r>
              <a:rPr lang="zh-CN" altLang="en-US"/>
              <a:t>和 </a:t>
            </a:r>
            <a:r>
              <a:rPr lang="en-US" altLang="zh-CN"/>
              <a:t>PowerPoint</a:t>
            </a:r>
            <a:r>
              <a:rPr lang="zh-CN" altLang="en-US"/>
              <a:t>，目前使用的是</a:t>
            </a:r>
            <a:r>
              <a:rPr lang="en-US" altLang="zh-CN"/>
              <a:t>Word</a:t>
            </a:r>
            <a:r>
              <a:rPr lang="zh-CN" altLang="en-US"/>
              <a:t>。若想切换到其它程序，可按下</a:t>
            </a:r>
            <a:r>
              <a:rPr lang="en-US" altLang="zh-CN"/>
              <a:t>Alt</a:t>
            </a:r>
            <a:r>
              <a:rPr lang="zh-CN" altLang="en-US"/>
              <a:t>键保持住，再按</a:t>
            </a:r>
            <a:r>
              <a:rPr lang="en-US" altLang="zh-CN"/>
              <a:t>Tab</a:t>
            </a:r>
            <a:r>
              <a:rPr lang="zh-CN" altLang="en-US"/>
              <a:t>键，便在屏幕中间出现一个对话框，其中显示出当前打开的程序的图标。这时保持</a:t>
            </a:r>
            <a:r>
              <a:rPr lang="en-US" altLang="zh-CN"/>
              <a:t>ALT</a:t>
            </a:r>
            <a:r>
              <a:rPr lang="zh-CN" altLang="en-US"/>
              <a:t>键按下，每按一次</a:t>
            </a:r>
            <a:r>
              <a:rPr lang="en-US" altLang="zh-CN"/>
              <a:t>Tab</a:t>
            </a:r>
            <a:r>
              <a:rPr lang="zh-CN" altLang="en-US"/>
              <a:t>键便改变一次选择，被选中的程序图标有方框框住，直到选择好了要使用的程序，再释放</a:t>
            </a:r>
            <a:r>
              <a:rPr lang="en-US" altLang="zh-CN"/>
              <a:t>Alt</a:t>
            </a:r>
            <a:r>
              <a:rPr lang="zh-CN" altLang="en-US"/>
              <a:t>键，这时选中的程序被激活，其窗口移到前端。</a:t>
            </a:r>
          </a:p>
        </p:txBody>
      </p:sp>
    </p:spTree>
    <p:extLst>
      <p:ext uri="{BB962C8B-B14F-4D97-AF65-F5344CB8AC3E}">
        <p14:creationId xmlns:p14="http://schemas.microsoft.com/office/powerpoint/2010/main" val="2688783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02184CA3-A849-4EF7-80AC-0F3D1B5B4B78}" type="slidenum">
              <a:rPr lang="en-US" altLang="zh-CN"/>
              <a:t>41</a:t>
            </a:fld>
            <a:r>
              <a:rPr lang="zh-CN" altLang="en-US"/>
              <a:t>页</a:t>
            </a:r>
          </a:p>
        </p:txBody>
      </p:sp>
      <p:sp>
        <p:nvSpPr>
          <p:cNvPr id="344066" name="Rectangle 2"/>
          <p:cNvSpPr>
            <a:spLocks noGrp="1" noRot="1" noChangeAspect="1" noChangeArrowheads="1" noTextEdit="1"/>
          </p:cNvSpPr>
          <p:nvPr>
            <p:ph type="sldImg"/>
          </p:nvPr>
        </p:nvSpPr>
        <p:spPr/>
      </p:sp>
      <p:sp>
        <p:nvSpPr>
          <p:cNvPr id="344067" name="Rectangle 3"/>
          <p:cNvSpPr>
            <a:spLocks noGrp="1" noChangeArrowheads="1"/>
          </p:cNvSpPr>
          <p:nvPr>
            <p:ph type="body" idx="1"/>
          </p:nvPr>
        </p:nvSpPr>
        <p:spPr/>
        <p:txBody>
          <a:bodyPr>
            <a:normAutofit lnSpcReduction="10000"/>
          </a:bodyPr>
          <a:lstStyle/>
          <a:p>
            <a:r>
              <a:rPr lang="zh-CN" altLang="en-US" sz="1000"/>
              <a:t>当系统第一次安装时，你很可能安装了许多但不是全部的可选组件。随着时间的推移，你可能会发现某个需要的项目还没有安装；或者，发现一些</a:t>
            </a:r>
            <a:r>
              <a:rPr lang="en-US" altLang="zh-CN" sz="1000"/>
              <a:t>Windows</a:t>
            </a:r>
            <a:r>
              <a:rPr lang="zh-CN" altLang="en-US" sz="1000"/>
              <a:t>附件只是占据硬盘空间而没有任何用途，需要删除。无论是哪种情况，</a:t>
            </a:r>
            <a:r>
              <a:rPr lang="en-US" altLang="zh-CN" sz="1000"/>
              <a:t>Windows 2000</a:t>
            </a:r>
            <a:r>
              <a:rPr lang="zh-CN" altLang="en-US" sz="1000"/>
              <a:t>都可以很容易地进行调整。</a:t>
            </a:r>
          </a:p>
          <a:p>
            <a:r>
              <a:rPr lang="zh-CN" altLang="en-US" sz="1000"/>
              <a:t>（</a:t>
            </a:r>
            <a:r>
              <a:rPr lang="en-US" altLang="zh-CN" sz="1000"/>
              <a:t>1</a:t>
            </a:r>
            <a:r>
              <a:rPr lang="zh-CN" altLang="en-US" sz="1000"/>
              <a:t>）添加程序</a:t>
            </a:r>
          </a:p>
          <a:p>
            <a:r>
              <a:rPr lang="zh-CN" altLang="en-US" sz="1000"/>
              <a:t>单击“开始”，指向“设置”，单击“控制面板”，然后双击“添加</a:t>
            </a:r>
            <a:r>
              <a:rPr lang="en-US" altLang="zh-CN" sz="1000"/>
              <a:t>/</a:t>
            </a:r>
            <a:r>
              <a:rPr lang="zh-CN" altLang="en-US" sz="1000"/>
              <a:t>删除程序”，打开“添加</a:t>
            </a:r>
            <a:r>
              <a:rPr lang="en-US" altLang="zh-CN" sz="1000"/>
              <a:t>/</a:t>
            </a:r>
            <a:r>
              <a:rPr lang="zh-CN" altLang="en-US" sz="1000"/>
              <a:t>删除程序属性”对话框。 </a:t>
            </a:r>
          </a:p>
          <a:p>
            <a:pPr>
              <a:buSzPct val="125000"/>
              <a:buFont typeface="Wingdings" panose="05000000000000000000" pitchFamily="2" charset="2"/>
              <a:buNone/>
            </a:pPr>
            <a:r>
              <a:rPr lang="zh-CN" altLang="en-US" sz="1000"/>
              <a:t>（</a:t>
            </a:r>
            <a:r>
              <a:rPr lang="en-US" altLang="zh-CN" sz="1000"/>
              <a:t>2</a:t>
            </a:r>
            <a:r>
              <a:rPr lang="zh-CN" altLang="en-US" sz="1000"/>
              <a:t>）删除计算机上程序 </a:t>
            </a:r>
          </a:p>
          <a:p>
            <a:r>
              <a:rPr lang="zh-CN" altLang="en-US" sz="1000"/>
              <a:t>打开“添加</a:t>
            </a:r>
            <a:r>
              <a:rPr lang="en-US" altLang="zh-CN" sz="1000"/>
              <a:t>/</a:t>
            </a:r>
            <a:r>
              <a:rPr lang="zh-CN" altLang="en-US" sz="1000"/>
              <a:t>删除程序属性”对话框。 </a:t>
            </a:r>
          </a:p>
          <a:p>
            <a:r>
              <a:rPr lang="zh-CN" altLang="en-US" sz="1000"/>
              <a:t>使用“添加</a:t>
            </a:r>
            <a:r>
              <a:rPr lang="en-US" altLang="zh-CN" sz="1000"/>
              <a:t>/</a:t>
            </a:r>
            <a:r>
              <a:rPr lang="zh-CN" altLang="en-US" sz="1000"/>
              <a:t>删除程序属性”对话框只能删除为 </a:t>
            </a:r>
            <a:r>
              <a:rPr lang="en-US" altLang="zh-CN" sz="1000"/>
              <a:t>Windows </a:t>
            </a:r>
            <a:r>
              <a:rPr lang="zh-CN" altLang="en-US" sz="1000"/>
              <a:t>设计的程序。对于所有其他程序，检查程序文档确定应该删除哪些文件。 </a:t>
            </a:r>
          </a:p>
          <a:p>
            <a:pPr algn="just"/>
            <a:r>
              <a:rPr lang="zh-CN" altLang="en-US" sz="1000"/>
              <a:t>在“添加</a:t>
            </a:r>
            <a:r>
              <a:rPr lang="en-US" altLang="zh-CN" sz="1000"/>
              <a:t>/</a:t>
            </a:r>
            <a:r>
              <a:rPr lang="zh-CN" altLang="en-US" sz="1000"/>
              <a:t>删除程序”对话框中，可以获得系统目前已经安装的程序信息，它们包括：</a:t>
            </a:r>
          </a:p>
          <a:p>
            <a:pPr algn="just"/>
            <a:r>
              <a:rPr lang="zh-CN" altLang="en-US" sz="1000" b="1"/>
              <a:t>应用程序的大小</a:t>
            </a:r>
            <a:r>
              <a:rPr lang="zh-CN" altLang="en-US" sz="1000"/>
              <a:t>：系统估算程序（包括文件夹和子文件夹）所占的磁盘空间，多某些新程序还会提供确切的大小。</a:t>
            </a:r>
          </a:p>
          <a:p>
            <a:pPr algn="just"/>
            <a:r>
              <a:rPr lang="zh-CN" altLang="en-US" sz="1000" b="1"/>
              <a:t>使用情况</a:t>
            </a:r>
            <a:r>
              <a:rPr lang="zh-CN" altLang="en-US" sz="1000"/>
              <a:t>：程序是否已经使用过，以及上次使用的日期。</a:t>
            </a:r>
          </a:p>
          <a:p>
            <a:pPr algn="just"/>
            <a:r>
              <a:rPr lang="zh-CN" altLang="en-US" sz="1000" b="1"/>
              <a:t>使用频率</a:t>
            </a:r>
            <a:r>
              <a:rPr lang="zh-CN" altLang="en-US" sz="1000"/>
              <a:t>：系统计算用户在</a:t>
            </a:r>
            <a:r>
              <a:rPr lang="en-US" altLang="zh-CN" sz="1000"/>
              <a:t>30</a:t>
            </a:r>
            <a:r>
              <a:rPr lang="zh-CN" altLang="en-US" sz="1000"/>
              <a:t>天内使用程序的次数并作标记。使用频率分为三等：很少使用、偶尔使用和经常使用。</a:t>
            </a:r>
          </a:p>
          <a:p>
            <a:pPr algn="just"/>
            <a:r>
              <a:rPr lang="zh-CN" altLang="en-US" sz="1000"/>
              <a:t>单击“排序方式”的下拉按钮，可选择按照应用程序名称、大小、使用频率和上次使用日期排列这些程序。</a:t>
            </a:r>
          </a:p>
          <a:p>
            <a:pPr algn="just"/>
            <a:r>
              <a:rPr lang="zh-CN" altLang="en-US" sz="1000"/>
              <a:t>单击列表中的程序图标，选中该程序，单击对应该程序的“更改</a:t>
            </a:r>
            <a:r>
              <a:rPr lang="en-US" altLang="zh-CN" sz="1000"/>
              <a:t>/</a:t>
            </a:r>
            <a:r>
              <a:rPr lang="zh-CN" altLang="en-US" sz="1000"/>
              <a:t>删除”按钮，即可开始更改或删除这个程序。</a:t>
            </a:r>
          </a:p>
          <a:p>
            <a:pPr algn="just"/>
            <a:r>
              <a:rPr lang="zh-CN" altLang="en-US" sz="1000">
                <a:latin typeface="宋体" panose="02010600030101010101" pitchFamily="2" charset="-122"/>
              </a:rPr>
              <a:t>如果应用程序在安装时没有在注册表中注册自带的安装和卸载程序，将使用系统提供的卸载程序，卸载程序将弹出一个删除确认对话框，如果单击</a:t>
            </a:r>
            <a:r>
              <a:rPr lang="zh-CN" altLang="en-US" sz="1000">
                <a:latin typeface="Times New Roman" panose="02020603050405020304"/>
              </a:rPr>
              <a:t>“</a:t>
            </a:r>
            <a:r>
              <a:rPr lang="zh-CN" altLang="en-US" sz="1000">
                <a:latin typeface="宋体" panose="02010600030101010101" pitchFamily="2" charset="-122"/>
              </a:rPr>
              <a:t>是</a:t>
            </a:r>
            <a:r>
              <a:rPr lang="zh-CN" altLang="en-US" sz="1000">
                <a:latin typeface="Times New Roman" panose="02020603050405020304"/>
              </a:rPr>
              <a:t>”</a:t>
            </a:r>
            <a:r>
              <a:rPr lang="zh-CN" altLang="en-US" sz="1000">
                <a:latin typeface="宋体" panose="02010600030101010101" pitchFamily="2" charset="-122"/>
              </a:rPr>
              <a:t>按钮，卸载程序便根据注册表中的记录情况，完全删除应用程序在系统中的所有文件、文件夹、应用程序的快捷方式、</a:t>
            </a:r>
            <a:r>
              <a:rPr lang="zh-CN" altLang="en-US" sz="1000">
                <a:latin typeface="Times New Roman" panose="02020603050405020304"/>
              </a:rPr>
              <a:t>“</a:t>
            </a:r>
            <a:r>
              <a:rPr lang="zh-CN" altLang="en-US" sz="1000">
                <a:latin typeface="宋体" panose="02010600030101010101" pitchFamily="2" charset="-122"/>
              </a:rPr>
              <a:t>开始</a:t>
            </a:r>
            <a:r>
              <a:rPr lang="zh-CN" altLang="en-US" sz="1000">
                <a:latin typeface="Times New Roman" panose="02020603050405020304"/>
              </a:rPr>
              <a:t>”</a:t>
            </a:r>
            <a:r>
              <a:rPr lang="zh-CN" altLang="en-US" sz="1000">
                <a:latin typeface="宋体" panose="02010600030101010101" pitchFamily="2" charset="-122"/>
              </a:rPr>
              <a:t>菜单中的相应选项等。</a:t>
            </a:r>
            <a:endParaRPr lang="zh-CN" altLang="en-US" sz="1000"/>
          </a:p>
        </p:txBody>
      </p:sp>
    </p:spTree>
    <p:extLst>
      <p:ext uri="{BB962C8B-B14F-4D97-AF65-F5344CB8AC3E}">
        <p14:creationId xmlns:p14="http://schemas.microsoft.com/office/powerpoint/2010/main" val="128526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D255D496-D690-4136-849F-6FD2B67C732A}" type="slidenum">
              <a:rPr lang="en-US" altLang="zh-CN"/>
              <a:t>42</a:t>
            </a:fld>
            <a:r>
              <a:rPr lang="zh-CN" altLang="en-US"/>
              <a:t>页</a:t>
            </a:r>
          </a:p>
        </p:txBody>
      </p:sp>
      <p:sp>
        <p:nvSpPr>
          <p:cNvPr id="346114" name="Rectangle 2"/>
          <p:cNvSpPr>
            <a:spLocks noGrp="1" noRot="1" noChangeAspect="1" noChangeArrowheads="1" noTextEdit="1"/>
          </p:cNvSpPr>
          <p:nvPr>
            <p:ph type="sldImg"/>
          </p:nvPr>
        </p:nvSpPr>
        <p:spPr/>
      </p:sp>
      <p:sp>
        <p:nvSpPr>
          <p:cNvPr id="346115" name="Rectangle 3"/>
          <p:cNvSpPr>
            <a:spLocks noGrp="1" noChangeArrowheads="1"/>
          </p:cNvSpPr>
          <p:nvPr>
            <p:ph type="body" idx="1"/>
          </p:nvPr>
        </p:nvSpPr>
        <p:spPr/>
        <p:txBody>
          <a:bodyPr/>
          <a:lstStyle/>
          <a:p>
            <a:r>
              <a:rPr lang="en-US" altLang="zh-CN"/>
              <a:t>Windows</a:t>
            </a:r>
            <a:r>
              <a:rPr lang="zh-CN" altLang="en-US"/>
              <a:t>为</a:t>
            </a:r>
            <a:r>
              <a:rPr lang="en-US" altLang="zh-CN"/>
              <a:t>MS-DOS</a:t>
            </a:r>
            <a:r>
              <a:rPr lang="zh-CN" altLang="en-US"/>
              <a:t>程序提供了多任务服务，就像它为</a:t>
            </a:r>
            <a:r>
              <a:rPr lang="en-US" altLang="zh-CN"/>
              <a:t>Windows</a:t>
            </a:r>
            <a:r>
              <a:rPr lang="zh-CN" altLang="en-US"/>
              <a:t>程序提供的服务一样。例如，当你运行别的程序时，</a:t>
            </a:r>
            <a:r>
              <a:rPr lang="en-US" altLang="zh-CN"/>
              <a:t>MS-DOS</a:t>
            </a:r>
            <a:r>
              <a:rPr lang="zh-CN" altLang="en-US"/>
              <a:t>程序同其他</a:t>
            </a:r>
            <a:r>
              <a:rPr lang="en-US" altLang="zh-CN"/>
              <a:t>Windows</a:t>
            </a:r>
            <a:r>
              <a:rPr lang="zh-CN" altLang="en-US"/>
              <a:t>程序一样暂时进入后台处理继续运行。</a:t>
            </a:r>
            <a:r>
              <a:rPr lang="en-US" altLang="zh-CN"/>
              <a:t>Windows</a:t>
            </a:r>
            <a:r>
              <a:rPr lang="zh-CN" altLang="en-US"/>
              <a:t>还能处理</a:t>
            </a:r>
            <a:r>
              <a:rPr lang="en-US" altLang="zh-CN"/>
              <a:t>MS-DOS</a:t>
            </a:r>
            <a:r>
              <a:rPr lang="zh-CN" altLang="en-US"/>
              <a:t>程序与</a:t>
            </a:r>
            <a:r>
              <a:rPr lang="en-US" altLang="zh-CN"/>
              <a:t>Windows</a:t>
            </a:r>
            <a:r>
              <a:rPr lang="zh-CN" altLang="en-US"/>
              <a:t>程序之间的资源冲突。例如，如果要从某个</a:t>
            </a:r>
            <a:r>
              <a:rPr lang="en-US" altLang="zh-CN"/>
              <a:t>MS-DOS</a:t>
            </a:r>
            <a:r>
              <a:rPr lang="zh-CN" altLang="en-US"/>
              <a:t>程序中打印一个文件，而此时打印机正忙，那么系统会像处理</a:t>
            </a:r>
            <a:r>
              <a:rPr lang="en-US" altLang="zh-CN"/>
              <a:t>Windows</a:t>
            </a:r>
            <a:r>
              <a:rPr lang="zh-CN" altLang="en-US"/>
              <a:t>程序文件一样，将其排列在打印队列中。</a:t>
            </a:r>
          </a:p>
          <a:p>
            <a:endParaRPr lang="zh-CN" altLang="en-US"/>
          </a:p>
          <a:p>
            <a:r>
              <a:rPr lang="zh-CN" altLang="en-US"/>
              <a:t>除一小部分程序外，所有的</a:t>
            </a:r>
            <a:r>
              <a:rPr lang="en-US" altLang="zh-CN"/>
              <a:t>MS-DOS</a:t>
            </a:r>
            <a:r>
              <a:rPr lang="zh-CN" altLang="en-US"/>
              <a:t>程序都可以用两种方式运行：</a:t>
            </a:r>
          </a:p>
          <a:p>
            <a:r>
              <a:rPr lang="zh-CN" altLang="en-US"/>
              <a:t>全屏幕方式或窗口方式。在全屏幕中运行程序，看起来同以前的</a:t>
            </a:r>
            <a:r>
              <a:rPr lang="en-US" altLang="zh-CN"/>
              <a:t>MS-DOS</a:t>
            </a:r>
            <a:r>
              <a:rPr lang="zh-CN" altLang="en-US"/>
              <a:t>版本的运行没什么两样。在窗口中运行程序，则窗口中将出现标题栏、控制菜单、最大化、最小化和关闭按钮，以及标准程序窗口的所有其他工具。</a:t>
            </a:r>
          </a:p>
          <a:p>
            <a:r>
              <a:rPr lang="zh-CN" altLang="en-US"/>
              <a:t>屏幕呈现的是在窗口中运行的</a:t>
            </a:r>
            <a:r>
              <a:rPr lang="en-US" altLang="zh-CN"/>
              <a:t>MS-DOS</a:t>
            </a:r>
            <a:r>
              <a:rPr lang="zh-CN" altLang="en-US"/>
              <a:t>程序。</a:t>
            </a:r>
          </a:p>
          <a:p>
            <a:r>
              <a:rPr lang="zh-CN" altLang="en-US"/>
              <a:t>使用</a:t>
            </a:r>
            <a:r>
              <a:rPr lang="en-US" altLang="zh-CN"/>
              <a:t>Alt+Enter</a:t>
            </a:r>
            <a:r>
              <a:rPr lang="zh-CN" altLang="en-US"/>
              <a:t>组合键可以在全屏幕方式和窗口方式之间进行切换。</a:t>
            </a:r>
          </a:p>
        </p:txBody>
      </p:sp>
    </p:spTree>
    <p:extLst>
      <p:ext uri="{BB962C8B-B14F-4D97-AF65-F5344CB8AC3E}">
        <p14:creationId xmlns:p14="http://schemas.microsoft.com/office/powerpoint/2010/main" val="2716028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A7120331-4343-4A99-A1AA-BAC7194D6939}" type="slidenum">
              <a:rPr lang="en-US" altLang="zh-CN"/>
              <a:t>44</a:t>
            </a:fld>
            <a:r>
              <a:rPr lang="zh-CN" altLang="en-US"/>
              <a:t>页</a:t>
            </a:r>
          </a:p>
        </p:txBody>
      </p:sp>
      <p:sp>
        <p:nvSpPr>
          <p:cNvPr id="420866" name="Rectangle 2"/>
          <p:cNvSpPr>
            <a:spLocks noGrp="1" noRot="1" noChangeAspect="1" noChangeArrowheads="1" noTextEdit="1"/>
          </p:cNvSpPr>
          <p:nvPr>
            <p:ph type="sldImg"/>
          </p:nvPr>
        </p:nvSpPr>
        <p:spPr/>
      </p:sp>
      <p:sp>
        <p:nvSpPr>
          <p:cNvPr id="420867" name="Rectangle 3"/>
          <p:cNvSpPr>
            <a:spLocks noGrp="1" noChangeArrowheads="1"/>
          </p:cNvSpPr>
          <p:nvPr>
            <p:ph type="body" idx="1"/>
          </p:nvPr>
        </p:nvSpPr>
        <p:spPr/>
        <p:txBody>
          <a:bodyPr/>
          <a:lstStyle/>
          <a:p>
            <a:r>
              <a:rPr lang="zh-CN" altLang="en-US"/>
              <a:t>参考教材</a:t>
            </a:r>
            <a:r>
              <a:rPr lang="en-US" altLang="zh-CN"/>
              <a:t>3.7</a:t>
            </a:r>
            <a:r>
              <a:rPr lang="zh-CN" altLang="en-US"/>
              <a:t>节内容。</a:t>
            </a:r>
          </a:p>
        </p:txBody>
      </p:sp>
    </p:spTree>
    <p:extLst>
      <p:ext uri="{BB962C8B-B14F-4D97-AF65-F5344CB8AC3E}">
        <p14:creationId xmlns:p14="http://schemas.microsoft.com/office/powerpoint/2010/main" val="3942330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31894D90-F23E-49C4-9B76-EE7299EF0FC1}" type="slidenum">
              <a:rPr lang="en-US" altLang="zh-CN"/>
              <a:t>45</a:t>
            </a:fld>
            <a:r>
              <a:rPr lang="zh-CN" altLang="en-US"/>
              <a:t>页</a:t>
            </a:r>
          </a:p>
        </p:txBody>
      </p:sp>
      <p:sp>
        <p:nvSpPr>
          <p:cNvPr id="421890" name="Rectangle 2"/>
          <p:cNvSpPr>
            <a:spLocks noGrp="1" noRot="1" noChangeAspect="1" noChangeArrowheads="1" noTextEdit="1"/>
          </p:cNvSpPr>
          <p:nvPr>
            <p:ph type="sldImg"/>
          </p:nvPr>
        </p:nvSpPr>
        <p:spPr/>
      </p:sp>
      <p:sp>
        <p:nvSpPr>
          <p:cNvPr id="421891" name="Rectangle 3"/>
          <p:cNvSpPr>
            <a:spLocks noGrp="1" noChangeArrowheads="1"/>
          </p:cNvSpPr>
          <p:nvPr>
            <p:ph type="body" idx="1"/>
          </p:nvPr>
        </p:nvSpPr>
        <p:spPr/>
        <p:txBody>
          <a:bodyPr/>
          <a:lstStyle/>
          <a:p>
            <a:r>
              <a:rPr lang="zh-CN" altLang="en-US"/>
              <a:t>参考教材</a:t>
            </a:r>
            <a:r>
              <a:rPr lang="en-US" altLang="zh-CN"/>
              <a:t>3.7.2</a:t>
            </a:r>
            <a:r>
              <a:rPr lang="zh-CN" altLang="en-US"/>
              <a:t>节内容。</a:t>
            </a:r>
          </a:p>
        </p:txBody>
      </p:sp>
    </p:spTree>
    <p:extLst>
      <p:ext uri="{BB962C8B-B14F-4D97-AF65-F5344CB8AC3E}">
        <p14:creationId xmlns:p14="http://schemas.microsoft.com/office/powerpoint/2010/main" val="1850803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671217A6-367E-40DB-89F7-954D3E7044CF}" type="slidenum">
              <a:rPr lang="en-US" altLang="zh-CN"/>
              <a:t>46</a:t>
            </a:fld>
            <a:r>
              <a:rPr lang="zh-CN" altLang="en-US"/>
              <a:t>页</a:t>
            </a:r>
          </a:p>
        </p:txBody>
      </p:sp>
      <p:sp>
        <p:nvSpPr>
          <p:cNvPr id="422914" name="Rectangle 2"/>
          <p:cNvSpPr>
            <a:spLocks noGrp="1" noRot="1" noChangeAspect="1" noChangeArrowheads="1" noTextEdit="1"/>
          </p:cNvSpPr>
          <p:nvPr>
            <p:ph type="sldImg"/>
          </p:nvPr>
        </p:nvSpPr>
        <p:spPr/>
      </p:sp>
      <p:sp>
        <p:nvSpPr>
          <p:cNvPr id="422915" name="Rectangle 3"/>
          <p:cNvSpPr>
            <a:spLocks noGrp="1" noChangeArrowheads="1"/>
          </p:cNvSpPr>
          <p:nvPr>
            <p:ph type="body" idx="1"/>
          </p:nvPr>
        </p:nvSpPr>
        <p:spPr/>
        <p:txBody>
          <a:bodyPr/>
          <a:lstStyle/>
          <a:p>
            <a:r>
              <a:rPr lang="zh-CN" altLang="en-US">
                <a:latin typeface="宋体" panose="02010600030101010101" pitchFamily="2" charset="-122"/>
              </a:rPr>
              <a:t>通过</a:t>
            </a:r>
            <a:r>
              <a:rPr lang="en-US" altLang="zh-CN"/>
              <a:t>Windows 2000</a:t>
            </a:r>
            <a:r>
              <a:rPr lang="zh-CN" altLang="en-US">
                <a:latin typeface="宋体" panose="02010600030101010101" pitchFamily="2" charset="-122"/>
              </a:rPr>
              <a:t>的用户管理功能，可以使多个用户公用一台计算机，而且各自拥有自己的工作界面，且互不干扰。</a:t>
            </a:r>
            <a:r>
              <a:rPr lang="zh-CN" altLang="en-US"/>
              <a:t> </a:t>
            </a:r>
          </a:p>
          <a:p>
            <a:r>
              <a:rPr lang="zh-CN" altLang="en-US"/>
              <a:t>参考教材</a:t>
            </a:r>
            <a:r>
              <a:rPr lang="en-US" altLang="zh-CN"/>
              <a:t>3.7.1</a:t>
            </a:r>
            <a:r>
              <a:rPr lang="zh-CN" altLang="en-US"/>
              <a:t>节内容。</a:t>
            </a:r>
          </a:p>
        </p:txBody>
      </p:sp>
    </p:spTree>
    <p:extLst>
      <p:ext uri="{BB962C8B-B14F-4D97-AF65-F5344CB8AC3E}">
        <p14:creationId xmlns:p14="http://schemas.microsoft.com/office/powerpoint/2010/main" val="3696782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1D22D1AC-3AC1-4674-A489-78F031CA2722}" type="slidenum">
              <a:rPr lang="en-US" altLang="zh-CN"/>
              <a:t>47</a:t>
            </a:fld>
            <a:r>
              <a:rPr lang="zh-CN" altLang="en-US"/>
              <a:t>页</a:t>
            </a:r>
          </a:p>
        </p:txBody>
      </p:sp>
      <p:sp>
        <p:nvSpPr>
          <p:cNvPr id="423938" name="Rectangle 2"/>
          <p:cNvSpPr>
            <a:spLocks noGrp="1" noRot="1" noChangeAspect="1" noChangeArrowheads="1" noTextEdit="1"/>
          </p:cNvSpPr>
          <p:nvPr>
            <p:ph type="sldImg"/>
          </p:nvPr>
        </p:nvSpPr>
        <p:spPr/>
      </p:sp>
      <p:sp>
        <p:nvSpPr>
          <p:cNvPr id="423939" name="Rectangle 3"/>
          <p:cNvSpPr>
            <a:spLocks noGrp="1" noChangeArrowheads="1"/>
          </p:cNvSpPr>
          <p:nvPr>
            <p:ph type="body" idx="1"/>
          </p:nvPr>
        </p:nvSpPr>
        <p:spPr/>
        <p:txBody>
          <a:bodyPr/>
          <a:lstStyle/>
          <a:p>
            <a:r>
              <a:rPr lang="zh-CN" altLang="en-US"/>
              <a:t>参考教材</a:t>
            </a:r>
            <a:r>
              <a:rPr lang="en-US" altLang="zh-CN"/>
              <a:t>3.7.3</a:t>
            </a:r>
            <a:r>
              <a:rPr lang="zh-CN" altLang="en-US"/>
              <a:t>节内容。</a:t>
            </a:r>
          </a:p>
        </p:txBody>
      </p:sp>
    </p:spTree>
    <p:extLst>
      <p:ext uri="{BB962C8B-B14F-4D97-AF65-F5344CB8AC3E}">
        <p14:creationId xmlns:p14="http://schemas.microsoft.com/office/powerpoint/2010/main" val="45273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extLst>
            <a:ext uri="{91240B29-F687-4F45-9708-019B960494DF}">
              <a14:hiddenLine xmlns:a14="http://schemas.microsoft.com/office/drawing/2010/main" w="1">
                <a:solidFill>
                  <a:schemeClr val="tx1"/>
                </a:solidFill>
                <a:miter lim="800000"/>
                <a:headEnd/>
                <a:tailEnd/>
              </a14:hiddenLine>
            </a:ext>
          </a:extLst>
        </p:spPr>
      </p:sp>
      <p:sp>
        <p:nvSpPr>
          <p:cNvPr id="142339" name="Rectangle 3"/>
          <p:cNvSpPr>
            <a:spLocks noGrp="1" noRot="1" noChangeArrowheads="1"/>
          </p:cNvSpPr>
          <p:nvPr>
            <p:ph type="body" idx="1"/>
          </p:nvPr>
        </p:nvSpPr>
        <p:spPr>
          <a:noFill/>
          <a:extLst>
            <a:ext uri="{91240B29-F687-4F45-9708-019B960494DF}">
              <a14:hiddenLine xmlns:a14="http://schemas.microsoft.com/office/drawing/2010/main" w="1">
                <a:solidFill>
                  <a:schemeClr val="tx1"/>
                </a:solidFill>
                <a:miter lim="800000"/>
                <a:headEnd/>
                <a:tailEnd/>
              </a14:hiddenLine>
            </a:ext>
          </a:extLst>
        </p:spPr>
        <p:txBody>
          <a:bodyPr/>
          <a:lstStyle/>
          <a:p>
            <a:pPr eaLnBrk="1" hangingPunct="1"/>
            <a:r>
              <a:rPr lang="zh-CN" altLang="en-US" smtClean="0"/>
              <a:t>从图中可以看到，计算机硬件+操作系统 构成了一个虚拟计算机，只有这个虚拟计算机才可以实现和用户的交互。</a:t>
            </a:r>
          </a:p>
          <a:p>
            <a:pPr eaLnBrk="1" hangingPunct="1"/>
            <a:r>
              <a:rPr lang="zh-CN" altLang="en-US" smtClean="0"/>
              <a:t>同时 操作系统也为其他系统软件和应用软件提供了一个统一的使用平台。</a:t>
            </a:r>
          </a:p>
          <a:p>
            <a:pPr eaLnBrk="1" hangingPunct="1"/>
            <a:endParaRPr lang="zh-CN" altLang="en-US" smtClean="0"/>
          </a:p>
          <a:p>
            <a:pPr eaLnBrk="1" hangingPunct="1"/>
            <a:r>
              <a:rPr lang="zh-CN" altLang="en-US" smtClean="0"/>
              <a:t>操作系统的地位：紧贴系统硬件之上，所有其他软件之下，是其他软件的共同环境。</a:t>
            </a:r>
          </a:p>
          <a:p>
            <a:pPr eaLnBrk="1" hangingPunct="1"/>
            <a:r>
              <a:rPr lang="zh-CN" altLang="en-US" smtClean="0"/>
              <a:t>在整个计算机系统中，操作系统充当“总管家”和“服务生”的角色，即操作系统是管理资源协调后台工作的“总管家”，同时又是提供用户与计算机交互接口的“服务生”。</a:t>
            </a:r>
          </a:p>
          <a:p>
            <a:pPr eaLnBrk="1" hangingPunct="1"/>
            <a:endParaRPr lang="zh-CN" altLang="en-US" smtClean="0"/>
          </a:p>
        </p:txBody>
      </p:sp>
    </p:spTree>
    <p:extLst>
      <p:ext uri="{BB962C8B-B14F-4D97-AF65-F5344CB8AC3E}">
        <p14:creationId xmlns:p14="http://schemas.microsoft.com/office/powerpoint/2010/main" val="3403125429"/>
      </p:ext>
    </p:extLst>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02F72334-FB4C-45EE-97BA-B8E30D8F09F2}" type="slidenum">
              <a:rPr lang="en-US" altLang="zh-CN"/>
              <a:t>48</a:t>
            </a:fld>
            <a:r>
              <a:rPr lang="zh-CN" altLang="en-US"/>
              <a:t>页</a:t>
            </a:r>
          </a:p>
        </p:txBody>
      </p:sp>
      <p:sp>
        <p:nvSpPr>
          <p:cNvPr id="424962" name="Rectangle 1026"/>
          <p:cNvSpPr>
            <a:spLocks noGrp="1" noRot="1" noChangeAspect="1" noChangeArrowheads="1" noTextEdit="1"/>
          </p:cNvSpPr>
          <p:nvPr>
            <p:ph type="sldImg"/>
          </p:nvPr>
        </p:nvSpPr>
        <p:spPr/>
      </p:sp>
      <p:sp>
        <p:nvSpPr>
          <p:cNvPr id="424963" name="Rectangle 1027"/>
          <p:cNvSpPr>
            <a:spLocks noGrp="1" noChangeArrowheads="1"/>
          </p:cNvSpPr>
          <p:nvPr>
            <p:ph type="body" idx="1"/>
          </p:nvPr>
        </p:nvSpPr>
        <p:spPr/>
        <p:txBody>
          <a:bodyPr/>
          <a:lstStyle/>
          <a:p>
            <a:r>
              <a:rPr lang="zh-CN" altLang="en-US"/>
              <a:t>参考教材</a:t>
            </a:r>
            <a:r>
              <a:rPr lang="en-US" altLang="zh-CN"/>
              <a:t>3.7.5</a:t>
            </a:r>
            <a:r>
              <a:rPr lang="zh-CN" altLang="en-US"/>
              <a:t>节内容。</a:t>
            </a:r>
          </a:p>
        </p:txBody>
      </p:sp>
    </p:spTree>
    <p:extLst>
      <p:ext uri="{BB962C8B-B14F-4D97-AF65-F5344CB8AC3E}">
        <p14:creationId xmlns:p14="http://schemas.microsoft.com/office/powerpoint/2010/main" val="340942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4BC32094-237A-4020-B574-E7605B13C036}" type="slidenum">
              <a:rPr lang="en-US" altLang="zh-CN"/>
              <a:t>49</a:t>
            </a:fld>
            <a:r>
              <a:rPr lang="zh-CN" altLang="en-US"/>
              <a:t>页</a:t>
            </a:r>
          </a:p>
        </p:txBody>
      </p:sp>
      <p:sp>
        <p:nvSpPr>
          <p:cNvPr id="397314" name="Rectangle 2"/>
          <p:cNvSpPr>
            <a:spLocks noGrp="1" noRot="1" noChangeAspect="1" noChangeArrowheads="1" noTextEdit="1"/>
          </p:cNvSpPr>
          <p:nvPr>
            <p:ph type="sldImg"/>
          </p:nvPr>
        </p:nvSpPr>
        <p:spPr bwMode="auto">
          <a:xfrm>
            <a:off x="904388" y="685874"/>
            <a:ext cx="5049225" cy="3429370"/>
          </a:xfrm>
          <a:prstGeom prst="rect">
            <a:avLst/>
          </a:prstGeom>
          <a:solidFill>
            <a:srgbClr val="FFFFFF"/>
          </a:solidFill>
          <a:ln>
            <a:solidFill>
              <a:srgbClr val="000000"/>
            </a:solidFill>
            <a:miter lim="800000"/>
          </a:ln>
        </p:spPr>
      </p:sp>
      <p:sp>
        <p:nvSpPr>
          <p:cNvPr id="397315" name="Rectangle 3"/>
          <p:cNvSpPr>
            <a:spLocks noGrp="1" noChangeArrowheads="1"/>
          </p:cNvSpPr>
          <p:nvPr>
            <p:ph type="body" idx="1"/>
          </p:nvPr>
        </p:nvSpPr>
        <p:spPr bwMode="auto">
          <a:xfrm>
            <a:off x="914183" y="4342883"/>
            <a:ext cx="5029635" cy="4115243"/>
          </a:xfrm>
          <a:prstGeom prst="rect">
            <a:avLst/>
          </a:prstGeom>
          <a:solidFill>
            <a:srgbClr val="FFFFFF"/>
          </a:solidFill>
          <a:ln>
            <a:solidFill>
              <a:srgbClr val="000000"/>
            </a:solidFill>
            <a:miter lim="800000"/>
          </a:ln>
        </p:spPr>
        <p:txBody>
          <a:bodyPr/>
          <a:lstStyle/>
          <a:p>
            <a:r>
              <a:rPr lang="zh-CN" altLang="en-US"/>
              <a:t>每次出现死机、应用程序非法操作，或者计算机启动时报告某个文件找不到，这个时候你是不是会特别心烦，又觉得无从下手。这些问题的出现，一般都与</a:t>
            </a:r>
            <a:r>
              <a:rPr lang="en-US" altLang="zh-CN"/>
              <a:t>Windows </a:t>
            </a:r>
            <a:r>
              <a:rPr lang="zh-CN" altLang="en-US"/>
              <a:t>的注册表有关。 那么，现在我们就来学习一下</a:t>
            </a:r>
            <a:r>
              <a:rPr lang="en-US" altLang="zh-CN"/>
              <a:t>Windows</a:t>
            </a:r>
            <a:r>
              <a:rPr lang="zh-CN" altLang="en-US"/>
              <a:t>的注册表，这可能是很多对</a:t>
            </a:r>
            <a:r>
              <a:rPr lang="en-US" altLang="zh-CN"/>
              <a:t>Windows</a:t>
            </a:r>
            <a:r>
              <a:rPr lang="zh-CN" altLang="en-US"/>
              <a:t>非常熟悉的人都感到神秘，而又特别想掌握的。了解了注册表，我们对以后出现的各式各样的问题就不会再束手无策。 </a:t>
            </a:r>
          </a:p>
          <a:p>
            <a:r>
              <a:rPr lang="zh-CN" altLang="en-US"/>
              <a:t>参考教材</a:t>
            </a:r>
            <a:r>
              <a:rPr lang="en-US" altLang="zh-CN"/>
              <a:t>3.7.4</a:t>
            </a:r>
            <a:r>
              <a:rPr lang="zh-CN" altLang="en-US"/>
              <a:t>节内容。</a:t>
            </a:r>
          </a:p>
        </p:txBody>
      </p:sp>
    </p:spTree>
    <p:extLst>
      <p:ext uri="{BB962C8B-B14F-4D97-AF65-F5344CB8AC3E}">
        <p14:creationId xmlns:p14="http://schemas.microsoft.com/office/powerpoint/2010/main" val="2200596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E42C4642-43BF-49A5-B4B7-A300E3578559}" type="slidenum">
              <a:rPr lang="en-US" altLang="zh-CN"/>
              <a:t>50</a:t>
            </a:fld>
            <a:r>
              <a:rPr lang="zh-CN" altLang="en-US"/>
              <a:t>页</a:t>
            </a:r>
          </a:p>
        </p:txBody>
      </p:sp>
      <p:sp>
        <p:nvSpPr>
          <p:cNvPr id="399362" name="Rectangle 2"/>
          <p:cNvSpPr>
            <a:spLocks noGrp="1" noRot="1" noChangeAspect="1" noChangeArrowheads="1" noTextEdit="1"/>
          </p:cNvSpPr>
          <p:nvPr>
            <p:ph type="sldImg"/>
          </p:nvPr>
        </p:nvSpPr>
        <p:spPr bwMode="auto">
          <a:xfrm>
            <a:off x="904388" y="685874"/>
            <a:ext cx="5049225" cy="3429370"/>
          </a:xfrm>
          <a:prstGeom prst="rect">
            <a:avLst/>
          </a:prstGeom>
          <a:solidFill>
            <a:srgbClr val="FFFFFF"/>
          </a:solidFill>
          <a:ln>
            <a:solidFill>
              <a:srgbClr val="000000"/>
            </a:solidFill>
            <a:miter lim="800000"/>
          </a:ln>
        </p:spPr>
      </p:sp>
      <p:sp>
        <p:nvSpPr>
          <p:cNvPr id="399363" name="Rectangle 3"/>
          <p:cNvSpPr>
            <a:spLocks noGrp="1" noChangeArrowheads="1"/>
          </p:cNvSpPr>
          <p:nvPr>
            <p:ph type="body" idx="1"/>
          </p:nvPr>
        </p:nvSpPr>
        <p:spPr bwMode="auto">
          <a:xfrm>
            <a:off x="914183" y="4342883"/>
            <a:ext cx="5029635" cy="4115243"/>
          </a:xfrm>
          <a:prstGeom prst="rect">
            <a:avLst/>
          </a:prstGeom>
          <a:solidFill>
            <a:srgbClr val="FFFFFF"/>
          </a:solidFill>
          <a:ln>
            <a:solidFill>
              <a:srgbClr val="000000"/>
            </a:solidFill>
            <a:miter lim="800000"/>
          </a:ln>
        </p:spPr>
        <p:txBody>
          <a:bodyPr/>
          <a:lstStyle/>
          <a:p>
            <a:r>
              <a:rPr lang="zh-CN" altLang="en-US"/>
              <a:t>参考教材</a:t>
            </a:r>
            <a:r>
              <a:rPr lang="en-US" altLang="zh-CN"/>
              <a:t>3.7.4</a:t>
            </a:r>
            <a:r>
              <a:rPr lang="zh-CN" altLang="en-US"/>
              <a:t>节内容。</a:t>
            </a:r>
          </a:p>
          <a:p>
            <a:r>
              <a:rPr lang="zh-CN" altLang="en-US"/>
              <a:t>在对注册表做任何修改之前一定要备份注册表，因为对注册表的错误修改将导致系统的彻底瘫痪，使你不得不重新安装</a:t>
            </a:r>
            <a:r>
              <a:rPr lang="en-US" altLang="zh-CN"/>
              <a:t>Windows</a:t>
            </a:r>
            <a:r>
              <a:rPr lang="zh-CN" altLang="en-US"/>
              <a:t>系统。</a:t>
            </a:r>
          </a:p>
        </p:txBody>
      </p:sp>
    </p:spTree>
    <p:extLst>
      <p:ext uri="{BB962C8B-B14F-4D97-AF65-F5344CB8AC3E}">
        <p14:creationId xmlns:p14="http://schemas.microsoft.com/office/powerpoint/2010/main" val="2926848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BEED30EA-77DE-414F-B655-C652CDB81E65}" type="slidenum">
              <a:rPr lang="en-US" altLang="zh-CN"/>
              <a:t>51</a:t>
            </a:fld>
            <a:r>
              <a:rPr lang="zh-CN" altLang="en-US"/>
              <a:t>页</a:t>
            </a:r>
          </a:p>
        </p:txBody>
      </p:sp>
      <p:sp>
        <p:nvSpPr>
          <p:cNvPr id="4433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443395" name="Rectangle 3"/>
          <p:cNvSpPr>
            <a:spLocks noGrp="1" noChangeArrowheads="1"/>
          </p:cNvSpPr>
          <p:nvPr>
            <p:ph type="body" idx="1"/>
          </p:nvPr>
        </p:nvSpPr>
        <p:spPr bwMode="auto">
          <a:xfrm>
            <a:off x="914183" y="4342883"/>
            <a:ext cx="5029635" cy="4115243"/>
          </a:xfrm>
          <a:prstGeom prst="rect">
            <a:avLst/>
          </a:prstGeom>
          <a:solidFill>
            <a:srgbClr val="FFFFFF"/>
          </a:solidFill>
          <a:ln>
            <a:solidFill>
              <a:srgbClr val="000000"/>
            </a:solidFill>
            <a:miter lim="800000"/>
          </a:ln>
        </p:spPr>
        <p:txBody>
          <a:bodyPr/>
          <a:lstStyle/>
          <a:p>
            <a:r>
              <a:rPr lang="zh-CN" altLang="en-US"/>
              <a:t>参考教材</a:t>
            </a:r>
            <a:r>
              <a:rPr lang="en-US" altLang="zh-CN"/>
              <a:t>3.7.4</a:t>
            </a:r>
            <a:r>
              <a:rPr lang="zh-CN" altLang="en-US"/>
              <a:t>节内容。</a:t>
            </a:r>
          </a:p>
          <a:p>
            <a:r>
              <a:rPr lang="zh-CN" altLang="en-US"/>
              <a:t>在对注册表做任何修改之前一定要备份注册表，因为对注册表的错误修改将导致系统的彻底瘫痪，使你不得不重新安装</a:t>
            </a:r>
            <a:r>
              <a:rPr lang="en-US" altLang="zh-CN"/>
              <a:t>Windows</a:t>
            </a:r>
            <a:r>
              <a:rPr lang="zh-CN" altLang="en-US"/>
              <a:t>系统。</a:t>
            </a:r>
          </a:p>
        </p:txBody>
      </p:sp>
    </p:spTree>
    <p:extLst>
      <p:ext uri="{BB962C8B-B14F-4D97-AF65-F5344CB8AC3E}">
        <p14:creationId xmlns:p14="http://schemas.microsoft.com/office/powerpoint/2010/main" val="987267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4CB4CD16-D69E-4C05-90A7-063283CF8717}" type="slidenum">
              <a:rPr lang="en-US" altLang="zh-CN"/>
              <a:t>52</a:t>
            </a:fld>
            <a:r>
              <a:rPr lang="zh-CN" altLang="en-US"/>
              <a:t>页</a:t>
            </a:r>
          </a:p>
        </p:txBody>
      </p:sp>
      <p:sp>
        <p:nvSpPr>
          <p:cNvPr id="440322" name="Rectangle 2"/>
          <p:cNvSpPr>
            <a:spLocks noGrp="1" noRot="1" noChangeAspect="1" noChangeArrowheads="1" noTextEdit="1"/>
          </p:cNvSpPr>
          <p:nvPr>
            <p:ph type="sldImg"/>
          </p:nvPr>
        </p:nvSpPr>
        <p:spPr/>
      </p:sp>
      <p:sp>
        <p:nvSpPr>
          <p:cNvPr id="440323" name="Rectangle 3"/>
          <p:cNvSpPr>
            <a:spLocks noGrp="1" noChangeArrowheads="1"/>
          </p:cNvSpPr>
          <p:nvPr>
            <p:ph type="body" idx="1"/>
          </p:nvPr>
        </p:nvSpPr>
        <p:spPr/>
        <p:txBody>
          <a:bodyPr/>
          <a:lstStyle/>
          <a:p>
            <a:pPr algn="just"/>
            <a:r>
              <a:rPr lang="en-US" altLang="zh-CN"/>
              <a:t>Windows</a:t>
            </a:r>
            <a:r>
              <a:rPr lang="zh-CN" altLang="en-US"/>
              <a:t>中的文件夹是用于存储程序、文档、快捷方式和其他子文件夹的地方。多数情况下，一个文件夹对应一块磁盘空间。文件夹的路径是一个地址，它告诉操作系统如何才能找到该文件夹（如：许多</a:t>
            </a:r>
            <a:r>
              <a:rPr lang="en-US" altLang="zh-CN"/>
              <a:t>Windows</a:t>
            </a:r>
            <a:r>
              <a:rPr lang="zh-CN" altLang="en-US"/>
              <a:t>系统文件都存储在一个路径为</a:t>
            </a:r>
            <a:r>
              <a:rPr lang="en-US" altLang="zh-CN"/>
              <a:t>C:\Windows</a:t>
            </a:r>
            <a:r>
              <a:rPr lang="zh-CN" altLang="en-US"/>
              <a:t>的文件夹中）。</a:t>
            </a:r>
          </a:p>
          <a:p>
            <a:pPr algn="just"/>
            <a:r>
              <a:rPr lang="zh-CN" altLang="en-US" b="1"/>
              <a:t>标准文件夹：</a:t>
            </a:r>
            <a:r>
              <a:rPr lang="zh-CN" altLang="en-US"/>
              <a:t>当你打开一个文件夹时，它是以窗口的形式呈现在屏幕上，关闭它时，则收缩为一个图标。文件夹是标准的窗口，用来作为其它对象（如子文件夹、文件）的容器，它是以图符的方式来显示目录中的内容。使用它，可以访问大部分应用程序和文档，很容易实现对象的拷贝、移动和删除。</a:t>
            </a:r>
          </a:p>
          <a:p>
            <a:pPr algn="just"/>
            <a:r>
              <a:rPr lang="zh-CN" altLang="en-US" b="1"/>
              <a:t>特殊文件夹</a:t>
            </a:r>
            <a:r>
              <a:rPr lang="zh-CN" altLang="en-US"/>
              <a:t>：</a:t>
            </a:r>
            <a:r>
              <a:rPr lang="en-US" altLang="zh-CN"/>
              <a:t>Windows </a:t>
            </a:r>
            <a:r>
              <a:rPr lang="zh-CN" altLang="en-US"/>
              <a:t>还支持一种特殊的文件夹，它们不对应于磁盘上的某个目录，这种文件夹实际上是应用程序，</a:t>
            </a:r>
            <a:r>
              <a:rPr lang="en-US" altLang="zh-CN"/>
              <a:t>(</a:t>
            </a:r>
            <a:r>
              <a:rPr lang="zh-CN" altLang="en-US"/>
              <a:t>如：“ 控制面板 ”、“ 拨号网络 ”、“ 打印机 ”等</a:t>
            </a:r>
            <a:r>
              <a:rPr lang="en-US" altLang="zh-CN"/>
              <a:t>)</a:t>
            </a:r>
            <a:r>
              <a:rPr lang="zh-CN" altLang="en-US"/>
              <a:t>。你不能在这些文件夹中存储文件，但是，可以通过资源管理器来查看和管理其中的内容。</a:t>
            </a:r>
          </a:p>
          <a:p>
            <a:r>
              <a:rPr lang="zh-CN" altLang="en-US">
                <a:latin typeface="宋体" panose="02010600030101010101" pitchFamily="2" charset="-122"/>
              </a:rPr>
              <a:t>一般用户并不需要关心这两种文件夹之间的不同，可以用相同的方式来使用这两种文件夹中的内容。</a:t>
            </a:r>
            <a:r>
              <a:rPr lang="zh-CN" altLang="en-US"/>
              <a:t> </a:t>
            </a:r>
          </a:p>
        </p:txBody>
      </p:sp>
    </p:spTree>
    <p:extLst>
      <p:ext uri="{BB962C8B-B14F-4D97-AF65-F5344CB8AC3E}">
        <p14:creationId xmlns:p14="http://schemas.microsoft.com/office/powerpoint/2010/main" val="4080678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0CCE29D9-76A6-4A16-9483-A139FCF3BD49}" type="slidenum">
              <a:rPr lang="en-US" altLang="zh-CN"/>
              <a:t>53</a:t>
            </a:fld>
            <a:r>
              <a:rPr lang="zh-CN" altLang="en-US"/>
              <a:t>页</a:t>
            </a:r>
          </a:p>
        </p:txBody>
      </p:sp>
      <p:sp>
        <p:nvSpPr>
          <p:cNvPr id="351234" name="Rectangle 2"/>
          <p:cNvSpPr>
            <a:spLocks noGrp="1" noRot="1" noChangeAspect="1" noChangeArrowheads="1" noTextEdit="1"/>
          </p:cNvSpPr>
          <p:nvPr>
            <p:ph type="sldImg"/>
          </p:nvPr>
        </p:nvSpPr>
        <p:spPr/>
      </p:sp>
      <p:sp>
        <p:nvSpPr>
          <p:cNvPr id="351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83512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D6923A4B-ED02-4096-ACFA-3A0E360DA7DA}" type="slidenum">
              <a:rPr lang="en-US" altLang="zh-CN"/>
              <a:t>54</a:t>
            </a:fld>
            <a:r>
              <a:rPr lang="zh-CN" altLang="en-US"/>
              <a:t>页</a:t>
            </a:r>
          </a:p>
        </p:txBody>
      </p:sp>
      <p:sp>
        <p:nvSpPr>
          <p:cNvPr id="353282" name="Rectangle 2"/>
          <p:cNvSpPr>
            <a:spLocks noGrp="1" noRot="1" noChangeAspect="1" noChangeArrowheads="1" noTextEdit="1"/>
          </p:cNvSpPr>
          <p:nvPr>
            <p:ph type="sldImg"/>
          </p:nvPr>
        </p:nvSpPr>
        <p:spPr>
          <a:xfrm>
            <a:off x="1162318" y="685874"/>
            <a:ext cx="4151367" cy="2818883"/>
          </a:xfrm>
        </p:spPr>
      </p:sp>
      <p:sp>
        <p:nvSpPr>
          <p:cNvPr id="353283" name="Rectangle 3"/>
          <p:cNvSpPr>
            <a:spLocks noGrp="1" noChangeArrowheads="1"/>
          </p:cNvSpPr>
          <p:nvPr>
            <p:ph type="body" idx="1"/>
          </p:nvPr>
        </p:nvSpPr>
        <p:spPr>
          <a:xfrm>
            <a:off x="914183" y="3733874"/>
            <a:ext cx="5029635" cy="4724252"/>
          </a:xfrm>
        </p:spPr>
        <p:txBody>
          <a:bodyPr/>
          <a:lstStyle/>
          <a:p>
            <a:pPr>
              <a:spcBef>
                <a:spcPct val="0"/>
              </a:spcBef>
            </a:pPr>
            <a:r>
              <a:rPr lang="zh-CN" altLang="en-US" sz="1000"/>
              <a:t>对话框有时也用来显示警告信息或解释信息。对话框的内部组成有所不同，但是它们总包含一些“标准件”，总是需要用户输入一些信息或作出某些选择。对话框中的很多选项都提供了隐含值，并不需要用户一一指定，而某些在当前情况下不可用的选项则以暗色显示且不起作用，避免用户的误操作。如果对话框有一个标题栏，你可以像移动窗口那样移动对话框的位置。 </a:t>
            </a:r>
          </a:p>
          <a:p>
            <a:pPr>
              <a:spcBef>
                <a:spcPct val="0"/>
              </a:spcBef>
            </a:pPr>
            <a:r>
              <a:rPr lang="zh-CN" altLang="en-US" sz="1000"/>
              <a:t>对话框中的标准部件包括文本框、列表框、单选按钮、复选框和命令按钮等。</a:t>
            </a:r>
          </a:p>
          <a:p>
            <a:pPr>
              <a:spcBef>
                <a:spcPct val="0"/>
              </a:spcBef>
            </a:pPr>
            <a:r>
              <a:rPr lang="zh-CN" altLang="en-US" sz="1000"/>
              <a:t>①文本框是用于输入文本信息的一种矩形区域，如输入一个文件名等。如图中所示的“文件名”文本框。</a:t>
            </a:r>
          </a:p>
          <a:p>
            <a:pPr>
              <a:spcBef>
                <a:spcPct val="0"/>
              </a:spcBef>
            </a:pPr>
            <a:r>
              <a:rPr lang="zh-CN" altLang="en-US" sz="1000"/>
              <a:t>②列表框是一个显示多个选项的小窗口，用户可以从中选择一项或几项，达到用户回答系统提问的目的。例如，在列出的文件清单中选择一个（或几个）要打开的文件。如果窗口尺寸容纳不下里面的内容，窗口旁会有滚动条出现，可帮助你在列表中快速浏览和选择。如图中所示“墙纸”列表框。</a:t>
            </a:r>
          </a:p>
          <a:p>
            <a:pPr>
              <a:spcBef>
                <a:spcPct val="0"/>
              </a:spcBef>
            </a:pPr>
            <a:r>
              <a:rPr lang="zh-CN" altLang="en-US" sz="1000"/>
              <a:t>③下拉式列表框与列表框的不同点在于它的初始状态是一个只包含当前选项（隐含选项）的小窗口。当你单击窗口右边的下箭头按钮时，一个可供选择的列表窗口便会弹出。如图中所示“屏幕保护程序”下拉列表框。单击下拉箭头后，可供选择的各种屏幕保护程序便会出现。在多数情况下不需要选择而采用隐含值的场合，采用下拉式列表框可以少占地方。</a:t>
            </a:r>
          </a:p>
          <a:p>
            <a:pPr>
              <a:spcBef>
                <a:spcPct val="0"/>
              </a:spcBef>
            </a:pPr>
            <a:r>
              <a:rPr lang="zh-CN" altLang="en-US" sz="1000"/>
              <a:t>④单选按钮是一组互相排斥的选项，任一时刻必须且只能从中选择一个。单击选项前面的“</a:t>
            </a:r>
            <a:r>
              <a:rPr lang="zh-CN" altLang="en-US" sz="1000">
                <a:sym typeface="Wingdings" panose="05000000000000000000" pitchFamily="2" charset="2"/>
              </a:rPr>
              <a:t></a:t>
            </a:r>
            <a:r>
              <a:rPr lang="zh-CN" altLang="en-US" sz="1000"/>
              <a:t>”形按钮即可选中该项，被选中的状态为“</a:t>
            </a:r>
            <a:r>
              <a:rPr lang="zh-CN" altLang="en-US" sz="1000">
                <a:sym typeface="Wingdings" panose="05000000000000000000" pitchFamily="2" charset="2"/>
              </a:rPr>
              <a:t></a:t>
            </a:r>
            <a:r>
              <a:rPr lang="zh-CN" altLang="en-US" sz="1000"/>
              <a:t>”，而原被选中的项立刻变为未选中状态。如图中所示“显示”单选按钮</a:t>
            </a:r>
          </a:p>
          <a:p>
            <a:pPr>
              <a:spcBef>
                <a:spcPct val="0"/>
              </a:spcBef>
            </a:pPr>
            <a:r>
              <a:rPr lang="zh-CN" altLang="en-US" sz="1000"/>
              <a:t>⑤复选框是一个可以“开”或“关”的任选项，单击选项前面的“</a:t>
            </a:r>
            <a:r>
              <a:rPr lang="zh-CN" altLang="en-US" sz="1000">
                <a:sym typeface="Wingdings" panose="05000000000000000000" pitchFamily="2" charset="2"/>
              </a:rPr>
              <a:t></a:t>
            </a:r>
            <a:r>
              <a:rPr lang="zh-CN" altLang="en-US" sz="1000"/>
              <a:t>”形图标，图标变成“</a:t>
            </a:r>
            <a:r>
              <a:rPr lang="zh-CN" altLang="en-US" sz="1000">
                <a:sym typeface="Wingdings" panose="05000000000000000000" pitchFamily="2" charset="2"/>
              </a:rPr>
              <a:t></a:t>
            </a:r>
            <a:r>
              <a:rPr lang="zh-CN" altLang="en-US" sz="1000"/>
              <a:t>”状，表示选取，再单击一次，又回到未选中状态。很多对话框中常列出若干个复选框，用户可根据自己的需要来选取其中的一些选项。</a:t>
            </a:r>
          </a:p>
          <a:p>
            <a:pPr>
              <a:spcBef>
                <a:spcPct val="0"/>
              </a:spcBef>
            </a:pPr>
            <a:r>
              <a:rPr lang="zh-CN" altLang="en-US" sz="1000"/>
              <a:t>⑥微调控制项位于文本框右侧，是用于增减数值的一对箭头。如图中所示“等待” 文本框，其右侧就配有微调控制项</a:t>
            </a:r>
          </a:p>
          <a:p>
            <a:pPr>
              <a:spcBef>
                <a:spcPct val="0"/>
              </a:spcBef>
            </a:pPr>
            <a:r>
              <a:rPr lang="zh-CN" altLang="en-US" sz="1000"/>
              <a:t>⑦滑块的工作方式很简单，向一个方向移动它，值将增加，向另一个方向移动它，值将减少。如图中所示“桌面区域”设置就是一个滑块的例子。</a:t>
            </a:r>
          </a:p>
          <a:p>
            <a:pPr>
              <a:spcBef>
                <a:spcPct val="0"/>
              </a:spcBef>
            </a:pPr>
            <a:r>
              <a:rPr lang="zh-CN" altLang="en-US" sz="1000"/>
              <a:t>⑧命令按钮上面都刻有自己的名字，单击命令按钮便可以立即启动一个动作。“确定（</a:t>
            </a:r>
            <a:r>
              <a:rPr lang="en-US" altLang="zh-CN" sz="1000"/>
              <a:t>OK</a:t>
            </a:r>
            <a:r>
              <a:rPr lang="zh-CN" altLang="en-US" sz="1000"/>
              <a:t>）”按钮、“取消（</a:t>
            </a:r>
            <a:r>
              <a:rPr lang="en-US" altLang="zh-CN" sz="1000"/>
              <a:t>Cancel</a:t>
            </a:r>
            <a:r>
              <a:rPr lang="zh-CN" altLang="en-US" sz="1000"/>
              <a:t>）”按钮和“帮助（</a:t>
            </a:r>
            <a:r>
              <a:rPr lang="en-US" altLang="zh-CN" sz="1000"/>
              <a:t>Help</a:t>
            </a:r>
            <a:r>
              <a:rPr lang="zh-CN" altLang="en-US" sz="1000"/>
              <a:t>）”按钮是各对话框中几乎都有的命令按钮。</a:t>
            </a:r>
          </a:p>
        </p:txBody>
      </p:sp>
    </p:spTree>
    <p:extLst>
      <p:ext uri="{BB962C8B-B14F-4D97-AF65-F5344CB8AC3E}">
        <p14:creationId xmlns:p14="http://schemas.microsoft.com/office/powerpoint/2010/main" val="493238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清华大学</a:t>
            </a:r>
            <a:r>
              <a:rPr lang="en-US" altLang="zh-CN"/>
              <a:t>《</a:t>
            </a:r>
            <a:r>
              <a:rPr lang="zh-CN" altLang="en-US"/>
              <a:t>计算机文化基础</a:t>
            </a:r>
            <a:r>
              <a:rPr lang="en-US" altLang="zh-CN"/>
              <a:t>》</a:t>
            </a:r>
            <a:r>
              <a:rPr lang="zh-CN" altLang="en-US"/>
              <a:t>电子教案</a:t>
            </a:r>
          </a:p>
        </p:txBody>
      </p:sp>
      <p:sp>
        <p:nvSpPr>
          <p:cNvPr id="5" name="Rectangle 3"/>
          <p:cNvSpPr>
            <a:spLocks noGrp="1" noChangeArrowheads="1"/>
          </p:cNvSpPr>
          <p:nvPr>
            <p:ph type="dt" idx="1"/>
          </p:nvPr>
        </p:nvSpPr>
        <p:spPr/>
        <p:txBody>
          <a:bodyPr/>
          <a:lstStyle/>
          <a:p>
            <a:r>
              <a:rPr lang="en-US" altLang="zh-CN"/>
              <a:t>2003</a:t>
            </a:r>
            <a:r>
              <a:rPr lang="zh-CN" altLang="en-US"/>
              <a:t>年</a:t>
            </a:r>
            <a:r>
              <a:rPr lang="en-US" altLang="zh-CN"/>
              <a:t>3</a:t>
            </a:r>
            <a:r>
              <a:rPr lang="zh-CN" altLang="en-US"/>
              <a:t>月</a:t>
            </a:r>
          </a:p>
        </p:txBody>
      </p:sp>
      <p:sp>
        <p:nvSpPr>
          <p:cNvPr id="6" name="Rectangle 6"/>
          <p:cNvSpPr>
            <a:spLocks noGrp="1" noChangeArrowheads="1"/>
          </p:cNvSpPr>
          <p:nvPr>
            <p:ph type="ftr" sz="quarter" idx="4"/>
          </p:nvPr>
        </p:nvSpPr>
        <p:spPr/>
        <p:txBody>
          <a:bodyPr/>
          <a:lstStyle/>
          <a:p>
            <a:fld id="{34A91768-5B54-44FD-9D93-47E284FA0430}" type="slidenum">
              <a:rPr lang="en-US" altLang="zh-CN"/>
              <a:t>55</a:t>
            </a:fld>
            <a:r>
              <a:rPr lang="zh-CN" altLang="en-US"/>
              <a:t>页</a:t>
            </a:r>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r>
              <a:rPr lang="zh-CN" altLang="en-US"/>
              <a:t>鼠标左右键的使用</a:t>
            </a:r>
          </a:p>
          <a:p>
            <a:r>
              <a:rPr lang="zh-CN" altLang="en-US"/>
              <a:t>对于大多数任务来说都使用左键（即主键），除非在“帮助”中指定要使用右键。右键可用来快速完成一般的任务。如果用右键单击某项目，则显示一菜单，含有与此项有关的命令。对 </a:t>
            </a:r>
            <a:r>
              <a:rPr lang="en-US" altLang="zh-CN"/>
              <a:t>Windows </a:t>
            </a:r>
            <a:r>
              <a:rPr lang="zh-CN" altLang="en-US"/>
              <a:t>比较熟悉的用户，会发现此功能很有用。</a:t>
            </a:r>
          </a:p>
          <a:p>
            <a:endParaRPr lang="en-US" altLang="zh-CN"/>
          </a:p>
        </p:txBody>
      </p:sp>
    </p:spTree>
    <p:extLst>
      <p:ext uri="{BB962C8B-B14F-4D97-AF65-F5344CB8AC3E}">
        <p14:creationId xmlns:p14="http://schemas.microsoft.com/office/powerpoint/2010/main" val="907575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smtClean="0">
                <a:solidFill>
                  <a:srgbClr val="000000"/>
                </a:solidFill>
              </a:rPr>
              <a:t>‹#›</a:t>
            </a:r>
          </a:p>
        </p:txBody>
      </p:sp>
      <p:sp>
        <p:nvSpPr>
          <p:cNvPr id="52227" name="Text Box 2"/>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200">
                <a:solidFill>
                  <a:srgbClr val="000000"/>
                </a:solidFill>
              </a:rPr>
              <a:t>33</a:t>
            </a:r>
          </a:p>
        </p:txBody>
      </p:sp>
      <p:sp>
        <p:nvSpPr>
          <p:cNvPr id="52228"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如果您对技术细节感兴趣：新的文件格式基于 </a:t>
            </a:r>
            <a:r>
              <a:rPr lang="en-US" altLang="zh-CN" smtClean="0"/>
              <a:t>XML</a:t>
            </a:r>
            <a:r>
              <a:rPr lang="zh-CN" altLang="en-US" smtClean="0"/>
              <a:t>（可扩展标记语言）并采用 </a:t>
            </a:r>
            <a:r>
              <a:rPr lang="en-US" altLang="zh-CN" smtClean="0"/>
              <a:t>Office Open XML </a:t>
            </a:r>
            <a:r>
              <a:rPr lang="zh-CN" altLang="en-US" smtClean="0"/>
              <a:t>格式。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smtClean="0">
                <a:solidFill>
                  <a:srgbClr val="000000"/>
                </a:solidFill>
              </a:rPr>
              <a:t>‹#›</a:t>
            </a:r>
          </a:p>
        </p:txBody>
      </p:sp>
      <p:sp>
        <p:nvSpPr>
          <p:cNvPr id="53251" name="Text Box 2"/>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200">
                <a:solidFill>
                  <a:srgbClr val="000000"/>
                </a:solidFill>
              </a:rPr>
              <a:t>34</a:t>
            </a:r>
          </a:p>
        </p:txBody>
      </p:sp>
      <p:sp>
        <p:nvSpPr>
          <p:cNvPr id="53252" name="Rectangle 3"/>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4"/>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b="1" smtClean="0"/>
              <a:t>注意：</a:t>
            </a:r>
            <a:r>
              <a:rPr lang="en-US" altLang="zh-CN" smtClean="0"/>
              <a:t>Access </a:t>
            </a:r>
            <a:r>
              <a:rPr lang="zh-CN" altLang="en-US" smtClean="0"/>
              <a:t>中也有新的文件格式，但它具有某些不同特点。本演示文稿将对此进行一些介绍。</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extLst>
            <a:ext uri="{91240B29-F687-4F45-9708-019B960494DF}">
              <a14:hiddenLine xmlns:a14="http://schemas.microsoft.com/office/drawing/2010/main" w="9525">
                <a:solidFill>
                  <a:srgbClr val="000000"/>
                </a:solidFill>
                <a:miter lim="800000"/>
                <a:headEnd/>
                <a:tailEnd/>
              </a14:hiddenLine>
            </a:ext>
          </a:extLst>
        </p:spPr>
      </p:sp>
      <p:sp>
        <p:nvSpPr>
          <p:cNvPr id="143363" name="Rectangle 3"/>
          <p:cNvSpPr>
            <a:spLocks noGrp="1" noRot="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裸机：没有配置任何软件的计算机。</a:t>
            </a:r>
          </a:p>
          <a:p>
            <a:pPr eaLnBrk="1" hangingPunct="1"/>
            <a:r>
              <a:rPr lang="zh-CN" altLang="en-US" smtClean="0"/>
              <a:t> 软件</a:t>
            </a:r>
            <a:r>
              <a:rPr lang="en-US" altLang="zh-CN" smtClean="0"/>
              <a:t>:</a:t>
            </a:r>
            <a:r>
              <a:rPr lang="zh-CN" altLang="en-US" smtClean="0"/>
              <a:t>是在硬件基础之上对硬件的性能加以扩充和完善。</a:t>
            </a:r>
          </a:p>
          <a:p>
            <a:pPr eaLnBrk="1" hangingPunct="1"/>
            <a:r>
              <a:rPr lang="zh-CN" altLang="en-US" smtClean="0"/>
              <a:t> 虚拟机：一个裸机在每加上一层软件后，就变成了一个功能更强的机器，我们把这种“功能更强的机器”称之为“虚拟机”或“扩展机”。</a:t>
            </a:r>
          </a:p>
          <a:p>
            <a:pPr eaLnBrk="1" hangingPunct="1"/>
            <a:r>
              <a:rPr lang="zh-CN" altLang="en-US" smtClean="0">
                <a:solidFill>
                  <a:srgbClr val="3333FF"/>
                </a:solidFill>
              </a:rPr>
              <a:t>如果是多用户的操作系统，那么经过扩充后，一个实际的处理器就可以扩充成多个虚拟机，使得每一个用户都拥有一个处理机。</a:t>
            </a:r>
          </a:p>
          <a:p>
            <a:pPr eaLnBrk="1" hangingPunct="1"/>
            <a:r>
              <a:rPr lang="zh-CN" altLang="en-US" b="1" smtClean="0"/>
              <a:t>假如没有操作系统？怎样将目标代码送给硬件？怎样输出打印结果？ </a:t>
            </a:r>
          </a:p>
          <a:p>
            <a:pPr eaLnBrk="1" hangingPunct="1"/>
            <a:r>
              <a:rPr lang="zh-CN" altLang="en-US" b="1" smtClean="0"/>
              <a:t>人们将对二进制程序操作 从二极发光管读答案</a:t>
            </a:r>
          </a:p>
        </p:txBody>
      </p:sp>
    </p:spTree>
    <p:extLst>
      <p:ext uri="{BB962C8B-B14F-4D97-AF65-F5344CB8AC3E}">
        <p14:creationId xmlns:p14="http://schemas.microsoft.com/office/powerpoint/2010/main" val="72792981"/>
      </p:ext>
    </p:extLst>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EA7D3FA-1BC7-4E2D-8348-B4CB3DEE06F2}" type="slidenum">
              <a:rPr lang="zh-CN" altLang="en-US" smtClean="0"/>
              <a:pPr eaLnBrk="1" hangingPunct="1"/>
              <a:t>79</a:t>
            </a:fld>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81D423D-AB23-4594-B94C-D63174141364}" type="slidenum">
              <a:rPr lang="zh-CN" altLang="en-US" smtClean="0"/>
              <a:pPr eaLnBrk="1" hangingPunct="1"/>
              <a:t>86</a:t>
            </a:fld>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170</a:t>
            </a:fld>
            <a:endParaRPr lang="zh-CN" altLang="en-US"/>
          </a:p>
        </p:txBody>
      </p:sp>
    </p:spTree>
    <p:extLst>
      <p:ext uri="{BB962C8B-B14F-4D97-AF65-F5344CB8AC3E}">
        <p14:creationId xmlns:p14="http://schemas.microsoft.com/office/powerpoint/2010/main" val="3639673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171</a:t>
            </a:fld>
            <a:endParaRPr lang="zh-CN" altLang="en-US"/>
          </a:p>
        </p:txBody>
      </p:sp>
    </p:spTree>
    <p:extLst>
      <p:ext uri="{BB962C8B-B14F-4D97-AF65-F5344CB8AC3E}">
        <p14:creationId xmlns:p14="http://schemas.microsoft.com/office/powerpoint/2010/main" val="2407525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172</a:t>
            </a:fld>
            <a:endParaRPr lang="zh-CN" altLang="en-US"/>
          </a:p>
        </p:txBody>
      </p:sp>
    </p:spTree>
    <p:extLst>
      <p:ext uri="{BB962C8B-B14F-4D97-AF65-F5344CB8AC3E}">
        <p14:creationId xmlns:p14="http://schemas.microsoft.com/office/powerpoint/2010/main" val="1350652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173</a:t>
            </a:fld>
            <a:endParaRPr lang="zh-CN" altLang="en-US"/>
          </a:p>
        </p:txBody>
      </p:sp>
    </p:spTree>
    <p:extLst>
      <p:ext uri="{BB962C8B-B14F-4D97-AF65-F5344CB8AC3E}">
        <p14:creationId xmlns:p14="http://schemas.microsoft.com/office/powerpoint/2010/main" val="196168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\begin{</a:t>
            </a:r>
            <a:r>
              <a:rPr lang="en-US" altLang="zh-CN" dirty="0" err="1" smtClean="0"/>
              <a:t>eqnarray</a:t>
            </a:r>
            <a:r>
              <a:rPr lang="en-US" altLang="zh-CN" dirty="0" smtClean="0"/>
              <a:t>}\label{</a:t>
            </a:r>
            <a:r>
              <a:rPr lang="en-US" altLang="zh-CN" dirty="0" err="1" smtClean="0"/>
              <a:t>equ_int</a:t>
            </a:r>
            <a:r>
              <a:rPr lang="en-US" altLang="zh-CN" dirty="0" smtClean="0"/>
              <a:t>}</a:t>
            </a:r>
          </a:p>
          <a:p>
            <a:r>
              <a:rPr lang="en-US" altLang="zh-CN" dirty="0" smtClean="0"/>
              <a:t>	\</a:t>
            </a:r>
            <a:r>
              <a:rPr lang="en-US" altLang="zh-CN" dirty="0" err="1" smtClean="0"/>
              <a:t>mathcal</a:t>
            </a:r>
            <a:r>
              <a:rPr lang="en-US" altLang="zh-CN" dirty="0" smtClean="0"/>
              <a:t>{S}=\</a:t>
            </a:r>
            <a:r>
              <a:rPr lang="en-US" altLang="zh-CN" dirty="0" err="1" smtClean="0"/>
              <a:t>int</a:t>
            </a:r>
            <a:r>
              <a:rPr lang="en-US" altLang="zh-CN" dirty="0" smtClean="0"/>
              <a:t>_{a}^{b}f(x)dx=\sum_{</a:t>
            </a:r>
            <a:r>
              <a:rPr lang="en-US" altLang="zh-CN" dirty="0" err="1" smtClean="0"/>
              <a:t>i</a:t>
            </a:r>
            <a:r>
              <a:rPr lang="en-US" altLang="zh-CN" dirty="0" smtClean="0"/>
              <a:t>=1}^{n}\</a:t>
            </a:r>
            <a:r>
              <a:rPr lang="en-US" altLang="zh-CN" dirty="0" err="1" smtClean="0"/>
              <a:t>frac</a:t>
            </a:r>
            <a:r>
              <a:rPr lang="en-US" altLang="zh-CN" dirty="0" smtClean="0"/>
              <a:t>{f(</a:t>
            </a:r>
            <a:r>
              <a:rPr lang="en-US" altLang="zh-CN" dirty="0" err="1" smtClean="0"/>
              <a:t>x_i</a:t>
            </a:r>
            <a:r>
              <a:rPr lang="en-US" altLang="zh-CN" dirty="0" smtClean="0"/>
              <a:t>)+f(x_{i+1})}{2}h\</a:t>
            </a:r>
            <a:r>
              <a:rPr lang="en-US" altLang="zh-CN" dirty="0" err="1" smtClean="0"/>
              <a:t>approx</a:t>
            </a:r>
            <a:r>
              <a:rPr lang="en-US" altLang="zh-CN" dirty="0" smtClean="0"/>
              <a:t>\begin{</a:t>
            </a:r>
            <a:r>
              <a:rPr lang="en-US" altLang="zh-CN" dirty="0" err="1" smtClean="0"/>
              <a:t>Bmatrix</a:t>
            </a:r>
            <a:r>
              <a:rPr lang="en-US" altLang="zh-CN" dirty="0" smtClean="0"/>
              <a:t>}\</a:t>
            </a:r>
            <a:r>
              <a:rPr lang="en-US" altLang="zh-CN" dirty="0" err="1" smtClean="0"/>
              <a:t>frac</a:t>
            </a:r>
            <a:r>
              <a:rPr lang="en-US" altLang="zh-CN" dirty="0" smtClean="0"/>
              <a:t>{1}{2}(f(a)+f(b))+\sum_{</a:t>
            </a:r>
            <a:r>
              <a:rPr lang="en-US" altLang="zh-CN" dirty="0" err="1" smtClean="0"/>
              <a:t>i</a:t>
            </a:r>
            <a:r>
              <a:rPr lang="en-US" altLang="zh-CN" dirty="0" smtClean="0"/>
              <a:t>=1}^{n-1}f(</a:t>
            </a:r>
            <a:r>
              <a:rPr lang="en-US" altLang="zh-CN" dirty="0" err="1" smtClean="0"/>
              <a:t>x_i</a:t>
            </a:r>
            <a:r>
              <a:rPr lang="en-US" altLang="zh-CN" dirty="0" smtClean="0"/>
              <a:t>)\end{</a:t>
            </a:r>
            <a:r>
              <a:rPr lang="en-US" altLang="zh-CN" dirty="0" err="1" smtClean="0"/>
              <a:t>Bmatrix</a:t>
            </a:r>
            <a:r>
              <a:rPr lang="en-US" altLang="zh-CN" dirty="0" smtClean="0"/>
              <a:t>}h</a:t>
            </a:r>
          </a:p>
          <a:p>
            <a:r>
              <a:rPr lang="en-US" altLang="zh-CN" dirty="0" smtClean="0"/>
              <a:t>\end{</a:t>
            </a:r>
            <a:r>
              <a:rPr lang="en-US" altLang="zh-CN" dirty="0" err="1" smtClean="0"/>
              <a:t>eqnarray</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175</a:t>
            </a:fld>
            <a:endParaRPr lang="zh-CN" altLang="en-US"/>
          </a:p>
        </p:txBody>
      </p:sp>
    </p:spTree>
    <p:extLst>
      <p:ext uri="{BB962C8B-B14F-4D97-AF65-F5344CB8AC3E}">
        <p14:creationId xmlns:p14="http://schemas.microsoft.com/office/powerpoint/2010/main" val="3970006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177</a:t>
            </a:fld>
            <a:endParaRPr lang="zh-CN" altLang="en-US"/>
          </a:p>
        </p:txBody>
      </p:sp>
    </p:spTree>
    <p:extLst>
      <p:ext uri="{BB962C8B-B14F-4D97-AF65-F5344CB8AC3E}">
        <p14:creationId xmlns:p14="http://schemas.microsoft.com/office/powerpoint/2010/main" val="1407161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178</a:t>
            </a:fld>
            <a:endParaRPr lang="zh-CN" altLang="en-US"/>
          </a:p>
        </p:txBody>
      </p:sp>
    </p:spTree>
    <p:extLst>
      <p:ext uri="{BB962C8B-B14F-4D97-AF65-F5344CB8AC3E}">
        <p14:creationId xmlns:p14="http://schemas.microsoft.com/office/powerpoint/2010/main" val="1515414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179</a:t>
            </a:fld>
            <a:endParaRPr lang="zh-CN" altLang="en-US"/>
          </a:p>
        </p:txBody>
      </p:sp>
    </p:spTree>
    <p:extLst>
      <p:ext uri="{BB962C8B-B14F-4D97-AF65-F5344CB8AC3E}">
        <p14:creationId xmlns:p14="http://schemas.microsoft.com/office/powerpoint/2010/main" val="309294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p:sp>
      <p:sp>
        <p:nvSpPr>
          <p:cNvPr id="144387" name="Rectangle 3"/>
          <p:cNvSpPr>
            <a:spLocks noGrp="1" noRot="1" noChangeArrowheads="1"/>
          </p:cNvSpPr>
          <p:nvPr>
            <p:ph type="body" idx="1"/>
          </p:nvPr>
        </p:nvSpPr>
        <p:spPr>
          <a:noFill/>
        </p:spPr>
        <p:txBody>
          <a:bodyPr/>
          <a:lstStyle/>
          <a:p>
            <a:pPr eaLnBrk="1" hangingPunct="1"/>
            <a:r>
              <a:rPr lang="zh-CN" altLang="en-US" smtClean="0"/>
              <a:t>操作系统是控制其他程序运行，管理系统资源并为用户提供操作界面的系统软件的集合。 </a:t>
            </a:r>
          </a:p>
          <a:p>
            <a:pPr eaLnBrk="1" hangingPunct="1"/>
            <a:r>
              <a:rPr lang="zh-CN" altLang="en-US" smtClean="0"/>
              <a:t>　　操作系统身负诸如管理与配置内存、决定系统资源供需的优先次序、控制输入与输出设备、操作网络与管理文件系统等基本事务。 </a:t>
            </a:r>
          </a:p>
          <a:p>
            <a:pPr eaLnBrk="1" hangingPunct="1"/>
            <a:r>
              <a:rPr lang="zh-CN" altLang="en-US" smtClean="0"/>
              <a:t>　　操作系统是管理计算机系统的全部硬件资源包括软件资源及数据资源；控制程序运行；改善人机界面；为其它应用软件提供支持等，使计算机系统  </a:t>
            </a:r>
          </a:p>
          <a:p>
            <a:pPr eaLnBrk="1" hangingPunct="1"/>
            <a:r>
              <a:rPr lang="zh-CN" altLang="en-US" smtClean="0"/>
              <a:t>             所有资源最大限度地发挥作用，为用户提供方便的、有效的、友善的服务界面。 </a:t>
            </a:r>
          </a:p>
          <a:p>
            <a:pPr eaLnBrk="1" hangingPunct="1"/>
            <a:r>
              <a:rPr lang="zh-CN" altLang="en-US" smtClean="0"/>
              <a:t>　　所有的操作系统具有并发性、共享性、虚拟性和不确定性四个基本特征。 </a:t>
            </a:r>
          </a:p>
          <a:p>
            <a:pPr eaLnBrk="1" hangingPunct="1"/>
            <a:r>
              <a:rPr lang="zh-CN" altLang="en-US" smtClean="0"/>
              <a:t>　　操作系统的型态非常多样，不同机器安装的</a:t>
            </a:r>
            <a:r>
              <a:rPr lang="en-US" altLang="zh-CN" smtClean="0"/>
              <a:t>OS</a:t>
            </a:r>
            <a:r>
              <a:rPr lang="zh-CN" altLang="en-US" smtClean="0"/>
              <a:t>可从简单到复杂，可从手机的嵌入式系统到超级电脑的大型操作系统。 </a:t>
            </a:r>
          </a:p>
          <a:p>
            <a:pPr eaLnBrk="1" hangingPunct="1"/>
            <a:endParaRPr lang="zh-CN" altLang="en-US" smtClean="0"/>
          </a:p>
        </p:txBody>
      </p:sp>
    </p:spTree>
    <p:extLst>
      <p:ext uri="{BB962C8B-B14F-4D97-AF65-F5344CB8AC3E}">
        <p14:creationId xmlns:p14="http://schemas.microsoft.com/office/powerpoint/2010/main" val="283625899"/>
      </p:ext>
    </p:extLst>
  </p:cSld>
  <p:clrMapOvr>
    <a:overrideClrMapping bg1="lt1" tx1="dk1" bg2="lt2" tx2="dk2" accent1="accent1" accent2="accent2" accent3="accent3" accent4="accent4" accent5="accent5" accent6="accent6" hlink="hlink" folHlink="folHlink"/>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180</a:t>
            </a:fld>
            <a:endParaRPr lang="zh-CN" altLang="en-US"/>
          </a:p>
        </p:txBody>
      </p:sp>
    </p:spTree>
    <p:extLst>
      <p:ext uri="{BB962C8B-B14F-4D97-AF65-F5344CB8AC3E}">
        <p14:creationId xmlns:p14="http://schemas.microsoft.com/office/powerpoint/2010/main" val="990455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bpg-la.tikz</a:t>
            </a:r>
            <a:r>
              <a:rPr lang="en-US" altLang="zh-CN" dirty="0" smtClean="0"/>
              <a:t>, </a:t>
            </a:r>
            <a:r>
              <a:rPr lang="en-US" altLang="zh-CN" dirty="0" err="1" smtClean="0"/>
              <a:t>bpg-lb.tikz</a:t>
            </a:r>
            <a:r>
              <a:rPr lang="en-US" altLang="zh-CN" dirty="0" smtClean="0"/>
              <a:t>. </a:t>
            </a:r>
            <a:r>
              <a:rPr lang="en-US" altLang="zh-CN" dirty="0" err="1" smtClean="0"/>
              <a:t>rfig</a:t>
            </a:r>
            <a:r>
              <a:rPr lang="en-US" altLang="zh-CN" dirty="0" smtClean="0"/>
              <a:t>{</a:t>
            </a:r>
            <a:r>
              <a:rPr lang="en-US" altLang="zh-CN" dirty="0" err="1" smtClean="0"/>
              <a:t>bpg</a:t>
            </a:r>
            <a:r>
              <a:rPr lang="en-US" altLang="zh-CN" dirty="0" smtClean="0"/>
              <a:t>-la}</a:t>
            </a:r>
            <a:r>
              <a:rPr lang="zh-CN" altLang="en-US" dirty="0" smtClean="0"/>
              <a:t>和</a:t>
            </a:r>
            <a:r>
              <a:rPr lang="en-US" altLang="zh-CN" dirty="0" smtClean="0"/>
              <a:t>\</a:t>
            </a:r>
            <a:r>
              <a:rPr lang="en-US" altLang="zh-CN" dirty="0" err="1" smtClean="0"/>
              <a:t>rfig</a:t>
            </a:r>
            <a:r>
              <a:rPr lang="en-US" altLang="zh-CN" dirty="0" smtClean="0"/>
              <a:t>{</a:t>
            </a:r>
            <a:r>
              <a:rPr lang="en-US" altLang="zh-CN" dirty="0" err="1" smtClean="0"/>
              <a:t>bpg-lb</a:t>
            </a:r>
            <a:r>
              <a:rPr lang="en-US" altLang="zh-CN" dirty="0" smtClean="0"/>
              <a:t>}</a:t>
            </a:r>
            <a:r>
              <a:rPr lang="zh-CN" altLang="en-US" dirty="0" smtClean="0"/>
              <a:t>因为缩得太小了不那么好看</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181</a:t>
            </a:fld>
            <a:endParaRPr lang="zh-CN" altLang="en-US"/>
          </a:p>
        </p:txBody>
      </p:sp>
    </p:spTree>
    <p:extLst>
      <p:ext uri="{BB962C8B-B14F-4D97-AF65-F5344CB8AC3E}">
        <p14:creationId xmlns:p14="http://schemas.microsoft.com/office/powerpoint/2010/main" val="13069815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182</a:t>
            </a:fld>
            <a:endParaRPr lang="zh-CN" altLang="en-US"/>
          </a:p>
        </p:txBody>
      </p:sp>
    </p:spTree>
    <p:extLst>
      <p:ext uri="{BB962C8B-B14F-4D97-AF65-F5344CB8AC3E}">
        <p14:creationId xmlns:p14="http://schemas.microsoft.com/office/powerpoint/2010/main" val="3084618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184</a:t>
            </a:fld>
            <a:endParaRPr lang="zh-CN" altLang="en-US"/>
          </a:p>
        </p:txBody>
      </p:sp>
    </p:spTree>
    <p:extLst>
      <p:ext uri="{BB962C8B-B14F-4D97-AF65-F5344CB8AC3E}">
        <p14:creationId xmlns:p14="http://schemas.microsoft.com/office/powerpoint/2010/main" val="69853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185</a:t>
            </a:fld>
            <a:endParaRPr lang="zh-CN" altLang="en-US"/>
          </a:p>
        </p:txBody>
      </p:sp>
    </p:spTree>
    <p:extLst>
      <p:ext uri="{BB962C8B-B14F-4D97-AF65-F5344CB8AC3E}">
        <p14:creationId xmlns:p14="http://schemas.microsoft.com/office/powerpoint/2010/main" val="298027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186</a:t>
            </a:fld>
            <a:endParaRPr lang="zh-CN" altLang="en-US"/>
          </a:p>
        </p:txBody>
      </p:sp>
    </p:spTree>
    <p:extLst>
      <p:ext uri="{BB962C8B-B14F-4D97-AF65-F5344CB8AC3E}">
        <p14:creationId xmlns:p14="http://schemas.microsoft.com/office/powerpoint/2010/main" val="41806348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187</a:t>
            </a:fld>
            <a:endParaRPr lang="zh-CN" altLang="en-US"/>
          </a:p>
        </p:txBody>
      </p:sp>
    </p:spTree>
    <p:extLst>
      <p:ext uri="{BB962C8B-B14F-4D97-AF65-F5344CB8AC3E}">
        <p14:creationId xmlns:p14="http://schemas.microsoft.com/office/powerpoint/2010/main" val="4072144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188</a:t>
            </a:fld>
            <a:endParaRPr lang="zh-CN" altLang="en-US"/>
          </a:p>
        </p:txBody>
      </p:sp>
    </p:spTree>
    <p:extLst>
      <p:ext uri="{BB962C8B-B14F-4D97-AF65-F5344CB8AC3E}">
        <p14:creationId xmlns:p14="http://schemas.microsoft.com/office/powerpoint/2010/main" val="12371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189</a:t>
            </a:fld>
            <a:endParaRPr lang="zh-CN" altLang="en-US"/>
          </a:p>
        </p:txBody>
      </p:sp>
    </p:spTree>
    <p:extLst>
      <p:ext uri="{BB962C8B-B14F-4D97-AF65-F5344CB8AC3E}">
        <p14:creationId xmlns:p14="http://schemas.microsoft.com/office/powerpoint/2010/main" val="2187491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190</a:t>
            </a:fld>
            <a:endParaRPr lang="zh-CN" altLang="en-US"/>
          </a:p>
        </p:txBody>
      </p:sp>
    </p:spTree>
    <p:extLst>
      <p:ext uri="{BB962C8B-B14F-4D97-AF65-F5344CB8AC3E}">
        <p14:creationId xmlns:p14="http://schemas.microsoft.com/office/powerpoint/2010/main" val="176311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extLst>
            <a:ext uri="{91240B29-F687-4F45-9708-019B960494DF}">
              <a14:hiddenLine xmlns:a14="http://schemas.microsoft.com/office/drawing/2010/main" w="1">
                <a:solidFill>
                  <a:schemeClr val="tx1"/>
                </a:solidFill>
                <a:miter lim="800000"/>
                <a:headEnd/>
                <a:tailEnd/>
              </a14:hiddenLine>
            </a:ext>
          </a:extLst>
        </p:spPr>
      </p:sp>
      <p:sp>
        <p:nvSpPr>
          <p:cNvPr id="148483" name="Rectangle 3"/>
          <p:cNvSpPr>
            <a:spLocks noGrp="1" noRot="1" noChangeArrowheads="1"/>
          </p:cNvSpPr>
          <p:nvPr>
            <p:ph type="body" idx="1"/>
          </p:nvPr>
        </p:nvSpPr>
        <p:spPr>
          <a:noFill/>
          <a:extLst>
            <a:ext uri="{91240B29-F687-4F45-9708-019B960494DF}">
              <a14:hiddenLine xmlns:a14="http://schemas.microsoft.com/office/drawing/2010/main" w="1">
                <a:solidFill>
                  <a:schemeClr val="tx1"/>
                </a:solidFill>
                <a:miter lim="800000"/>
                <a:headEnd/>
                <a:tailEnd/>
              </a14:hiddenLine>
            </a:ext>
          </a:extLst>
        </p:spPr>
        <p:txBody>
          <a:bodyPr>
            <a:normAutofit fontScale="55000" lnSpcReduction="20000"/>
          </a:bodyPr>
          <a:lstStyle/>
          <a:p>
            <a:pPr lvl="1" eaLnBrk="1" hangingPunct="1"/>
            <a:r>
              <a:rPr lang="zh-CN" altLang="en-US" smtClean="0">
                <a:latin typeface="楷体_GB2312" pitchFamily="49" charset="-122"/>
                <a:ea typeface="楷体_GB2312" pitchFamily="49" charset="-122"/>
              </a:rPr>
              <a:t>智能化的生活环境：集顶盒、无线通信网络</a:t>
            </a:r>
            <a:r>
              <a:rPr lang="en-US" altLang="zh-CN" smtClean="0">
                <a:latin typeface="楷体_GB2312" pitchFamily="49" charset="-122"/>
                <a:ea typeface="楷体_GB2312" pitchFamily="49" charset="-122"/>
              </a:rPr>
              <a:t>…</a:t>
            </a:r>
          </a:p>
          <a:p>
            <a:pPr lvl="1" eaLnBrk="1" hangingPunct="1"/>
            <a:r>
              <a:rPr lang="zh-CN" altLang="en-US" smtClean="0">
                <a:latin typeface="楷体_GB2312" pitchFamily="49" charset="-122"/>
                <a:ea typeface="楷体_GB2312" pitchFamily="49" charset="-122"/>
              </a:rPr>
              <a:t>更先进的生产工具：机器人技术的蓬勃发展</a:t>
            </a:r>
          </a:p>
          <a:p>
            <a:pPr lvl="1" eaLnBrk="1" hangingPunct="1"/>
            <a:r>
              <a:rPr lang="zh-CN" altLang="en-US" smtClean="0">
                <a:latin typeface="楷体_GB2312" pitchFamily="49" charset="-122"/>
                <a:ea typeface="楷体_GB2312" pitchFamily="49" charset="-122"/>
              </a:rPr>
              <a:t>更无限的发展空间：信息时代的终极魅力</a:t>
            </a:r>
          </a:p>
          <a:p>
            <a:pPr lvl="1" eaLnBrk="1" hangingPunct="1"/>
            <a:endParaRPr lang="zh-CN" altLang="en-US" smtClean="0">
              <a:latin typeface="楷体_GB2312" pitchFamily="49" charset="-122"/>
              <a:ea typeface="楷体_GB2312" pitchFamily="49" charset="-122"/>
            </a:endParaRPr>
          </a:p>
          <a:p>
            <a:pPr eaLnBrk="1" hangingPunct="1"/>
            <a:r>
              <a:rPr lang="zh-CN" altLang="en-US" smtClean="0">
                <a:latin typeface="楷体_GB2312" pitchFamily="49" charset="-122"/>
                <a:ea typeface="楷体_GB2312" pitchFamily="49" charset="-122"/>
              </a:rPr>
              <a:t>未来操作系统的发展趋势</a:t>
            </a:r>
          </a:p>
          <a:p>
            <a:pPr eaLnBrk="1" hangingPunct="1"/>
            <a:endParaRPr lang="zh-CN" altLang="en-US" smtClean="0">
              <a:latin typeface="楷体_GB2312" pitchFamily="49" charset="-122"/>
              <a:ea typeface="楷体_GB2312" pitchFamily="49" charset="-122"/>
            </a:endParaRPr>
          </a:p>
          <a:p>
            <a:pPr eaLnBrk="1" hangingPunct="1"/>
            <a:r>
              <a:rPr lang="zh-CN" altLang="en-US" smtClean="0">
                <a:latin typeface="楷体_GB2312" pitchFamily="49" charset="-122"/>
                <a:ea typeface="楷体_GB2312" pitchFamily="49" charset="-122"/>
              </a:rPr>
              <a:t>随着计算机技术和网络技术的普及，在通 用主流操作系统仍然占据比较大的市场份额的 基础上，未来一些操作系统将逐步向专用化和 小型化等方面发展，并具备如下新特点：</a:t>
            </a:r>
          </a:p>
          <a:p>
            <a:pPr eaLnBrk="1" hangingPunct="1"/>
            <a:r>
              <a:rPr lang="zh-CN" altLang="en-US" smtClean="0">
                <a:latin typeface="楷体_GB2312" pitchFamily="49" charset="-122"/>
                <a:ea typeface="楷体_GB2312" pitchFamily="49" charset="-122"/>
              </a:rPr>
              <a:t>开源化</a:t>
            </a:r>
          </a:p>
          <a:p>
            <a:pPr eaLnBrk="1" hangingPunct="1"/>
            <a:r>
              <a:rPr lang="zh-CN" altLang="en-US" smtClean="0">
                <a:latin typeface="楷体_GB2312" pitchFamily="49" charset="-122"/>
                <a:ea typeface="楷体_GB2312" pitchFamily="49" charset="-122"/>
              </a:rPr>
              <a:t>随着微软公司与诺维尔（</a:t>
            </a:r>
            <a:r>
              <a:rPr lang="en-US" altLang="zh-CN" smtClean="0">
                <a:latin typeface="楷体_GB2312" pitchFamily="49" charset="-122"/>
                <a:ea typeface="楷体_GB2312" pitchFamily="49" charset="-122"/>
              </a:rPr>
              <a:t>Novel l</a:t>
            </a:r>
            <a:r>
              <a:rPr lang="zh-CN" altLang="en-US" smtClean="0">
                <a:latin typeface="楷体_GB2312" pitchFamily="49" charset="-122"/>
                <a:ea typeface="楷体_GB2312" pitchFamily="49" charset="-122"/>
              </a:rPr>
              <a:t>）公司 在</a:t>
            </a:r>
            <a:r>
              <a:rPr lang="en-US" altLang="zh-CN" smtClean="0">
                <a:latin typeface="楷体_GB2312" pitchFamily="49" charset="-122"/>
                <a:ea typeface="楷体_GB2312" pitchFamily="49" charset="-122"/>
              </a:rPr>
              <a:t>Linux</a:t>
            </a:r>
            <a:r>
              <a:rPr lang="zh-CN" altLang="en-US" smtClean="0">
                <a:latin typeface="楷体_GB2312" pitchFamily="49" charset="-122"/>
                <a:ea typeface="楷体_GB2312" pitchFamily="49" charset="-122"/>
              </a:rPr>
              <a:t>上的结盟以及升阳启动</a:t>
            </a:r>
            <a:r>
              <a:rPr lang="en-US" altLang="zh-CN" smtClean="0">
                <a:latin typeface="楷体_GB2312" pitchFamily="49" charset="-122"/>
                <a:ea typeface="楷体_GB2312" pitchFamily="49" charset="-122"/>
              </a:rPr>
              <a:t>OpenSolaris</a:t>
            </a:r>
            <a:r>
              <a:rPr lang="zh-CN" altLang="en-US" smtClean="0">
                <a:latin typeface="楷体_GB2312" pitchFamily="49" charset="-122"/>
                <a:ea typeface="楷体_GB2312" pitchFamily="49" charset="-122"/>
              </a:rPr>
              <a:t>项 目，开源软件模式及其实现的价值越来越得 到社会的认可。开源改变了未来操作系统的 开发模式，使得聚集大家的力量打破组织边 界、持续创造出更高质量、更安全和更易用 的操作系统成为可能。另外，更重要的是它 改变了操作系统的使用方式</a:t>
            </a:r>
            <a:r>
              <a:rPr lang="en-US" altLang="zh-CN" smtClean="0">
                <a:latin typeface="楷体_GB2312" pitchFamily="49" charset="-122"/>
                <a:ea typeface="楷体_GB2312" pitchFamily="49" charset="-122"/>
              </a:rPr>
              <a:t>——</a:t>
            </a:r>
            <a:r>
              <a:rPr lang="zh-CN" altLang="en-US" smtClean="0">
                <a:latin typeface="楷体_GB2312" pitchFamily="49" charset="-122"/>
                <a:ea typeface="楷体_GB2312" pitchFamily="49" charset="-122"/>
              </a:rPr>
              <a:t>从“使用许 可”为主的商业模式变成以支持和咨询等面 向服务为主的商业模式，在全球向服务经济 转型的过程中扮演着日益重要的角色。从本 质上讲，开源操作系统的开发模式和许可机 制更加适合于面向服务的商业模型，其利润 核心并不是纯软件开发或者是任何形式的软 件产品，而是软件服务。因此，未来以开源 </a:t>
            </a:r>
            <a:r>
              <a:rPr lang="en-US" altLang="zh-CN" smtClean="0">
                <a:latin typeface="楷体_GB2312" pitchFamily="49" charset="-122"/>
                <a:ea typeface="楷体_GB2312" pitchFamily="49" charset="-122"/>
              </a:rPr>
              <a:t>Linux</a:t>
            </a:r>
            <a:r>
              <a:rPr lang="zh-CN" altLang="en-US" smtClean="0">
                <a:latin typeface="楷体_GB2312" pitchFamily="49" charset="-122"/>
                <a:ea typeface="楷体_GB2312" pitchFamily="49" charset="-122"/>
              </a:rPr>
              <a:t>等为代表的操作系统，包括</a:t>
            </a:r>
            <a:r>
              <a:rPr lang="en-US" altLang="zh-CN" smtClean="0">
                <a:latin typeface="楷体_GB2312" pitchFamily="49" charset="-122"/>
                <a:ea typeface="楷体_GB2312" pitchFamily="49" charset="-122"/>
              </a:rPr>
              <a:t>FreeBSD22</a:t>
            </a:r>
            <a:r>
              <a:rPr lang="zh-CN" altLang="en-US" smtClean="0">
                <a:latin typeface="楷体_GB2312" pitchFamily="49" charset="-122"/>
                <a:ea typeface="楷体_GB2312" pitchFamily="49" charset="-122"/>
              </a:rPr>
              <a:t>、 </a:t>
            </a:r>
            <a:r>
              <a:rPr lang="en-US" altLang="zh-CN" smtClean="0">
                <a:latin typeface="楷体_GB2312" pitchFamily="49" charset="-122"/>
                <a:ea typeface="楷体_GB2312" pitchFamily="49" charset="-122"/>
              </a:rPr>
              <a:t>NetBSD23</a:t>
            </a: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OpenBSD24</a:t>
            </a:r>
            <a:r>
              <a:rPr lang="zh-CN" altLang="en-US" smtClean="0">
                <a:latin typeface="楷体_GB2312" pitchFamily="49" charset="-122"/>
                <a:ea typeface="楷体_GB2312" pitchFamily="49" charset="-122"/>
              </a:rPr>
              <a:t>和</a:t>
            </a:r>
            <a:r>
              <a:rPr lang="en-US" altLang="zh-CN" smtClean="0">
                <a:latin typeface="楷体_GB2312" pitchFamily="49" charset="-122"/>
                <a:ea typeface="楷体_GB2312" pitchFamily="49" charset="-122"/>
              </a:rPr>
              <a:t>OpenSolaris25</a:t>
            </a:r>
            <a:r>
              <a:rPr lang="zh-CN" altLang="en-US" smtClean="0">
                <a:latin typeface="楷体_GB2312" pitchFamily="49" charset="-122"/>
                <a:ea typeface="楷体_GB2312" pitchFamily="49" charset="-122"/>
              </a:rPr>
              <a:t>等，将 不断占领更大的市场空间。目前，全球市场 上人气很旺的苹果公司的</a:t>
            </a:r>
            <a:r>
              <a:rPr lang="en-US" altLang="zh-CN" smtClean="0">
                <a:latin typeface="楷体_GB2312" pitchFamily="49" charset="-122"/>
                <a:ea typeface="楷体_GB2312" pitchFamily="49" charset="-122"/>
              </a:rPr>
              <a:t>iPhone</a:t>
            </a:r>
            <a:r>
              <a:rPr lang="zh-CN" altLang="en-US" smtClean="0">
                <a:latin typeface="楷体_GB2312" pitchFamily="49" charset="-122"/>
                <a:ea typeface="楷体_GB2312" pitchFamily="49" charset="-122"/>
              </a:rPr>
              <a:t>手机产品就是 利用开源操作系统的典型代表。</a:t>
            </a:r>
          </a:p>
          <a:p>
            <a:pPr eaLnBrk="1" hangingPunct="1"/>
            <a:r>
              <a:rPr lang="zh-CN" altLang="en-US" smtClean="0">
                <a:latin typeface="楷体_GB2312" pitchFamily="49" charset="-122"/>
                <a:ea typeface="楷体_GB2312" pitchFamily="49" charset="-122"/>
              </a:rPr>
              <a:t>专用化</a:t>
            </a:r>
          </a:p>
          <a:p>
            <a:pPr eaLnBrk="1" hangingPunct="1"/>
            <a:r>
              <a:rPr lang="zh-CN" altLang="en-US" smtClean="0">
                <a:latin typeface="楷体_GB2312" pitchFamily="49" charset="-122"/>
                <a:ea typeface="楷体_GB2312" pitchFamily="49" charset="-122"/>
              </a:rPr>
              <a:t>随着计算机应用领域的不断拓展以及普适计算、移动计算和网络计算技术的迅速发展，越来越多的领域需要满足特殊需求的专用操作系统，比如嵌入式操作系统、多媒体操作系统、企业应用操作系统等。这类系统未来的应用领域会越来越广。</a:t>
            </a:r>
          </a:p>
          <a:p>
            <a:pPr eaLnBrk="1" hangingPunct="1"/>
            <a:r>
              <a:rPr lang="zh-CN" altLang="en-US" smtClean="0">
                <a:latin typeface="楷体_GB2312" pitchFamily="49" charset="-122"/>
                <a:ea typeface="楷体_GB2312" pitchFamily="49" charset="-122"/>
              </a:rPr>
              <a:t>小型化或微型化</a:t>
            </a:r>
          </a:p>
          <a:p>
            <a:pPr eaLnBrk="1" hangingPunct="1"/>
            <a:r>
              <a:rPr lang="zh-CN" altLang="en-US" smtClean="0">
                <a:latin typeface="楷体_GB2312" pitchFamily="49" charset="-122"/>
                <a:ea typeface="楷体_GB2312" pitchFamily="49" charset="-122"/>
              </a:rPr>
              <a:t>通用操作系统的规模和复杂性过大。为了 适应特定的应用领域，比如手机、手持游戏机 和个人数字助理（</a:t>
            </a:r>
            <a:r>
              <a:rPr lang="en-US" altLang="zh-CN" smtClean="0">
                <a:latin typeface="楷体_GB2312" pitchFamily="49" charset="-122"/>
                <a:ea typeface="楷体_GB2312" pitchFamily="49" charset="-122"/>
              </a:rPr>
              <a:t>PDA26</a:t>
            </a:r>
            <a:r>
              <a:rPr lang="zh-CN" altLang="en-US" smtClean="0">
                <a:latin typeface="楷体_GB2312" pitchFamily="49" charset="-122"/>
                <a:ea typeface="楷体_GB2312" pitchFamily="49" charset="-122"/>
              </a:rPr>
              <a:t>），甚至在特定的家用 设备，如智能遥控器等，未来操作系统必然逐 渐向规模和功能小型化发展。此外，随着纳米 技术的发展，在一些微型设备中需要专门设计 一些微型操作系统，已经开始研究的纳米操作 系统就是其中一种。</a:t>
            </a:r>
          </a:p>
          <a:p>
            <a:pPr eaLnBrk="1" hangingPunct="1"/>
            <a:r>
              <a:rPr lang="zh-CN" altLang="en-US" smtClean="0">
                <a:latin typeface="楷体_GB2312" pitchFamily="49" charset="-122"/>
                <a:ea typeface="楷体_GB2312" pitchFamily="49" charset="-122"/>
              </a:rPr>
              <a:t>便携化</a:t>
            </a:r>
          </a:p>
          <a:p>
            <a:pPr eaLnBrk="1" hangingPunct="1"/>
            <a:r>
              <a:rPr lang="zh-CN" altLang="en-US" smtClean="0">
                <a:latin typeface="楷体_GB2312" pitchFamily="49" charset="-122"/>
                <a:ea typeface="楷体_GB2312" pitchFamily="49" charset="-122"/>
              </a:rPr>
              <a:t>随着虚拟化技术的发展，目前的操作系统 已经可以像文件一样随身携带，并在不同的计 算机上运行。但对于现在的虚拟机规模过大等 问题还有待进一步研究改进。</a:t>
            </a:r>
          </a:p>
          <a:p>
            <a:pPr eaLnBrk="1" hangingPunct="1"/>
            <a:r>
              <a:rPr lang="zh-CN" altLang="en-US" smtClean="0">
                <a:latin typeface="楷体_GB2312" pitchFamily="49" charset="-122"/>
                <a:ea typeface="楷体_GB2312" pitchFamily="49" charset="-122"/>
              </a:rPr>
              <a:t>网络化</a:t>
            </a:r>
          </a:p>
          <a:p>
            <a:pPr eaLnBrk="1" hangingPunct="1"/>
            <a:r>
              <a:rPr lang="zh-CN" altLang="en-US" smtClean="0">
                <a:latin typeface="楷体_GB2312" pitchFamily="49" charset="-122"/>
                <a:ea typeface="楷体_GB2312" pitchFamily="49" charset="-122"/>
              </a:rPr>
              <a:t>网络已经成为人们生活中的一部份， 操作系统也越来越依赖网络资源的共享与通 信。尽管目前提出了网络操作系统和分布式 操作系统，但这类操作系统在技术上还不成 熟，因此要想达到目标，要在相关领域做重 点研究。</a:t>
            </a:r>
          </a:p>
          <a:p>
            <a:pPr eaLnBrk="1" hangingPunct="1"/>
            <a:r>
              <a:rPr lang="zh-CN" altLang="en-US" smtClean="0">
                <a:latin typeface="楷体_GB2312" pitchFamily="49" charset="-122"/>
                <a:ea typeface="楷体_GB2312" pitchFamily="49" charset="-122"/>
              </a:rPr>
              <a:t>安全化或可信化</a:t>
            </a:r>
          </a:p>
          <a:p>
            <a:pPr eaLnBrk="1" hangingPunct="1"/>
            <a:r>
              <a:rPr lang="zh-CN" altLang="en-US" smtClean="0">
                <a:latin typeface="楷体_GB2312" pitchFamily="49" charset="-122"/>
                <a:ea typeface="楷体_GB2312" pitchFamily="49" charset="-122"/>
              </a:rPr>
              <a:t>迄今为止，基于互联网的应用已经渗透 到金融、电信、宇航、电子商务、电子政务 和军事等社会的各个领域。但是互联网本身 具有的开放性和动态性正日益导致各种安全问题日益严重，其应用的发展也越来越受到制约。因此，包括微软和升阳在内的众多厂商开始重视并逐步建立起安全和可信的操作系统。然而，这种具有较高安全性和可信性的操作系统离用户可接受程度还有一定距离，这也成为业界积极研究的课题。</a:t>
            </a:r>
          </a:p>
          <a:p>
            <a:pPr eaLnBrk="1" hangingPunct="1"/>
            <a:endParaRPr lang="zh-CN" altLang="en-US" smtClean="0">
              <a:latin typeface="楷体_GB2312" pitchFamily="49" charset="-122"/>
              <a:ea typeface="楷体_GB2312" pitchFamily="49" charset="-122"/>
            </a:endParaRPr>
          </a:p>
        </p:txBody>
      </p:sp>
    </p:spTree>
    <p:extLst>
      <p:ext uri="{BB962C8B-B14F-4D97-AF65-F5344CB8AC3E}">
        <p14:creationId xmlns:p14="http://schemas.microsoft.com/office/powerpoint/2010/main" val="2789457536"/>
      </p:ext>
    </p:extLst>
  </p:cSld>
  <p:clrMapOvr>
    <a:overrideClrMapping bg1="lt1" tx1="dk1" bg2="lt2" tx2="dk2" accent1="accent1" accent2="accent2" accent3="accent3" accent4="accent4" accent5="accent5" accent6="accent6" hlink="hlink" folHlink="folHlink"/>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191</a:t>
            </a:fld>
            <a:endParaRPr lang="zh-CN" altLang="en-US"/>
          </a:p>
        </p:txBody>
      </p:sp>
    </p:spTree>
    <p:extLst>
      <p:ext uri="{BB962C8B-B14F-4D97-AF65-F5344CB8AC3E}">
        <p14:creationId xmlns:p14="http://schemas.microsoft.com/office/powerpoint/2010/main" val="1819542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192</a:t>
            </a:fld>
            <a:endParaRPr lang="zh-CN" altLang="en-US"/>
          </a:p>
        </p:txBody>
      </p:sp>
    </p:spTree>
    <p:extLst>
      <p:ext uri="{BB962C8B-B14F-4D97-AF65-F5344CB8AC3E}">
        <p14:creationId xmlns:p14="http://schemas.microsoft.com/office/powerpoint/2010/main" val="8920118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193</a:t>
            </a:fld>
            <a:endParaRPr lang="zh-CN" altLang="en-US"/>
          </a:p>
        </p:txBody>
      </p:sp>
    </p:spTree>
    <p:extLst>
      <p:ext uri="{BB962C8B-B14F-4D97-AF65-F5344CB8AC3E}">
        <p14:creationId xmlns:p14="http://schemas.microsoft.com/office/powerpoint/2010/main" val="31328508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194</a:t>
            </a:fld>
            <a:endParaRPr lang="zh-CN" altLang="en-US"/>
          </a:p>
        </p:txBody>
      </p:sp>
    </p:spTree>
    <p:extLst>
      <p:ext uri="{BB962C8B-B14F-4D97-AF65-F5344CB8AC3E}">
        <p14:creationId xmlns:p14="http://schemas.microsoft.com/office/powerpoint/2010/main" val="8169191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software.hust.edu.cn</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195</a:t>
            </a:fld>
            <a:endParaRPr lang="zh-CN" altLang="en-US"/>
          </a:p>
        </p:txBody>
      </p:sp>
    </p:spTree>
    <p:extLst>
      <p:ext uri="{BB962C8B-B14F-4D97-AF65-F5344CB8AC3E}">
        <p14:creationId xmlns:p14="http://schemas.microsoft.com/office/powerpoint/2010/main" val="4204193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196</a:t>
            </a:fld>
            <a:endParaRPr lang="zh-CN" altLang="en-US"/>
          </a:p>
        </p:txBody>
      </p:sp>
    </p:spTree>
    <p:extLst>
      <p:ext uri="{BB962C8B-B14F-4D97-AF65-F5344CB8AC3E}">
        <p14:creationId xmlns:p14="http://schemas.microsoft.com/office/powerpoint/2010/main" val="1128187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197</a:t>
            </a:fld>
            <a:endParaRPr lang="zh-CN" altLang="en-US"/>
          </a:p>
        </p:txBody>
      </p:sp>
    </p:spTree>
    <p:extLst>
      <p:ext uri="{BB962C8B-B14F-4D97-AF65-F5344CB8AC3E}">
        <p14:creationId xmlns:p14="http://schemas.microsoft.com/office/powerpoint/2010/main" val="3676129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198</a:t>
            </a:fld>
            <a:endParaRPr lang="zh-CN" altLang="en-US"/>
          </a:p>
        </p:txBody>
      </p:sp>
    </p:spTree>
    <p:extLst>
      <p:ext uri="{BB962C8B-B14F-4D97-AF65-F5344CB8AC3E}">
        <p14:creationId xmlns:p14="http://schemas.microsoft.com/office/powerpoint/2010/main" val="2739806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199</a:t>
            </a:fld>
            <a:endParaRPr lang="zh-CN" altLang="en-US"/>
          </a:p>
        </p:txBody>
      </p:sp>
    </p:spTree>
    <p:extLst>
      <p:ext uri="{BB962C8B-B14F-4D97-AF65-F5344CB8AC3E}">
        <p14:creationId xmlns:p14="http://schemas.microsoft.com/office/powerpoint/2010/main" val="4135379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200</a:t>
            </a:fld>
            <a:endParaRPr lang="zh-CN" altLang="en-US"/>
          </a:p>
        </p:txBody>
      </p:sp>
    </p:spTree>
    <p:extLst>
      <p:ext uri="{BB962C8B-B14F-4D97-AF65-F5344CB8AC3E}">
        <p14:creationId xmlns:p14="http://schemas.microsoft.com/office/powerpoint/2010/main" val="108202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p:sp>
      <p:sp>
        <p:nvSpPr>
          <p:cNvPr id="93187" name="Rectangle 3"/>
          <p:cNvSpPr>
            <a:spLocks noGrp="1" noRot="1" noChangeArrowheads="1"/>
          </p:cNvSpPr>
          <p:nvPr>
            <p:ph type="body" idx="1"/>
          </p:nvPr>
        </p:nvSpPr>
        <p:spPr>
          <a:noFill/>
        </p:spPr>
        <p:txBody>
          <a:bodyPr/>
          <a:lstStyle/>
          <a:p>
            <a:pPr eaLnBrk="1" hangingPunct="1"/>
            <a:r>
              <a:rPr lang="zh-CN" altLang="en-US" sz="1000" b="1" smtClean="0">
                <a:latin typeface="Arial" panose="020B0604020202020204" pitchFamily="34" charset="0"/>
                <a:ea typeface="宋体" panose="02010600030101010101" pitchFamily="2" charset="-122"/>
                <a:hlinkClick r:id="rId3"/>
              </a:rPr>
              <a:t>微软公司</a:t>
            </a:r>
            <a:r>
              <a:rPr lang="zh-CN" altLang="en-US" sz="1000" b="1" smtClean="0">
                <a:latin typeface="Arial" panose="020B0604020202020204" pitchFamily="34" charset="0"/>
                <a:ea typeface="宋体" panose="02010600030101010101" pitchFamily="2" charset="-122"/>
              </a:rPr>
              <a:t>推出的</a:t>
            </a:r>
            <a:r>
              <a:rPr lang="zh-CN" altLang="en-US" sz="1000" b="1" smtClean="0">
                <a:latin typeface="Arial" panose="020B0604020202020204" pitchFamily="34" charset="0"/>
                <a:ea typeface="宋体" panose="02010600030101010101" pitchFamily="2" charset="-122"/>
                <a:hlinkClick r:id="rId4"/>
              </a:rPr>
              <a:t>视窗</a:t>
            </a:r>
            <a:r>
              <a:rPr lang="zh-CN" altLang="en-US" sz="1000" b="1" smtClean="0">
                <a:latin typeface="Arial" panose="020B0604020202020204" pitchFamily="34" charset="0"/>
                <a:ea typeface="宋体" panose="02010600030101010101" pitchFamily="2" charset="-122"/>
              </a:rPr>
              <a:t>电脑操作系统名为</a:t>
            </a:r>
            <a:r>
              <a:rPr lang="en-US" altLang="zh-CN" sz="1000" b="1" smtClean="0">
                <a:latin typeface="Arial" panose="020B0604020202020204" pitchFamily="34" charset="0"/>
                <a:ea typeface="宋体" panose="02010600030101010101" pitchFamily="2" charset="-122"/>
              </a:rPr>
              <a:t>windows</a:t>
            </a:r>
            <a:r>
              <a:rPr lang="zh-CN" altLang="en-US" sz="1000" b="1" smtClean="0">
                <a:latin typeface="Arial" panose="020B0604020202020204" pitchFamily="34" charset="0"/>
                <a:ea typeface="宋体" panose="02010600030101010101" pitchFamily="2" charset="-122"/>
              </a:rPr>
              <a:t>。随着电脑硬件和软件系统的不断升级，微软的</a:t>
            </a:r>
            <a:r>
              <a:rPr lang="en-US" altLang="zh-CN" sz="1000" b="1" smtClean="0">
                <a:latin typeface="Arial" panose="020B0604020202020204" pitchFamily="34" charset="0"/>
                <a:ea typeface="宋体" panose="02010600030101010101" pitchFamily="2" charset="-122"/>
              </a:rPr>
              <a:t>windows</a:t>
            </a:r>
            <a:r>
              <a:rPr lang="zh-CN" altLang="en-US" sz="1000" b="1" smtClean="0">
                <a:latin typeface="Arial" panose="020B0604020202020204" pitchFamily="34" charset="0"/>
                <a:ea typeface="宋体" panose="02010600030101010101" pitchFamily="2" charset="-122"/>
              </a:rPr>
              <a:t>操作系统也在不断升级，从</a:t>
            </a:r>
            <a:r>
              <a:rPr lang="en-US" altLang="zh-CN" sz="1000" b="1" smtClean="0">
                <a:latin typeface="Arial" panose="020B0604020202020204" pitchFamily="34" charset="0"/>
                <a:ea typeface="宋体" panose="02010600030101010101" pitchFamily="2" charset="-122"/>
              </a:rPr>
              <a:t>16</a:t>
            </a:r>
            <a:r>
              <a:rPr lang="zh-CN" altLang="en-US" sz="1000" b="1" smtClean="0">
                <a:latin typeface="Arial" panose="020B0604020202020204" pitchFamily="34" charset="0"/>
                <a:ea typeface="宋体" panose="02010600030101010101" pitchFamily="2" charset="-122"/>
              </a:rPr>
              <a:t>位、</a:t>
            </a:r>
            <a:r>
              <a:rPr lang="en-US" altLang="zh-CN" sz="1000" b="1" smtClean="0">
                <a:latin typeface="Arial" panose="020B0604020202020204" pitchFamily="34" charset="0"/>
                <a:ea typeface="宋体" panose="02010600030101010101" pitchFamily="2" charset="-122"/>
              </a:rPr>
              <a:t>32</a:t>
            </a:r>
            <a:r>
              <a:rPr lang="zh-CN" altLang="en-US" sz="1000" b="1" smtClean="0">
                <a:latin typeface="Arial" panose="020B0604020202020204" pitchFamily="34" charset="0"/>
                <a:ea typeface="宋体" panose="02010600030101010101" pitchFamily="2" charset="-122"/>
              </a:rPr>
              <a:t>位到</a:t>
            </a:r>
            <a:r>
              <a:rPr lang="en-US" altLang="zh-CN" sz="1000" b="1" smtClean="0">
                <a:latin typeface="Arial" panose="020B0604020202020204" pitchFamily="34" charset="0"/>
                <a:ea typeface="宋体" panose="02010600030101010101" pitchFamily="2" charset="-122"/>
              </a:rPr>
              <a:t>64</a:t>
            </a:r>
            <a:r>
              <a:rPr lang="zh-CN" altLang="en-US" sz="1000" b="1" smtClean="0">
                <a:latin typeface="Arial" panose="020B0604020202020204" pitchFamily="34" charset="0"/>
                <a:ea typeface="宋体" panose="02010600030101010101" pitchFamily="2" charset="-122"/>
              </a:rPr>
              <a:t>位操作系统。</a:t>
            </a:r>
          </a:p>
          <a:p>
            <a:pPr eaLnBrk="1" hangingPunct="1"/>
            <a:r>
              <a:rPr lang="zh-CN" altLang="en-US" sz="1000" b="1" smtClean="0">
                <a:latin typeface="Arial" panose="020B0604020202020204" pitchFamily="34" charset="0"/>
                <a:ea typeface="宋体" panose="02010600030101010101" pitchFamily="2" charset="-122"/>
              </a:rPr>
              <a:t>从最初的</a:t>
            </a:r>
            <a:r>
              <a:rPr lang="en-US" altLang="zh-CN" sz="1000" b="1" smtClean="0">
                <a:latin typeface="Arial" panose="020B0604020202020204" pitchFamily="34" charset="0"/>
                <a:ea typeface="宋体" panose="02010600030101010101" pitchFamily="2" charset="-122"/>
              </a:rPr>
              <a:t>windows1.0</a:t>
            </a:r>
            <a:r>
              <a:rPr lang="zh-CN" altLang="en-US" sz="1000" b="1" smtClean="0">
                <a:latin typeface="Arial" panose="020B0604020202020204" pitchFamily="34" charset="0"/>
                <a:ea typeface="宋体" panose="02010600030101010101" pitchFamily="2" charset="-122"/>
              </a:rPr>
              <a:t>到大家熟知的</a:t>
            </a:r>
            <a:r>
              <a:rPr lang="en-US" altLang="zh-CN" sz="1000" b="1" smtClean="0">
                <a:latin typeface="Arial" panose="020B0604020202020204" pitchFamily="34" charset="0"/>
                <a:ea typeface="宋体" panose="02010600030101010101" pitchFamily="2" charset="-122"/>
              </a:rPr>
              <a:t>windows95</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NT</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97</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98</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2000</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Me</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XP</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Server</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Vista</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hlinkClick r:id="rId5"/>
              </a:rPr>
              <a:t>Windows 7</a:t>
            </a:r>
            <a:r>
              <a:rPr lang="zh-CN" altLang="en-US" sz="1000" b="1" smtClean="0">
                <a:latin typeface="Arial" panose="020B0604020202020204" pitchFamily="34" charset="0"/>
                <a:ea typeface="宋体" panose="02010600030101010101" pitchFamily="2" charset="-122"/>
              </a:rPr>
              <a:t>各种版本的持续更新，微软一直在尽力于</a:t>
            </a:r>
            <a:r>
              <a:rPr lang="en-US" altLang="zh-CN" sz="1000" b="1" smtClean="0">
                <a:latin typeface="Arial" panose="020B0604020202020204" pitchFamily="34" charset="0"/>
                <a:ea typeface="宋体" panose="02010600030101010101" pitchFamily="2" charset="-122"/>
              </a:rPr>
              <a:t>Windows</a:t>
            </a:r>
            <a:r>
              <a:rPr lang="zh-CN" altLang="en-US" sz="1000" b="1" smtClean="0">
                <a:latin typeface="Arial" panose="020B0604020202020204" pitchFamily="34" charset="0"/>
                <a:ea typeface="宋体" panose="02010600030101010101" pitchFamily="2" charset="-122"/>
              </a:rPr>
              <a:t>操作的开发和完善。</a:t>
            </a:r>
          </a:p>
          <a:p>
            <a:pPr eaLnBrk="1" hangingPunct="1"/>
            <a:endParaRPr lang="zh-CN" altLang="en-US" sz="1000" b="1" smtClean="0">
              <a:latin typeface="Arial" panose="020B0604020202020204" pitchFamily="34" charset="0"/>
              <a:ea typeface="宋体" panose="02010600030101010101" pitchFamily="2" charset="-122"/>
            </a:endParaRPr>
          </a:p>
          <a:p>
            <a:pPr eaLnBrk="1" hangingPunct="1"/>
            <a:r>
              <a:rPr lang="zh-CN" altLang="en-US" sz="1000" b="1" smtClean="0">
                <a:latin typeface="Arial" panose="020B0604020202020204" pitchFamily="34" charset="0"/>
                <a:ea typeface="宋体" panose="02010600030101010101" pitchFamily="2" charset="-122"/>
              </a:rPr>
              <a:t>比尔</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盖茨（英文：</a:t>
            </a:r>
            <a:r>
              <a:rPr lang="en-US" altLang="zh-CN" sz="1000" b="1" smtClean="0">
                <a:latin typeface="Arial" panose="020B0604020202020204" pitchFamily="34" charset="0"/>
                <a:ea typeface="宋体" panose="02010600030101010101" pitchFamily="2" charset="-122"/>
              </a:rPr>
              <a:t>William Henry 1955</a:t>
            </a:r>
            <a:r>
              <a:rPr lang="zh-CN" altLang="en-US" sz="1000" b="1" smtClean="0">
                <a:latin typeface="Arial" panose="020B0604020202020204" pitchFamily="34" charset="0"/>
                <a:ea typeface="宋体" panose="02010600030101010101" pitchFamily="2" charset="-122"/>
              </a:rPr>
              <a:t>年</a:t>
            </a:r>
            <a:r>
              <a:rPr lang="en-US" altLang="zh-CN" sz="1000" b="1" smtClean="0">
                <a:latin typeface="Arial" panose="020B0604020202020204" pitchFamily="34" charset="0"/>
                <a:ea typeface="宋体" panose="02010600030101010101" pitchFamily="2" charset="-122"/>
              </a:rPr>
              <a:t>10</a:t>
            </a:r>
            <a:r>
              <a:rPr lang="zh-CN" altLang="en-US" sz="1000" b="1" smtClean="0">
                <a:latin typeface="Arial" panose="020B0604020202020204" pitchFamily="34" charset="0"/>
                <a:ea typeface="宋体" panose="02010600030101010101" pitchFamily="2" charset="-122"/>
              </a:rPr>
              <a:t>月</a:t>
            </a:r>
            <a:r>
              <a:rPr lang="en-US" altLang="zh-CN" sz="1000" b="1" smtClean="0">
                <a:latin typeface="Arial" panose="020B0604020202020204" pitchFamily="34" charset="0"/>
                <a:ea typeface="宋体" panose="02010600030101010101" pitchFamily="2" charset="-122"/>
              </a:rPr>
              <a:t>28</a:t>
            </a:r>
            <a:r>
              <a:rPr lang="zh-CN" altLang="en-US" sz="1000" b="1" smtClean="0">
                <a:latin typeface="Arial" panose="020B0604020202020204" pitchFamily="34" charset="0"/>
                <a:ea typeface="宋体" panose="02010600030101010101" pitchFamily="2" charset="-122"/>
              </a:rPr>
              <a:t>日－），是一名美国企业家、</a:t>
            </a:r>
            <a:r>
              <a:rPr lang="zh-CN" altLang="en-US" sz="1000" b="1" smtClean="0">
                <a:latin typeface="Arial" panose="020B0604020202020204" pitchFamily="34" charset="0"/>
                <a:ea typeface="宋体" panose="02010600030101010101" pitchFamily="2" charset="-122"/>
                <a:hlinkClick r:id="rId6"/>
              </a:rPr>
              <a:t>软件</a:t>
            </a:r>
            <a:r>
              <a:rPr lang="zh-CN" altLang="en-US" sz="1000" b="1" smtClean="0">
                <a:latin typeface="Arial" panose="020B0604020202020204" pitchFamily="34" charset="0"/>
                <a:ea typeface="宋体" panose="02010600030101010101" pitchFamily="2" charset="-122"/>
              </a:rPr>
              <a:t>工程师、</a:t>
            </a:r>
            <a:r>
              <a:rPr lang="zh-CN" altLang="en-US" sz="1000" b="1" smtClean="0">
                <a:latin typeface="Arial" panose="020B0604020202020204" pitchFamily="34" charset="0"/>
                <a:ea typeface="宋体" panose="02010600030101010101" pitchFamily="2" charset="-122"/>
                <a:hlinkClick r:id="rId7"/>
              </a:rPr>
              <a:t>慈善家</a:t>
            </a:r>
            <a:r>
              <a:rPr lang="zh-CN" altLang="en-US" sz="1000" b="1" smtClean="0">
                <a:latin typeface="Arial" panose="020B0604020202020204" pitchFamily="34" charset="0"/>
                <a:ea typeface="宋体" panose="02010600030101010101" pitchFamily="2" charset="-122"/>
              </a:rPr>
              <a:t>以及微软公司的</a:t>
            </a:r>
            <a:r>
              <a:rPr lang="zh-CN" altLang="en-US" sz="1000" b="1" smtClean="0">
                <a:latin typeface="Arial" panose="020B0604020202020204" pitchFamily="34" charset="0"/>
                <a:ea typeface="宋体" panose="02010600030101010101" pitchFamily="2" charset="-122"/>
                <a:hlinkClick r:id="rId8"/>
              </a:rPr>
              <a:t>董事长</a:t>
            </a:r>
            <a:r>
              <a:rPr lang="zh-CN" altLang="en-US" sz="1000" b="1" smtClean="0">
                <a:latin typeface="Arial" panose="020B0604020202020204" pitchFamily="34" charset="0"/>
                <a:ea typeface="宋体" panose="02010600030101010101" pitchFamily="2" charset="-122"/>
              </a:rPr>
              <a:t>。他与</a:t>
            </a:r>
            <a:r>
              <a:rPr lang="zh-CN" altLang="en-US" sz="1000" b="1" smtClean="0">
                <a:latin typeface="Arial" panose="020B0604020202020204" pitchFamily="34" charset="0"/>
                <a:ea typeface="宋体" panose="02010600030101010101" pitchFamily="2" charset="-122"/>
                <a:hlinkClick r:id="rId9"/>
              </a:rPr>
              <a:t>保罗</a:t>
            </a:r>
            <a:r>
              <a:rPr lang="en-US" altLang="zh-CN" sz="1000" b="1" smtClean="0">
                <a:latin typeface="Arial" panose="020B0604020202020204" pitchFamily="34" charset="0"/>
                <a:ea typeface="宋体" panose="02010600030101010101" pitchFamily="2" charset="-122"/>
                <a:hlinkClick r:id="rId9"/>
              </a:rPr>
              <a:t>·</a:t>
            </a:r>
            <a:r>
              <a:rPr lang="zh-CN" altLang="en-US" sz="1000" b="1" smtClean="0">
                <a:latin typeface="Arial" panose="020B0604020202020204" pitchFamily="34" charset="0"/>
                <a:ea typeface="宋体" panose="02010600030101010101" pitchFamily="2" charset="-122"/>
                <a:hlinkClick r:id="rId9"/>
              </a:rPr>
              <a:t>艾伦</a:t>
            </a:r>
            <a:r>
              <a:rPr lang="zh-CN" altLang="en-US" sz="1000" b="1" smtClean="0">
                <a:latin typeface="Arial" panose="020B0604020202020204" pitchFamily="34" charset="0"/>
                <a:ea typeface="宋体" panose="02010600030101010101" pitchFamily="2" charset="-122"/>
              </a:rPr>
              <a:t>一起创建了</a:t>
            </a:r>
            <a:r>
              <a:rPr lang="zh-CN" altLang="en-US" sz="1000" b="1" smtClean="0">
                <a:latin typeface="Arial" panose="020B0604020202020204" pitchFamily="34" charset="0"/>
                <a:ea typeface="宋体" panose="02010600030101010101" pitchFamily="2" charset="-122"/>
                <a:hlinkClick r:id="rId10"/>
              </a:rPr>
              <a:t>微软</a:t>
            </a:r>
            <a:r>
              <a:rPr lang="zh-CN" altLang="en-US" sz="1000" b="1" smtClean="0">
                <a:latin typeface="Arial" panose="020B0604020202020204" pitchFamily="34" charset="0"/>
                <a:ea typeface="宋体" panose="02010600030101010101" pitchFamily="2" charset="-122"/>
              </a:rPr>
              <a:t>公司，曾任微软</a:t>
            </a:r>
            <a:r>
              <a:rPr lang="en-US" altLang="zh-CN" sz="1000" b="1" smtClean="0">
                <a:latin typeface="Arial" panose="020B0604020202020204" pitchFamily="34" charset="0"/>
                <a:ea typeface="宋体" panose="02010600030101010101" pitchFamily="2" charset="-122"/>
                <a:hlinkClick r:id="rId11"/>
              </a:rPr>
              <a:t>CEO</a:t>
            </a:r>
            <a:r>
              <a:rPr lang="zh-CN" altLang="en-US" sz="1000" b="1" smtClean="0">
                <a:latin typeface="Arial" panose="020B0604020202020204" pitchFamily="34" charset="0"/>
                <a:ea typeface="宋体" panose="02010600030101010101" pitchFamily="2" charset="-122"/>
              </a:rPr>
              <a:t>和首席软件设计师，并持有公司超过</a:t>
            </a:r>
            <a:r>
              <a:rPr lang="en-US" altLang="zh-CN" sz="1000" b="1" smtClean="0">
                <a:latin typeface="Arial" panose="020B0604020202020204" pitchFamily="34" charset="0"/>
                <a:ea typeface="宋体" panose="02010600030101010101" pitchFamily="2" charset="-122"/>
              </a:rPr>
              <a:t>8%</a:t>
            </a:r>
            <a:r>
              <a:rPr lang="zh-CN" altLang="en-US" sz="1000" b="1" smtClean="0">
                <a:latin typeface="Arial" panose="020B0604020202020204" pitchFamily="34" charset="0"/>
                <a:ea typeface="宋体" panose="02010600030101010101" pitchFamily="2" charset="-122"/>
              </a:rPr>
              <a:t>的普通股，也是公司最大的个人股东。</a:t>
            </a:r>
            <a:r>
              <a:rPr lang="en-US" altLang="zh-CN" sz="1000" b="1" smtClean="0">
                <a:latin typeface="Arial" panose="020B0604020202020204" pitchFamily="34" charset="0"/>
                <a:ea typeface="宋体" panose="02010600030101010101" pitchFamily="2" charset="-122"/>
              </a:rPr>
              <a:t>1995</a:t>
            </a:r>
            <a:r>
              <a:rPr lang="zh-CN" altLang="en-US" sz="1000" b="1" smtClean="0">
                <a:latin typeface="Arial" panose="020B0604020202020204" pitchFamily="34" charset="0"/>
                <a:ea typeface="宋体" panose="02010600030101010101" pitchFamily="2" charset="-122"/>
              </a:rPr>
              <a:t>年到</a:t>
            </a:r>
            <a:r>
              <a:rPr lang="en-US" altLang="zh-CN" sz="1000" b="1" smtClean="0">
                <a:latin typeface="Arial" panose="020B0604020202020204" pitchFamily="34" charset="0"/>
                <a:ea typeface="宋体" panose="02010600030101010101" pitchFamily="2" charset="-122"/>
              </a:rPr>
              <a:t>2007</a:t>
            </a:r>
            <a:r>
              <a:rPr lang="zh-CN" altLang="en-US" sz="1000" b="1" smtClean="0">
                <a:latin typeface="Arial" panose="020B0604020202020204" pitchFamily="34" charset="0"/>
                <a:ea typeface="宋体" panose="02010600030101010101" pitchFamily="2" charset="-122"/>
              </a:rPr>
              <a:t>年的</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hlinkClick r:id="rId12"/>
              </a:rPr>
              <a:t>福布斯</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全球亿万富翁排行榜中，比尔</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盖茨连续</a:t>
            </a:r>
            <a:r>
              <a:rPr lang="en-US" altLang="zh-CN" sz="1000" b="1" smtClean="0">
                <a:latin typeface="Arial" panose="020B0604020202020204" pitchFamily="34" charset="0"/>
                <a:ea typeface="宋体" panose="02010600030101010101" pitchFamily="2" charset="-122"/>
              </a:rPr>
              <a:t>13</a:t>
            </a:r>
            <a:r>
              <a:rPr lang="zh-CN" altLang="en-US" sz="1000" b="1" smtClean="0">
                <a:latin typeface="Arial" panose="020B0604020202020204" pitchFamily="34" charset="0"/>
                <a:ea typeface="宋体" panose="02010600030101010101" pitchFamily="2" charset="-122"/>
              </a:rPr>
              <a:t>年蝉联</a:t>
            </a:r>
            <a:r>
              <a:rPr lang="zh-CN" altLang="en-US" sz="1000" b="1" smtClean="0">
                <a:latin typeface="Arial" panose="020B0604020202020204" pitchFamily="34" charset="0"/>
                <a:ea typeface="宋体" panose="02010600030101010101" pitchFamily="2" charset="-122"/>
                <a:hlinkClick r:id="rId13"/>
              </a:rPr>
              <a:t>世界首富</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2008</a:t>
            </a:r>
            <a:r>
              <a:rPr lang="zh-CN" altLang="en-US" sz="1000" b="1" smtClean="0">
                <a:latin typeface="Arial" panose="020B0604020202020204" pitchFamily="34" charset="0"/>
                <a:ea typeface="宋体" panose="02010600030101010101" pitchFamily="2" charset="-122"/>
              </a:rPr>
              <a:t>年</a:t>
            </a:r>
            <a:r>
              <a:rPr lang="en-US" altLang="zh-CN" sz="1000" b="1" smtClean="0">
                <a:latin typeface="Arial" panose="020B0604020202020204" pitchFamily="34" charset="0"/>
                <a:ea typeface="宋体" panose="02010600030101010101" pitchFamily="2" charset="-122"/>
              </a:rPr>
              <a:t>6</a:t>
            </a:r>
            <a:r>
              <a:rPr lang="zh-CN" altLang="en-US" sz="1000" b="1" smtClean="0">
                <a:latin typeface="Arial" panose="020B0604020202020204" pitchFamily="34" charset="0"/>
                <a:ea typeface="宋体" panose="02010600030101010101" pitchFamily="2" charset="-122"/>
              </a:rPr>
              <a:t>月</a:t>
            </a:r>
            <a:r>
              <a:rPr lang="en-US" altLang="zh-CN" sz="1000" b="1" smtClean="0">
                <a:latin typeface="Arial" panose="020B0604020202020204" pitchFamily="34" charset="0"/>
                <a:ea typeface="宋体" panose="02010600030101010101" pitchFamily="2" charset="-122"/>
              </a:rPr>
              <a:t>27</a:t>
            </a:r>
            <a:r>
              <a:rPr lang="zh-CN" altLang="en-US" sz="1000" b="1" smtClean="0">
                <a:latin typeface="Arial" panose="020B0604020202020204" pitchFamily="34" charset="0"/>
                <a:ea typeface="宋体" panose="02010600030101010101" pitchFamily="2" charset="-122"/>
              </a:rPr>
              <a:t>日正式退出微软公司，并把</a:t>
            </a:r>
            <a:r>
              <a:rPr lang="en-US" altLang="zh-CN" sz="1000" b="1" smtClean="0">
                <a:latin typeface="Arial" panose="020B0604020202020204" pitchFamily="34" charset="0"/>
                <a:ea typeface="宋体" panose="02010600030101010101" pitchFamily="2" charset="-122"/>
              </a:rPr>
              <a:t>580</a:t>
            </a:r>
            <a:r>
              <a:rPr lang="zh-CN" altLang="en-US" sz="1000" b="1" smtClean="0">
                <a:latin typeface="Arial" panose="020B0604020202020204" pitchFamily="34" charset="0"/>
                <a:ea typeface="宋体" panose="02010600030101010101" pitchFamily="2" charset="-122"/>
              </a:rPr>
              <a:t>亿美元个人财产尽数捐到</a:t>
            </a:r>
            <a:r>
              <a:rPr lang="zh-CN" altLang="en-US" sz="1000" b="1" smtClean="0">
                <a:latin typeface="Arial" panose="020B0604020202020204" pitchFamily="34" charset="0"/>
                <a:ea typeface="宋体" panose="02010600030101010101" pitchFamily="2" charset="-122"/>
                <a:hlinkClick r:id="rId14"/>
              </a:rPr>
              <a:t>比尔与美琳达</a:t>
            </a:r>
            <a:r>
              <a:rPr lang="en-US" altLang="zh-CN" sz="1000" b="1" smtClean="0">
                <a:latin typeface="Arial" panose="020B0604020202020204" pitchFamily="34" charset="0"/>
                <a:ea typeface="宋体" panose="02010600030101010101" pitchFamily="2" charset="-122"/>
                <a:hlinkClick r:id="rId14"/>
              </a:rPr>
              <a:t>·</a:t>
            </a:r>
            <a:r>
              <a:rPr lang="zh-CN" altLang="en-US" sz="1000" b="1" smtClean="0">
                <a:latin typeface="Arial" panose="020B0604020202020204" pitchFamily="34" charset="0"/>
                <a:ea typeface="宋体" panose="02010600030101010101" pitchFamily="2" charset="-122"/>
                <a:hlinkClick r:id="rId14"/>
              </a:rPr>
              <a:t>盖茨基金会</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福布斯</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杂志</a:t>
            </a:r>
            <a:r>
              <a:rPr lang="en-US" altLang="zh-CN" sz="1000" b="1" smtClean="0">
                <a:latin typeface="Arial" panose="020B0604020202020204" pitchFamily="34" charset="0"/>
                <a:ea typeface="宋体" panose="02010600030101010101" pitchFamily="2" charset="-122"/>
              </a:rPr>
              <a:t>2009</a:t>
            </a:r>
            <a:r>
              <a:rPr lang="zh-CN" altLang="en-US" sz="1000" b="1" smtClean="0">
                <a:latin typeface="Arial" panose="020B0604020202020204" pitchFamily="34" charset="0"/>
                <a:ea typeface="宋体" panose="02010600030101010101" pitchFamily="2" charset="-122"/>
              </a:rPr>
              <a:t>年</a:t>
            </a:r>
            <a:r>
              <a:rPr lang="en-US" altLang="zh-CN" sz="1000" b="1" smtClean="0">
                <a:latin typeface="Arial" panose="020B0604020202020204" pitchFamily="34" charset="0"/>
                <a:ea typeface="宋体" panose="02010600030101010101" pitchFamily="2" charset="-122"/>
              </a:rPr>
              <a:t>3</a:t>
            </a:r>
            <a:r>
              <a:rPr lang="zh-CN" altLang="en-US" sz="1000" b="1" smtClean="0">
                <a:latin typeface="Arial" panose="020B0604020202020204" pitchFamily="34" charset="0"/>
                <a:ea typeface="宋体" panose="02010600030101010101" pitchFamily="2" charset="-122"/>
              </a:rPr>
              <a:t>月</a:t>
            </a:r>
            <a:r>
              <a:rPr lang="en-US" altLang="zh-CN" sz="1000" b="1" smtClean="0">
                <a:latin typeface="Arial" panose="020B0604020202020204" pitchFamily="34" charset="0"/>
                <a:ea typeface="宋体" panose="02010600030101010101" pitchFamily="2" charset="-122"/>
              </a:rPr>
              <a:t>12</a:t>
            </a:r>
            <a:r>
              <a:rPr lang="zh-CN" altLang="en-US" sz="1000" b="1" smtClean="0">
                <a:latin typeface="Arial" panose="020B0604020202020204" pitchFamily="34" charset="0"/>
                <a:ea typeface="宋体" panose="02010600030101010101" pitchFamily="2" charset="-122"/>
              </a:rPr>
              <a:t>日公布全球富豪排名，比尔</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盖茨以</a:t>
            </a:r>
            <a:r>
              <a:rPr lang="en-US" altLang="zh-CN" sz="1000" b="1" smtClean="0">
                <a:latin typeface="Arial" panose="020B0604020202020204" pitchFamily="34" charset="0"/>
                <a:ea typeface="宋体" panose="02010600030101010101" pitchFamily="2" charset="-122"/>
              </a:rPr>
              <a:t>400</a:t>
            </a:r>
            <a:r>
              <a:rPr lang="zh-CN" altLang="en-US" sz="1000" b="1" smtClean="0">
                <a:latin typeface="Arial" panose="020B0604020202020204" pitchFamily="34" charset="0"/>
                <a:ea typeface="宋体" panose="02010600030101010101" pitchFamily="2" charset="-122"/>
              </a:rPr>
              <a:t>亿美元资产重登榜首。</a:t>
            </a:r>
          </a:p>
          <a:p>
            <a:pPr eaLnBrk="1" hangingPunct="1"/>
            <a:endParaRPr lang="zh-CN" altLang="en-US" sz="1000" b="1" smtClean="0">
              <a:latin typeface="Arial" panose="020B0604020202020204" pitchFamily="34" charset="0"/>
              <a:ea typeface="宋体" panose="02010600030101010101" pitchFamily="2" charset="-122"/>
            </a:endParaRPr>
          </a:p>
          <a:p>
            <a:pPr eaLnBrk="1" hangingPunct="1"/>
            <a:r>
              <a:rPr lang="zh-CN" altLang="en-US" sz="1000" b="1" smtClean="0">
                <a:latin typeface="Arial" panose="020B0604020202020204" pitchFamily="34" charset="0"/>
                <a:ea typeface="宋体" panose="02010600030101010101" pitchFamily="2" charset="-122"/>
              </a:rPr>
              <a:t>微软公司</a:t>
            </a:r>
          </a:p>
          <a:p>
            <a:pPr eaLnBrk="1" hangingPunct="1"/>
            <a:r>
              <a:rPr lang="zh-CN" altLang="en-US" sz="1000" b="1" smtClean="0">
                <a:latin typeface="Arial" panose="020B0604020202020204" pitchFamily="34" charset="0"/>
                <a:ea typeface="宋体" panose="02010600030101010101" pitchFamily="2" charset="-122"/>
              </a:rPr>
              <a:t>微软（</a:t>
            </a:r>
            <a:r>
              <a:rPr lang="en-US" altLang="zh-CN" sz="1000" b="1" smtClean="0">
                <a:latin typeface="Arial" panose="020B0604020202020204" pitchFamily="34" charset="0"/>
                <a:ea typeface="宋体" panose="02010600030101010101" pitchFamily="2" charset="-122"/>
                <a:hlinkClick r:id="rId15"/>
              </a:rPr>
              <a:t>Microsoft</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NASDAQ</a:t>
            </a:r>
            <a:r>
              <a:rPr lang="zh-CN" altLang="en-US" sz="1000" b="1" smtClean="0">
                <a:latin typeface="Arial" panose="020B0604020202020204" pitchFamily="34" charset="0"/>
                <a:ea typeface="宋体" panose="02010600030101010101" pitchFamily="2" charset="-122"/>
              </a:rPr>
              <a:t>：</a:t>
            </a:r>
            <a:r>
              <a:rPr lang="en-US" altLang="zh-CN" sz="1000" b="1" smtClean="0">
                <a:latin typeface="Arial" panose="020B0604020202020204" pitchFamily="34" charset="0"/>
                <a:ea typeface="宋体" panose="02010600030101010101" pitchFamily="2" charset="-122"/>
              </a:rPr>
              <a:t>MSFT, HKEx: 4338)</a:t>
            </a:r>
            <a:r>
              <a:rPr lang="zh-CN" altLang="en-US" sz="1000" b="1" smtClean="0">
                <a:latin typeface="Arial" panose="020B0604020202020204" pitchFamily="34" charset="0"/>
                <a:ea typeface="宋体" panose="02010600030101010101" pitchFamily="2" charset="-122"/>
              </a:rPr>
              <a:t>公司是世界</a:t>
            </a:r>
            <a:r>
              <a:rPr lang="en-US" altLang="zh-CN" sz="1000" b="1" smtClean="0">
                <a:latin typeface="Arial" panose="020B0604020202020204" pitchFamily="34" charset="0"/>
                <a:ea typeface="宋体" panose="02010600030101010101" pitchFamily="2" charset="-122"/>
                <a:hlinkClick r:id="rId16"/>
              </a:rPr>
              <a:t>PC</a:t>
            </a:r>
            <a:r>
              <a:rPr lang="en-US" altLang="zh-CN" sz="1000" b="1" smtClean="0">
                <a:latin typeface="Arial" panose="020B0604020202020204" pitchFamily="34" charset="0"/>
                <a:ea typeface="宋体" panose="02010600030101010101" pitchFamily="2" charset="-122"/>
              </a:rPr>
              <a:t>(Personal Computer</a:t>
            </a:r>
            <a:r>
              <a:rPr lang="zh-CN" altLang="en-US"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hlinkClick r:id="rId17"/>
              </a:rPr>
              <a:t>个人计算机</a:t>
            </a:r>
            <a:r>
              <a:rPr lang="en-US" altLang="zh-CN" sz="1000" b="1" smtClean="0">
                <a:latin typeface="Arial" panose="020B0604020202020204" pitchFamily="34" charset="0"/>
                <a:ea typeface="宋体" panose="02010600030101010101" pitchFamily="2" charset="-122"/>
              </a:rPr>
              <a:t>)</a:t>
            </a:r>
            <a:r>
              <a:rPr lang="zh-CN" altLang="en-US" sz="1000" b="1" smtClean="0">
                <a:latin typeface="Arial" panose="020B0604020202020204" pitchFamily="34" charset="0"/>
                <a:ea typeface="宋体" panose="02010600030101010101" pitchFamily="2" charset="-122"/>
              </a:rPr>
              <a:t>机软件开发的先导，由</a:t>
            </a:r>
            <a:r>
              <a:rPr lang="zh-CN" altLang="en-US" sz="1000" b="1" smtClean="0">
                <a:latin typeface="Arial" panose="020B0604020202020204" pitchFamily="34" charset="0"/>
                <a:ea typeface="宋体" panose="02010600030101010101" pitchFamily="2" charset="-122"/>
                <a:hlinkClick r:id="rId18"/>
              </a:rPr>
              <a:t>比尔</a:t>
            </a:r>
            <a:r>
              <a:rPr lang="en-US" altLang="zh-CN" sz="1000" b="1" smtClean="0">
                <a:latin typeface="Arial" panose="020B0604020202020204" pitchFamily="34" charset="0"/>
                <a:ea typeface="宋体" panose="02010600030101010101" pitchFamily="2" charset="-122"/>
                <a:hlinkClick r:id="rId18"/>
              </a:rPr>
              <a:t>·</a:t>
            </a:r>
            <a:r>
              <a:rPr lang="zh-CN" altLang="en-US" sz="1000" b="1" smtClean="0">
                <a:latin typeface="Arial" panose="020B0604020202020204" pitchFamily="34" charset="0"/>
                <a:ea typeface="宋体" panose="02010600030101010101" pitchFamily="2" charset="-122"/>
                <a:hlinkClick r:id="rId18"/>
              </a:rPr>
              <a:t>盖茨</a:t>
            </a:r>
            <a:r>
              <a:rPr lang="zh-CN" altLang="en-US" sz="1000" b="1" smtClean="0">
                <a:latin typeface="Arial" panose="020B0604020202020204" pitchFamily="34" charset="0"/>
                <a:ea typeface="宋体" panose="02010600030101010101" pitchFamily="2" charset="-122"/>
              </a:rPr>
              <a:t>与</a:t>
            </a:r>
            <a:r>
              <a:rPr lang="zh-CN" altLang="en-US" sz="1000" b="1" smtClean="0">
                <a:latin typeface="Arial" panose="020B0604020202020204" pitchFamily="34" charset="0"/>
                <a:ea typeface="宋体" panose="02010600030101010101" pitchFamily="2" charset="-122"/>
                <a:hlinkClick r:id="rId9"/>
              </a:rPr>
              <a:t>保罗</a:t>
            </a:r>
            <a:r>
              <a:rPr lang="en-US" altLang="zh-CN" sz="1000" b="1" smtClean="0">
                <a:latin typeface="Arial" panose="020B0604020202020204" pitchFamily="34" charset="0"/>
                <a:ea typeface="宋体" panose="02010600030101010101" pitchFamily="2" charset="-122"/>
                <a:hlinkClick r:id="rId9"/>
              </a:rPr>
              <a:t>·</a:t>
            </a:r>
            <a:r>
              <a:rPr lang="zh-CN" altLang="en-US" sz="1000" b="1" smtClean="0">
                <a:latin typeface="Arial" panose="020B0604020202020204" pitchFamily="34" charset="0"/>
                <a:ea typeface="宋体" panose="02010600030101010101" pitchFamily="2" charset="-122"/>
                <a:hlinkClick r:id="rId9"/>
              </a:rPr>
              <a:t>艾伦</a:t>
            </a:r>
            <a:r>
              <a:rPr lang="zh-CN" altLang="en-US" sz="1000" b="1" smtClean="0">
                <a:latin typeface="Arial" panose="020B0604020202020204" pitchFamily="34" charset="0"/>
                <a:ea typeface="宋体" panose="02010600030101010101" pitchFamily="2" charset="-122"/>
              </a:rPr>
              <a:t>创始于</a:t>
            </a:r>
            <a:r>
              <a:rPr lang="en-US" altLang="zh-CN" sz="1000" b="1" smtClean="0">
                <a:latin typeface="Arial" panose="020B0604020202020204" pitchFamily="34" charset="0"/>
                <a:ea typeface="宋体" panose="02010600030101010101" pitchFamily="2" charset="-122"/>
              </a:rPr>
              <a:t>1975</a:t>
            </a:r>
            <a:r>
              <a:rPr lang="zh-CN" altLang="en-US" sz="1000" b="1" smtClean="0">
                <a:latin typeface="Arial" panose="020B0604020202020204" pitchFamily="34" charset="0"/>
                <a:ea typeface="宋体" panose="02010600030101010101" pitchFamily="2" charset="-122"/>
              </a:rPr>
              <a:t>年，总部设在</a:t>
            </a:r>
            <a:r>
              <a:rPr lang="zh-CN" altLang="en-US" sz="1000" b="1" smtClean="0">
                <a:latin typeface="Arial" panose="020B0604020202020204" pitchFamily="34" charset="0"/>
                <a:ea typeface="宋体" panose="02010600030101010101" pitchFamily="2" charset="-122"/>
                <a:hlinkClick r:id="rId19"/>
              </a:rPr>
              <a:t>华盛顿州</a:t>
            </a:r>
            <a:r>
              <a:rPr lang="zh-CN" altLang="en-US" sz="1000" b="1" smtClean="0">
                <a:latin typeface="Arial" panose="020B0604020202020204" pitchFamily="34" charset="0"/>
                <a:ea typeface="宋体" panose="02010600030101010101" pitchFamily="2" charset="-122"/>
              </a:rPr>
              <a:t>的</a:t>
            </a:r>
            <a:r>
              <a:rPr lang="zh-CN" altLang="en-US" sz="1000" b="1" smtClean="0">
                <a:latin typeface="Arial" panose="020B0604020202020204" pitchFamily="34" charset="0"/>
                <a:ea typeface="宋体" panose="02010600030101010101" pitchFamily="2" charset="-122"/>
                <a:hlinkClick r:id="rId20"/>
              </a:rPr>
              <a:t>雷德蒙</a:t>
            </a:r>
            <a:r>
              <a:rPr lang="zh-CN" altLang="en-US" sz="1000" b="1" smtClean="0">
                <a:latin typeface="Arial" panose="020B0604020202020204" pitchFamily="34" charset="0"/>
                <a:ea typeface="宋体" panose="02010600030101010101" pitchFamily="2" charset="-122"/>
              </a:rPr>
              <a:t>市（</a:t>
            </a:r>
            <a:r>
              <a:rPr lang="en-US" altLang="zh-CN" sz="1000" b="1" smtClean="0">
                <a:latin typeface="Arial" panose="020B0604020202020204" pitchFamily="34" charset="0"/>
                <a:ea typeface="宋体" panose="02010600030101010101" pitchFamily="2" charset="-122"/>
              </a:rPr>
              <a:t>Redmond</a:t>
            </a:r>
            <a:r>
              <a:rPr lang="zh-CN" altLang="en-US" sz="1000" b="1" smtClean="0">
                <a:latin typeface="Arial" panose="020B0604020202020204" pitchFamily="34" charset="0"/>
                <a:ea typeface="宋体" panose="02010600030101010101" pitchFamily="2" charset="-122"/>
              </a:rPr>
              <a:t>，邻近</a:t>
            </a:r>
            <a:r>
              <a:rPr lang="zh-CN" altLang="en-US" sz="1000" b="1" smtClean="0">
                <a:latin typeface="Arial" panose="020B0604020202020204" pitchFamily="34" charset="0"/>
                <a:ea typeface="宋体" panose="02010600030101010101" pitchFamily="2" charset="-122"/>
                <a:hlinkClick r:id="rId21"/>
              </a:rPr>
              <a:t>西雅图</a:t>
            </a:r>
            <a:r>
              <a:rPr lang="zh-CN" altLang="en-US" sz="1000" b="1" smtClean="0">
                <a:latin typeface="Arial" panose="020B0604020202020204" pitchFamily="34" charset="0"/>
                <a:ea typeface="宋体" panose="02010600030101010101" pitchFamily="2" charset="-122"/>
              </a:rPr>
              <a:t>）。目前是全球最大的电脑软件提供商。微软公司现有雇员</a:t>
            </a:r>
            <a:r>
              <a:rPr lang="en-US" altLang="zh-CN" sz="1000" b="1" smtClean="0">
                <a:latin typeface="Arial" panose="020B0604020202020204" pitchFamily="34" charset="0"/>
                <a:ea typeface="宋体" panose="02010600030101010101" pitchFamily="2" charset="-122"/>
              </a:rPr>
              <a:t>6.4</a:t>
            </a:r>
            <a:r>
              <a:rPr lang="zh-CN" altLang="en-US" sz="1000" b="1" smtClean="0">
                <a:latin typeface="Arial" panose="020B0604020202020204" pitchFamily="34" charset="0"/>
                <a:ea typeface="宋体" panose="02010600030101010101" pitchFamily="2" charset="-122"/>
              </a:rPr>
              <a:t>万人，</a:t>
            </a:r>
            <a:r>
              <a:rPr lang="en-US" altLang="zh-CN" sz="1000" b="1" smtClean="0">
                <a:latin typeface="Arial" panose="020B0604020202020204" pitchFamily="34" charset="0"/>
                <a:ea typeface="宋体" panose="02010600030101010101" pitchFamily="2" charset="-122"/>
              </a:rPr>
              <a:t>2005</a:t>
            </a:r>
            <a:r>
              <a:rPr lang="zh-CN" altLang="en-US" sz="1000" b="1" smtClean="0">
                <a:latin typeface="Arial" panose="020B0604020202020204" pitchFamily="34" charset="0"/>
                <a:ea typeface="宋体" panose="02010600030101010101" pitchFamily="2" charset="-122"/>
              </a:rPr>
              <a:t>年营业额</a:t>
            </a:r>
            <a:r>
              <a:rPr lang="en-US" altLang="zh-CN" sz="1000" b="1" smtClean="0">
                <a:latin typeface="Arial" panose="020B0604020202020204" pitchFamily="34" charset="0"/>
                <a:ea typeface="宋体" panose="02010600030101010101" pitchFamily="2" charset="-122"/>
              </a:rPr>
              <a:t>368</a:t>
            </a:r>
            <a:r>
              <a:rPr lang="zh-CN" altLang="en-US" sz="1000" b="1" smtClean="0">
                <a:latin typeface="Arial" panose="020B0604020202020204" pitchFamily="34" charset="0"/>
                <a:ea typeface="宋体" panose="02010600030101010101" pitchFamily="2" charset="-122"/>
              </a:rPr>
              <a:t>亿美元。 其主要产品为</a:t>
            </a:r>
            <a:r>
              <a:rPr lang="en-US" altLang="zh-CN" sz="1000" b="1" smtClean="0">
                <a:latin typeface="Arial" panose="020B0604020202020204" pitchFamily="34" charset="0"/>
                <a:ea typeface="宋体" panose="02010600030101010101" pitchFamily="2" charset="-122"/>
              </a:rPr>
              <a:t>Windows</a:t>
            </a:r>
            <a:r>
              <a:rPr lang="zh-CN" altLang="en-US" sz="1000" b="1" smtClean="0">
                <a:latin typeface="Arial" panose="020B0604020202020204" pitchFamily="34" charset="0"/>
                <a:ea typeface="宋体" panose="02010600030101010101" pitchFamily="2" charset="-122"/>
              </a:rPr>
              <a:t>操作系统、</a:t>
            </a:r>
            <a:r>
              <a:rPr lang="en-US" altLang="zh-CN" sz="1000" b="1" smtClean="0">
                <a:latin typeface="Arial" panose="020B0604020202020204" pitchFamily="34" charset="0"/>
                <a:ea typeface="宋体" panose="02010600030101010101" pitchFamily="2" charset="-122"/>
              </a:rPr>
              <a:t>Internet Explorer</a:t>
            </a:r>
            <a:r>
              <a:rPr lang="zh-CN" altLang="en-US" sz="1000" b="1" smtClean="0">
                <a:latin typeface="Arial" panose="020B0604020202020204" pitchFamily="34" charset="0"/>
                <a:ea typeface="宋体" panose="02010600030101010101" pitchFamily="2" charset="-122"/>
              </a:rPr>
              <a:t>网页浏览器及</a:t>
            </a:r>
            <a:r>
              <a:rPr lang="en-US" altLang="zh-CN" sz="1000" b="1" smtClean="0">
                <a:latin typeface="Arial" panose="020B0604020202020204" pitchFamily="34" charset="0"/>
                <a:ea typeface="宋体" panose="02010600030101010101" pitchFamily="2" charset="-122"/>
              </a:rPr>
              <a:t>Microsoft Office</a:t>
            </a:r>
            <a:r>
              <a:rPr lang="zh-CN" altLang="en-US" sz="1000" b="1" smtClean="0">
                <a:latin typeface="Arial" panose="020B0604020202020204" pitchFamily="34" charset="0"/>
                <a:ea typeface="宋体" panose="02010600030101010101" pitchFamily="2" charset="-122"/>
              </a:rPr>
              <a:t>办公软件套件。</a:t>
            </a:r>
            <a:r>
              <a:rPr lang="en-US" altLang="zh-CN" sz="1000" b="1" smtClean="0">
                <a:latin typeface="Arial" panose="020B0604020202020204" pitchFamily="34" charset="0"/>
                <a:ea typeface="宋体" panose="02010600030101010101" pitchFamily="2" charset="-122"/>
              </a:rPr>
              <a:t>1999</a:t>
            </a:r>
            <a:r>
              <a:rPr lang="zh-CN" altLang="en-US" sz="1000" b="1" smtClean="0">
                <a:latin typeface="Arial" panose="020B0604020202020204" pitchFamily="34" charset="0"/>
                <a:ea typeface="宋体" panose="02010600030101010101" pitchFamily="2" charset="-122"/>
              </a:rPr>
              <a:t>年推出了</a:t>
            </a:r>
            <a:r>
              <a:rPr lang="en-US" altLang="zh-CN" sz="1000" b="1" smtClean="0">
                <a:latin typeface="Arial" panose="020B0604020202020204" pitchFamily="34" charset="0"/>
                <a:ea typeface="宋体" panose="02010600030101010101" pitchFamily="2" charset="-122"/>
                <a:hlinkClick r:id="rId22"/>
              </a:rPr>
              <a:t>MSN</a:t>
            </a:r>
            <a:r>
              <a:rPr lang="en-US" altLang="zh-CN" sz="1000" b="1" smtClean="0">
                <a:latin typeface="Arial" panose="020B0604020202020204" pitchFamily="34" charset="0"/>
                <a:ea typeface="宋体" panose="02010600030101010101" pitchFamily="2" charset="-122"/>
              </a:rPr>
              <a:t> Messenger</a:t>
            </a:r>
            <a:r>
              <a:rPr lang="zh-CN" altLang="en-US" sz="1000" b="1" smtClean="0">
                <a:latin typeface="Arial" panose="020B0604020202020204" pitchFamily="34" charset="0"/>
                <a:ea typeface="宋体" panose="02010600030101010101" pitchFamily="2" charset="-122"/>
              </a:rPr>
              <a:t>网络即时信息客户程序，</a:t>
            </a:r>
            <a:r>
              <a:rPr lang="en-US" altLang="zh-CN" sz="1000" b="1" smtClean="0">
                <a:latin typeface="Arial" panose="020B0604020202020204" pitchFamily="34" charset="0"/>
                <a:ea typeface="宋体" panose="02010600030101010101" pitchFamily="2" charset="-122"/>
              </a:rPr>
              <a:t>2001</a:t>
            </a:r>
            <a:r>
              <a:rPr lang="zh-CN" altLang="en-US" sz="1000" b="1" smtClean="0">
                <a:latin typeface="Arial" panose="020B0604020202020204" pitchFamily="34" charset="0"/>
                <a:ea typeface="宋体" panose="02010600030101010101" pitchFamily="2" charset="-122"/>
              </a:rPr>
              <a:t>年推出</a:t>
            </a:r>
            <a:r>
              <a:rPr lang="en-US" altLang="zh-CN" sz="1000" b="1" smtClean="0">
                <a:latin typeface="Arial" panose="020B0604020202020204" pitchFamily="34" charset="0"/>
                <a:ea typeface="宋体" panose="02010600030101010101" pitchFamily="2" charset="-122"/>
                <a:hlinkClick r:id="rId23"/>
              </a:rPr>
              <a:t>Xbox</a:t>
            </a:r>
            <a:r>
              <a:rPr lang="zh-CN" altLang="en-US" sz="1000" b="1" smtClean="0">
                <a:latin typeface="Arial" panose="020B0604020202020204" pitchFamily="34" charset="0"/>
                <a:ea typeface="宋体" panose="02010600030101010101" pitchFamily="2" charset="-122"/>
              </a:rPr>
              <a:t>游戏机，参与游戏</a:t>
            </a:r>
            <a:r>
              <a:rPr lang="zh-CN" altLang="en-US" sz="1000" b="1" smtClean="0">
                <a:latin typeface="Arial" panose="020B0604020202020204" pitchFamily="34" charset="0"/>
                <a:ea typeface="宋体" panose="02010600030101010101" pitchFamily="2" charset="-122"/>
                <a:hlinkClick r:id="rId24"/>
              </a:rPr>
              <a:t>终端机</a:t>
            </a:r>
            <a:r>
              <a:rPr lang="zh-CN" altLang="en-US" sz="1000" b="1" smtClean="0">
                <a:latin typeface="Arial" panose="020B0604020202020204" pitchFamily="34" charset="0"/>
                <a:ea typeface="宋体" panose="02010600030101010101" pitchFamily="2" charset="-122"/>
              </a:rPr>
              <a:t>市场竞争。</a:t>
            </a:r>
          </a:p>
        </p:txBody>
      </p:sp>
    </p:spTree>
    <p:extLst>
      <p:ext uri="{BB962C8B-B14F-4D97-AF65-F5344CB8AC3E}">
        <p14:creationId xmlns:p14="http://schemas.microsoft.com/office/powerpoint/2010/main" val="1687224063"/>
      </p:ext>
    </p:extLst>
  </p:cSld>
  <p:clrMapOvr>
    <a:overrideClrMapping bg1="lt1" tx1="dk1" bg2="lt2" tx2="dk2" accent1="accent1" accent2="accent2" accent3="accent3" accent4="accent4" accent5="accent5" accent6="accent6" hlink="hlink" folHlink="folHlink"/>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201</a:t>
            </a:fld>
            <a:endParaRPr lang="zh-CN" altLang="en-US"/>
          </a:p>
        </p:txBody>
      </p:sp>
    </p:spTree>
    <p:extLst>
      <p:ext uri="{BB962C8B-B14F-4D97-AF65-F5344CB8AC3E}">
        <p14:creationId xmlns:p14="http://schemas.microsoft.com/office/powerpoint/2010/main" val="1852649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202</a:t>
            </a:fld>
            <a:endParaRPr lang="zh-CN" altLang="en-US"/>
          </a:p>
        </p:txBody>
      </p:sp>
    </p:spTree>
    <p:extLst>
      <p:ext uri="{BB962C8B-B14F-4D97-AF65-F5344CB8AC3E}">
        <p14:creationId xmlns:p14="http://schemas.microsoft.com/office/powerpoint/2010/main" val="3703267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203</a:t>
            </a:fld>
            <a:endParaRPr lang="zh-CN" altLang="en-US"/>
          </a:p>
        </p:txBody>
      </p:sp>
    </p:spTree>
    <p:extLst>
      <p:ext uri="{BB962C8B-B14F-4D97-AF65-F5344CB8AC3E}">
        <p14:creationId xmlns:p14="http://schemas.microsoft.com/office/powerpoint/2010/main" val="3383821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204</a:t>
            </a:fld>
            <a:endParaRPr lang="zh-CN" altLang="en-US"/>
          </a:p>
        </p:txBody>
      </p:sp>
    </p:spTree>
    <p:extLst>
      <p:ext uri="{BB962C8B-B14F-4D97-AF65-F5344CB8AC3E}">
        <p14:creationId xmlns:p14="http://schemas.microsoft.com/office/powerpoint/2010/main" val="21835262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205</a:t>
            </a:fld>
            <a:endParaRPr lang="zh-CN" altLang="en-US"/>
          </a:p>
        </p:txBody>
      </p:sp>
    </p:spTree>
    <p:extLst>
      <p:ext uri="{BB962C8B-B14F-4D97-AF65-F5344CB8AC3E}">
        <p14:creationId xmlns:p14="http://schemas.microsoft.com/office/powerpoint/2010/main" val="2038953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206</a:t>
            </a:fld>
            <a:endParaRPr lang="zh-CN" altLang="en-US"/>
          </a:p>
        </p:txBody>
      </p:sp>
    </p:spTree>
    <p:extLst>
      <p:ext uri="{BB962C8B-B14F-4D97-AF65-F5344CB8AC3E}">
        <p14:creationId xmlns:p14="http://schemas.microsoft.com/office/powerpoint/2010/main" val="2303953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207</a:t>
            </a:fld>
            <a:endParaRPr lang="zh-CN" altLang="en-US"/>
          </a:p>
        </p:txBody>
      </p:sp>
    </p:spTree>
    <p:extLst>
      <p:ext uri="{BB962C8B-B14F-4D97-AF65-F5344CB8AC3E}">
        <p14:creationId xmlns:p14="http://schemas.microsoft.com/office/powerpoint/2010/main" val="27868742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208</a:t>
            </a:fld>
            <a:endParaRPr lang="zh-CN" altLang="en-US"/>
          </a:p>
        </p:txBody>
      </p:sp>
    </p:spTree>
    <p:extLst>
      <p:ext uri="{BB962C8B-B14F-4D97-AF65-F5344CB8AC3E}">
        <p14:creationId xmlns:p14="http://schemas.microsoft.com/office/powerpoint/2010/main" val="4276704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209</a:t>
            </a:fld>
            <a:endParaRPr lang="zh-CN" altLang="en-US"/>
          </a:p>
        </p:txBody>
      </p:sp>
    </p:spTree>
    <p:extLst>
      <p:ext uri="{BB962C8B-B14F-4D97-AF65-F5344CB8AC3E}">
        <p14:creationId xmlns:p14="http://schemas.microsoft.com/office/powerpoint/2010/main" val="358790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210</a:t>
            </a:fld>
            <a:endParaRPr lang="zh-CN" altLang="en-US"/>
          </a:p>
        </p:txBody>
      </p:sp>
    </p:spTree>
    <p:extLst>
      <p:ext uri="{BB962C8B-B14F-4D97-AF65-F5344CB8AC3E}">
        <p14:creationId xmlns:p14="http://schemas.microsoft.com/office/powerpoint/2010/main" val="210726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p:sp>
      <p:sp>
        <p:nvSpPr>
          <p:cNvPr id="94211" name="Rectangle 3"/>
          <p:cNvSpPr>
            <a:spLocks noGrp="1" noRot="1" noChangeArrowheads="1"/>
          </p:cNvSpPr>
          <p:nvPr>
            <p:ph type="body" idx="1"/>
          </p:nvPr>
        </p:nvSpPr>
        <p:spPr>
          <a:noFill/>
        </p:spPr>
        <p:txBody>
          <a:bodyPr/>
          <a:lstStyle/>
          <a:p>
            <a:pPr eaLnBrk="1" hangingPunct="1">
              <a:lnSpc>
                <a:spcPct val="80000"/>
              </a:lnSpc>
            </a:pPr>
            <a:r>
              <a:rPr lang="en-US" altLang="zh-CN" sz="1000" smtClean="0">
                <a:latin typeface="Arial" panose="020B0604020202020204" pitchFamily="34" charset="0"/>
                <a:ea typeface="宋体" panose="02010600030101010101" pitchFamily="2" charset="-122"/>
              </a:rPr>
              <a:t>Windows </a:t>
            </a:r>
            <a:r>
              <a:rPr lang="zh-CN" altLang="en-US" sz="1000" smtClean="0">
                <a:latin typeface="Arial" panose="020B0604020202020204" pitchFamily="34" charset="0"/>
                <a:ea typeface="宋体" panose="02010600030101010101" pitchFamily="2" charset="-122"/>
              </a:rPr>
              <a:t>操作系统对应的年代</a:t>
            </a:r>
          </a:p>
          <a:p>
            <a:pPr eaLnBrk="1" hangingPunct="1">
              <a:lnSpc>
                <a:spcPct val="80000"/>
              </a:lnSpc>
            </a:pPr>
            <a:r>
              <a:rPr lang="zh-CN" altLang="en-US" sz="1000" smtClean="0">
                <a:latin typeface="Arial" panose="020B0604020202020204" pitchFamily="34" charset="0"/>
                <a:ea typeface="宋体" panose="02010600030101010101" pitchFamily="2" charset="-122"/>
              </a:rPr>
              <a:t>　　</a:t>
            </a:r>
            <a:br>
              <a:rPr lang="zh-CN" altLang="en-US"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Windows 1.0 1985-11-20</a:t>
            </a:r>
          </a:p>
          <a:p>
            <a:pPr eaLnBrk="1" hangingPunct="1">
              <a:lnSpc>
                <a:spcPct val="80000"/>
              </a:lnSpc>
            </a:pPr>
            <a:r>
              <a:rPr lang="en-US" altLang="zh-CN" sz="1000" smtClean="0">
                <a:latin typeface="Arial" panose="020B0604020202020204" pitchFamily="34" charset="0"/>
                <a:ea typeface="宋体" panose="02010600030101010101" pitchFamily="2" charset="-122"/>
              </a:rPr>
              <a:t>Windows 2.0 1987-11-1</a:t>
            </a:r>
          </a:p>
          <a:p>
            <a:pPr eaLnBrk="1" hangingPunct="1">
              <a:lnSpc>
                <a:spcPct val="80000"/>
              </a:lnSpc>
            </a:pPr>
            <a:r>
              <a:rPr lang="en-US" altLang="zh-CN" sz="1000" smtClean="0">
                <a:latin typeface="Arial" panose="020B0604020202020204" pitchFamily="34" charset="0"/>
                <a:ea typeface="宋体" panose="02010600030101010101" pitchFamily="2" charset="-122"/>
              </a:rPr>
              <a:t>Windows 3.0 1990-5-22</a:t>
            </a:r>
          </a:p>
          <a:p>
            <a:pPr eaLnBrk="1" hangingPunct="1">
              <a:lnSpc>
                <a:spcPct val="80000"/>
              </a:lnSpc>
            </a:pPr>
            <a:r>
              <a:rPr lang="en-US" altLang="zh-CN" sz="1000" smtClean="0">
                <a:latin typeface="Arial" panose="020B0604020202020204" pitchFamily="34" charset="0"/>
                <a:ea typeface="宋体" panose="02010600030101010101" pitchFamily="2" charset="-122"/>
              </a:rPr>
              <a:t>Windows 3.1 1992-3-18</a:t>
            </a:r>
          </a:p>
          <a:p>
            <a:pPr eaLnBrk="1" hangingPunct="1">
              <a:lnSpc>
                <a:spcPct val="80000"/>
              </a:lnSpc>
            </a:pPr>
            <a:r>
              <a:rPr lang="en-US" altLang="zh-CN" sz="1000" smtClean="0">
                <a:latin typeface="Arial" panose="020B0604020202020204" pitchFamily="34" charset="0"/>
                <a:ea typeface="宋体" panose="02010600030101010101" pitchFamily="2" charset="-122"/>
              </a:rPr>
              <a:t>Windows NT 3.1 1993-7-27</a:t>
            </a:r>
          </a:p>
          <a:p>
            <a:pPr eaLnBrk="1" hangingPunct="1">
              <a:lnSpc>
                <a:spcPct val="80000"/>
              </a:lnSpc>
            </a:pPr>
            <a:r>
              <a:rPr lang="en-US" altLang="zh-CN" sz="1000" smtClean="0">
                <a:latin typeface="Arial" panose="020B0604020202020204" pitchFamily="34" charset="0"/>
                <a:ea typeface="宋体" panose="02010600030101010101" pitchFamily="2" charset="-122"/>
              </a:rPr>
              <a:t>Windows NT 3.5 1995-11-20</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Windows 951995-8-24</a:t>
            </a:r>
          </a:p>
          <a:p>
            <a:pPr eaLnBrk="1" hangingPunct="1">
              <a:lnSpc>
                <a:spcPct val="80000"/>
              </a:lnSpc>
            </a:pPr>
            <a:r>
              <a:rPr lang="en-US" altLang="zh-CN" sz="1000" smtClean="0">
                <a:latin typeface="Arial" panose="020B0604020202020204" pitchFamily="34" charset="0"/>
                <a:ea typeface="宋体" panose="02010600030101010101" pitchFamily="2" charset="-122"/>
              </a:rPr>
              <a:t>Windows NT 4.01996-7-29</a:t>
            </a:r>
          </a:p>
          <a:p>
            <a:pPr eaLnBrk="1" hangingPunct="1">
              <a:lnSpc>
                <a:spcPct val="80000"/>
              </a:lnSpc>
            </a:pPr>
            <a:r>
              <a:rPr lang="en-US" altLang="zh-CN" sz="1000" smtClean="0">
                <a:latin typeface="Arial" panose="020B0604020202020204" pitchFamily="34" charset="0"/>
                <a:ea typeface="宋体" panose="02010600030101010101" pitchFamily="2" charset="-122"/>
              </a:rPr>
              <a:t>Windows 981998-6-25</a:t>
            </a:r>
          </a:p>
          <a:p>
            <a:pPr eaLnBrk="1" hangingPunct="1">
              <a:lnSpc>
                <a:spcPct val="80000"/>
              </a:lnSpc>
            </a:pPr>
            <a:r>
              <a:rPr lang="en-US" altLang="zh-CN" sz="1000" smtClean="0">
                <a:latin typeface="Arial" panose="020B0604020202020204" pitchFamily="34" charset="0"/>
                <a:ea typeface="宋体" panose="02010600030101010101" pitchFamily="2" charset="-122"/>
              </a:rPr>
              <a:t>Windows 98 SE1999-6-10</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Windows 2000 2000-2-17</a:t>
            </a:r>
          </a:p>
          <a:p>
            <a:pPr eaLnBrk="1" hangingPunct="1">
              <a:lnSpc>
                <a:spcPct val="80000"/>
              </a:lnSpc>
            </a:pPr>
            <a:r>
              <a:rPr lang="en-US" altLang="zh-CN" sz="1000" smtClean="0">
                <a:latin typeface="Arial" panose="020B0604020202020204" pitchFamily="34" charset="0"/>
                <a:ea typeface="宋体" panose="02010600030101010101" pitchFamily="2" charset="-122"/>
              </a:rPr>
              <a:t>Windows ME  2000-9-14</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Windows XP  2001-10-25</a:t>
            </a:r>
          </a:p>
          <a:p>
            <a:pPr eaLnBrk="1" hangingPunct="1">
              <a:lnSpc>
                <a:spcPct val="80000"/>
              </a:lnSpc>
            </a:pPr>
            <a:r>
              <a:rPr lang="en-US" altLang="zh-CN" sz="1000" smtClean="0">
                <a:latin typeface="Arial" panose="020B0604020202020204" pitchFamily="34" charset="0"/>
                <a:ea typeface="宋体" panose="02010600030101010101" pitchFamily="2" charset="-122"/>
              </a:rPr>
              <a:t>Windows Server 2003  2003-4-24</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
            </a:r>
            <a:br>
              <a:rPr lang="en-US" altLang="zh-CN" sz="1000" smtClean="0">
                <a:latin typeface="Arial" panose="020B0604020202020204" pitchFamily="34" charset="0"/>
                <a:ea typeface="宋体" panose="02010600030101010101" pitchFamily="2" charset="-122"/>
              </a:rPr>
            </a:br>
            <a:r>
              <a:rPr lang="en-US" altLang="zh-CN" sz="1000" smtClean="0">
                <a:latin typeface="Arial" panose="020B0604020202020204" pitchFamily="34" charset="0"/>
                <a:ea typeface="宋体" panose="02010600030101010101" pitchFamily="2" charset="-122"/>
              </a:rPr>
              <a:t>Windows Vista2007-1-30</a:t>
            </a:r>
          </a:p>
          <a:p>
            <a:pPr eaLnBrk="1" hangingPunct="1">
              <a:lnSpc>
                <a:spcPct val="80000"/>
              </a:lnSpc>
            </a:pPr>
            <a:r>
              <a:rPr lang="en-US" altLang="zh-CN" sz="1000" smtClean="0">
                <a:latin typeface="Arial" panose="020B0604020202020204" pitchFamily="34" charset="0"/>
                <a:ea typeface="宋体" panose="02010600030101010101" pitchFamily="2" charset="-122"/>
              </a:rPr>
              <a:t>Windows Server 2008  2008-2-27</a:t>
            </a:r>
          </a:p>
          <a:p>
            <a:pPr eaLnBrk="1" hangingPunct="1">
              <a:lnSpc>
                <a:spcPct val="80000"/>
              </a:lnSpc>
            </a:pPr>
            <a:r>
              <a:rPr lang="en-US" altLang="zh-CN" sz="1000" b="1" smtClean="0">
                <a:latin typeface="Arial" panose="020B0604020202020204" pitchFamily="34" charset="0"/>
                <a:ea typeface="宋体" panose="02010600030101010101" pitchFamily="2" charset="-122"/>
              </a:rPr>
              <a:t>Windows Server 2008 R22009-10-22</a:t>
            </a:r>
          </a:p>
          <a:p>
            <a:pPr eaLnBrk="1" hangingPunct="1">
              <a:lnSpc>
                <a:spcPct val="80000"/>
              </a:lnSpc>
            </a:pPr>
            <a:r>
              <a:rPr lang="en-US" altLang="zh-CN" sz="1000" b="1" smtClean="0">
                <a:latin typeface="Arial" panose="020B0604020202020204" pitchFamily="34" charset="0"/>
                <a:ea typeface="宋体" panose="02010600030101010101" pitchFamily="2" charset="-122"/>
              </a:rPr>
              <a:t>Windows 7 2009-10-22 </a:t>
            </a:r>
            <a:r>
              <a:rPr lang="zh-CN" altLang="en-US" sz="1000" smtClean="0">
                <a:latin typeface="Arial" panose="020B0604020202020204" pitchFamily="34" charset="0"/>
                <a:ea typeface="宋体" panose="02010600030101010101" pitchFamily="2" charset="-122"/>
              </a:rPr>
              <a:t>　　</a:t>
            </a:r>
          </a:p>
          <a:p>
            <a:pPr eaLnBrk="1" hangingPunct="1">
              <a:lnSpc>
                <a:spcPct val="80000"/>
              </a:lnSpc>
            </a:pPr>
            <a:r>
              <a:rPr lang="en-US" altLang="zh-CN" sz="1000" b="1" smtClean="0">
                <a:latin typeface="Arial" panose="020B0604020202020204" pitchFamily="34" charset="0"/>
                <a:ea typeface="宋体" panose="02010600030101010101" pitchFamily="2" charset="-122"/>
              </a:rPr>
              <a:t>Windows 8 </a:t>
            </a:r>
            <a:r>
              <a:rPr lang="zh-CN" altLang="en-US" sz="1000" smtClean="0">
                <a:latin typeface="Arial" panose="020B0604020202020204" pitchFamily="34" charset="0"/>
                <a:ea typeface="宋体" panose="02010600030101010101" pitchFamily="2" charset="-122"/>
              </a:rPr>
              <a:t>　</a:t>
            </a:r>
            <a:r>
              <a:rPr lang="en-US" altLang="zh-CN" sz="1000" b="1" smtClean="0">
                <a:latin typeface="Arial" panose="020B0604020202020204" pitchFamily="34" charset="0"/>
                <a:ea typeface="宋体" panose="02010600030101010101" pitchFamily="2" charset="-122"/>
              </a:rPr>
              <a:t>2013</a:t>
            </a:r>
            <a:r>
              <a:rPr lang="zh-CN" altLang="en-US" sz="1000" b="1" smtClean="0">
                <a:latin typeface="Arial" panose="020B0604020202020204" pitchFamily="34" charset="0"/>
                <a:ea typeface="宋体" panose="02010600030101010101" pitchFamily="2" charset="-122"/>
              </a:rPr>
              <a:t>年</a:t>
            </a:r>
          </a:p>
        </p:txBody>
      </p:sp>
    </p:spTree>
    <p:extLst>
      <p:ext uri="{BB962C8B-B14F-4D97-AF65-F5344CB8AC3E}">
        <p14:creationId xmlns:p14="http://schemas.microsoft.com/office/powerpoint/2010/main" val="16363770"/>
      </p:ext>
    </p:extLst>
  </p:cSld>
  <p:clrMapOvr>
    <a:overrideClrMapping bg1="lt1" tx1="dk1" bg2="lt2" tx2="dk2" accent1="accent1" accent2="accent2" accent3="accent3" accent4="accent4" accent5="accent5" accent6="accent6" hlink="hlink" folHlink="folHlink"/>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211</a:t>
            </a:fld>
            <a:endParaRPr lang="zh-CN" altLang="en-US"/>
          </a:p>
        </p:txBody>
      </p:sp>
    </p:spTree>
    <p:extLst>
      <p:ext uri="{BB962C8B-B14F-4D97-AF65-F5344CB8AC3E}">
        <p14:creationId xmlns:p14="http://schemas.microsoft.com/office/powerpoint/2010/main" val="29151680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212</a:t>
            </a:fld>
            <a:endParaRPr lang="zh-CN" altLang="en-US"/>
          </a:p>
        </p:txBody>
      </p:sp>
    </p:spTree>
    <p:extLst>
      <p:ext uri="{BB962C8B-B14F-4D97-AF65-F5344CB8AC3E}">
        <p14:creationId xmlns:p14="http://schemas.microsoft.com/office/powerpoint/2010/main" val="456739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213</a:t>
            </a:fld>
            <a:endParaRPr lang="zh-CN" altLang="en-US"/>
          </a:p>
        </p:txBody>
      </p:sp>
    </p:spTree>
    <p:extLst>
      <p:ext uri="{BB962C8B-B14F-4D97-AF65-F5344CB8AC3E}">
        <p14:creationId xmlns:p14="http://schemas.microsoft.com/office/powerpoint/2010/main" val="23902231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214</a:t>
            </a:fld>
            <a:endParaRPr lang="zh-CN" altLang="en-US"/>
          </a:p>
        </p:txBody>
      </p:sp>
    </p:spTree>
    <p:extLst>
      <p:ext uri="{BB962C8B-B14F-4D97-AF65-F5344CB8AC3E}">
        <p14:creationId xmlns:p14="http://schemas.microsoft.com/office/powerpoint/2010/main" val="38266441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215</a:t>
            </a:fld>
            <a:endParaRPr lang="zh-CN" altLang="en-US"/>
          </a:p>
        </p:txBody>
      </p:sp>
    </p:spTree>
    <p:extLst>
      <p:ext uri="{BB962C8B-B14F-4D97-AF65-F5344CB8AC3E}">
        <p14:creationId xmlns:p14="http://schemas.microsoft.com/office/powerpoint/2010/main" val="36003864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216</a:t>
            </a:fld>
            <a:endParaRPr lang="zh-CN" altLang="en-US"/>
          </a:p>
        </p:txBody>
      </p:sp>
    </p:spTree>
    <p:extLst>
      <p:ext uri="{BB962C8B-B14F-4D97-AF65-F5344CB8AC3E}">
        <p14:creationId xmlns:p14="http://schemas.microsoft.com/office/powerpoint/2010/main" val="28295149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217</a:t>
            </a:fld>
            <a:endParaRPr lang="zh-CN" altLang="en-US"/>
          </a:p>
        </p:txBody>
      </p:sp>
    </p:spTree>
    <p:extLst>
      <p:ext uri="{BB962C8B-B14F-4D97-AF65-F5344CB8AC3E}">
        <p14:creationId xmlns:p14="http://schemas.microsoft.com/office/powerpoint/2010/main" val="3061018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218</a:t>
            </a:fld>
            <a:endParaRPr lang="zh-CN" altLang="en-US"/>
          </a:p>
        </p:txBody>
      </p:sp>
    </p:spTree>
    <p:extLst>
      <p:ext uri="{BB962C8B-B14F-4D97-AF65-F5344CB8AC3E}">
        <p14:creationId xmlns:p14="http://schemas.microsoft.com/office/powerpoint/2010/main" val="17122033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219</a:t>
            </a:fld>
            <a:endParaRPr lang="zh-CN" altLang="en-US"/>
          </a:p>
        </p:txBody>
      </p:sp>
    </p:spTree>
    <p:extLst>
      <p:ext uri="{BB962C8B-B14F-4D97-AF65-F5344CB8AC3E}">
        <p14:creationId xmlns:p14="http://schemas.microsoft.com/office/powerpoint/2010/main" val="1605217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220</a:t>
            </a:fld>
            <a:endParaRPr lang="zh-CN" altLang="en-US"/>
          </a:p>
        </p:txBody>
      </p:sp>
    </p:spTree>
    <p:extLst>
      <p:ext uri="{BB962C8B-B14F-4D97-AF65-F5344CB8AC3E}">
        <p14:creationId xmlns:p14="http://schemas.microsoft.com/office/powerpoint/2010/main" val="4206421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p:sp>
      <p:sp>
        <p:nvSpPr>
          <p:cNvPr id="95235" name="Rectangle 3"/>
          <p:cNvSpPr>
            <a:spLocks noGrp="1" noRot="1" noChangeArrowheads="1"/>
          </p:cNvSpPr>
          <p:nvPr>
            <p:ph type="body" idx="1"/>
          </p:nvPr>
        </p:nvSpPr>
        <p:spPr>
          <a:noFill/>
        </p:spPr>
        <p:txBody>
          <a:bodyPr/>
          <a:lstStyle/>
          <a:p>
            <a:pPr eaLnBrk="1" hangingPunct="1">
              <a:lnSpc>
                <a:spcPct val="80000"/>
              </a:lnSpc>
            </a:pPr>
            <a:r>
              <a:rPr lang="zh-CN" altLang="en-US" sz="900" smtClean="0">
                <a:latin typeface="Arial" panose="020B0604020202020204" pitchFamily="34" charset="0"/>
                <a:ea typeface="宋体" panose="02010600030101010101" pitchFamily="2" charset="-122"/>
              </a:rPr>
              <a:t>	易用：</a:t>
            </a:r>
            <a:r>
              <a:rPr lang="en-US" altLang="zh-CN" sz="900" smtClean="0">
                <a:latin typeface="Arial" panose="020B0604020202020204" pitchFamily="34" charset="0"/>
                <a:ea typeface="宋体" panose="02010600030101010101" pitchFamily="2" charset="-122"/>
              </a:rPr>
              <a:t>Windows 7</a:t>
            </a:r>
            <a:r>
              <a:rPr lang="zh-CN" altLang="en-US" sz="900" smtClean="0">
                <a:latin typeface="Arial" panose="020B0604020202020204" pitchFamily="34" charset="0"/>
                <a:ea typeface="宋体" panose="02010600030101010101" pitchFamily="2" charset="-122"/>
              </a:rPr>
              <a:t>做了许多方便用户的设计，如快速最大化，窗口半屏显示，跳转列表（</a:t>
            </a:r>
            <a:r>
              <a:rPr lang="en-US" altLang="zh-CN" sz="900" smtClean="0">
                <a:latin typeface="Arial" panose="020B0604020202020204" pitchFamily="34" charset="0"/>
                <a:ea typeface="宋体" panose="02010600030101010101" pitchFamily="2" charset="-122"/>
              </a:rPr>
              <a:t>Jump List</a:t>
            </a:r>
            <a:r>
              <a:rPr lang="zh-CN" altLang="en-US" sz="900" smtClean="0">
                <a:latin typeface="Arial" panose="020B0604020202020204" pitchFamily="34" charset="0"/>
                <a:ea typeface="宋体" panose="02010600030101010101" pitchFamily="2" charset="-122"/>
              </a:rPr>
              <a:t>），系统故障快速修复等。 　　</a:t>
            </a:r>
          </a:p>
          <a:p>
            <a:pPr eaLnBrk="1" hangingPunct="1">
              <a:lnSpc>
                <a:spcPct val="80000"/>
              </a:lnSpc>
            </a:pPr>
            <a:r>
              <a:rPr lang="zh-CN" altLang="en-US" sz="900" smtClean="0">
                <a:latin typeface="Arial" panose="020B0604020202020204" pitchFamily="34" charset="0"/>
                <a:ea typeface="宋体" panose="02010600030101010101" pitchFamily="2" charset="-122"/>
              </a:rPr>
              <a:t>	快速：</a:t>
            </a:r>
            <a:r>
              <a:rPr lang="en-US" altLang="zh-CN" sz="900" smtClean="0">
                <a:latin typeface="Arial" panose="020B0604020202020204" pitchFamily="34" charset="0"/>
                <a:ea typeface="宋体" panose="02010600030101010101" pitchFamily="2" charset="-122"/>
              </a:rPr>
              <a:t>Windows 7</a:t>
            </a:r>
            <a:r>
              <a:rPr lang="zh-CN" altLang="en-US" sz="900" smtClean="0">
                <a:latin typeface="Arial" panose="020B0604020202020204" pitchFamily="34" charset="0"/>
                <a:ea typeface="宋体" panose="02010600030101010101" pitchFamily="2" charset="-122"/>
              </a:rPr>
              <a:t>大幅缩减了</a:t>
            </a:r>
            <a:r>
              <a:rPr lang="en-US" altLang="zh-CN" sz="900" smtClean="0">
                <a:latin typeface="Arial" panose="020B0604020202020204" pitchFamily="34" charset="0"/>
                <a:ea typeface="宋体" panose="02010600030101010101" pitchFamily="2" charset="-122"/>
              </a:rPr>
              <a:t>Windows </a:t>
            </a:r>
            <a:r>
              <a:rPr lang="zh-CN" altLang="en-US" sz="900" smtClean="0">
                <a:latin typeface="Arial" panose="020B0604020202020204" pitchFamily="34" charset="0"/>
                <a:ea typeface="宋体" panose="02010600030101010101" pitchFamily="2" charset="-122"/>
              </a:rPr>
              <a:t>的启动时间，据实测，在</a:t>
            </a:r>
            <a:r>
              <a:rPr lang="en-US" altLang="zh-CN" sz="900" smtClean="0">
                <a:latin typeface="Arial" panose="020B0604020202020204" pitchFamily="34" charset="0"/>
                <a:ea typeface="宋体" panose="02010600030101010101" pitchFamily="2" charset="-122"/>
              </a:rPr>
              <a:t>2008</a:t>
            </a:r>
            <a:r>
              <a:rPr lang="zh-CN" altLang="en-US" sz="900" smtClean="0">
                <a:latin typeface="Arial" panose="020B0604020202020204" pitchFamily="34" charset="0"/>
                <a:ea typeface="宋体" panose="02010600030101010101" pitchFamily="2" charset="-122"/>
              </a:rPr>
              <a:t>年的中低端配置下运行，系统加载时间一般不超过</a:t>
            </a:r>
            <a:r>
              <a:rPr lang="en-US" altLang="zh-CN" sz="900" smtClean="0">
                <a:latin typeface="Arial" panose="020B0604020202020204" pitchFamily="34" charset="0"/>
                <a:ea typeface="宋体" panose="02010600030101010101" pitchFamily="2" charset="-122"/>
              </a:rPr>
              <a:t>20</a:t>
            </a:r>
            <a:r>
              <a:rPr lang="zh-CN" altLang="en-US" sz="900" smtClean="0">
                <a:latin typeface="Arial" panose="020B0604020202020204" pitchFamily="34" charset="0"/>
                <a:ea typeface="宋体" panose="02010600030101010101" pitchFamily="2" charset="-122"/>
              </a:rPr>
              <a:t>秒，这比</a:t>
            </a:r>
            <a:r>
              <a:rPr lang="en-US" altLang="zh-CN" sz="900" smtClean="0">
                <a:latin typeface="Arial" panose="020B0604020202020204" pitchFamily="34" charset="0"/>
                <a:ea typeface="宋体" panose="02010600030101010101" pitchFamily="2" charset="-122"/>
              </a:rPr>
              <a:t>Windows Vista</a:t>
            </a:r>
            <a:r>
              <a:rPr lang="zh-CN" altLang="en-US" sz="900" smtClean="0">
                <a:latin typeface="Arial" panose="020B0604020202020204" pitchFamily="34" charset="0"/>
                <a:ea typeface="宋体" panose="02010600030101010101" pitchFamily="2" charset="-122"/>
              </a:rPr>
              <a:t>的</a:t>
            </a:r>
            <a:r>
              <a:rPr lang="en-US" altLang="zh-CN" sz="900" smtClean="0">
                <a:latin typeface="Arial" panose="020B0604020202020204" pitchFamily="34" charset="0"/>
                <a:ea typeface="宋体" panose="02010600030101010101" pitchFamily="2" charset="-122"/>
              </a:rPr>
              <a:t>40</a:t>
            </a:r>
            <a:r>
              <a:rPr lang="zh-CN" altLang="en-US" sz="900" smtClean="0">
                <a:latin typeface="Arial" panose="020B0604020202020204" pitchFamily="34" charset="0"/>
                <a:ea typeface="宋体" panose="02010600030101010101" pitchFamily="2" charset="-122"/>
              </a:rPr>
              <a:t>余秒相比，是一个很大的进步。 　　</a:t>
            </a:r>
          </a:p>
          <a:p>
            <a:pPr eaLnBrk="1" hangingPunct="1">
              <a:lnSpc>
                <a:spcPct val="80000"/>
              </a:lnSpc>
            </a:pPr>
            <a:r>
              <a:rPr lang="zh-CN" altLang="en-US" sz="900" smtClean="0">
                <a:latin typeface="Arial" panose="020B0604020202020204" pitchFamily="34" charset="0"/>
                <a:ea typeface="宋体" panose="02010600030101010101" pitchFamily="2" charset="-122"/>
              </a:rPr>
              <a:t>	简单：</a:t>
            </a:r>
            <a:r>
              <a:rPr lang="en-US" altLang="zh-CN" sz="900" smtClean="0">
                <a:latin typeface="Arial" panose="020B0604020202020204" pitchFamily="34" charset="0"/>
                <a:ea typeface="宋体" panose="02010600030101010101" pitchFamily="2" charset="-122"/>
              </a:rPr>
              <a:t>Windows 7</a:t>
            </a:r>
            <a:r>
              <a:rPr lang="zh-CN" altLang="en-US" sz="900" smtClean="0">
                <a:latin typeface="Arial" panose="020B0604020202020204" pitchFamily="34" charset="0"/>
                <a:ea typeface="宋体" panose="02010600030101010101" pitchFamily="2" charset="-122"/>
              </a:rPr>
              <a:t>将会让搜索和使用信息更加简单</a:t>
            </a:r>
            <a:r>
              <a:rPr lang="en-US" altLang="zh-CN" sz="900" smtClean="0">
                <a:latin typeface="Arial" panose="020B0604020202020204" pitchFamily="34" charset="0"/>
                <a:ea typeface="宋体" panose="02010600030101010101" pitchFamily="2" charset="-122"/>
              </a:rPr>
              <a:t>,</a:t>
            </a:r>
            <a:r>
              <a:rPr lang="zh-CN" altLang="en-US" sz="900" smtClean="0">
                <a:latin typeface="Arial" panose="020B0604020202020204" pitchFamily="34" charset="0"/>
                <a:ea typeface="宋体" panose="02010600030101010101" pitchFamily="2" charset="-122"/>
              </a:rPr>
              <a:t>包括本地、网络和互联网搜索功能</a:t>
            </a:r>
            <a:r>
              <a:rPr lang="en-US" altLang="zh-CN" sz="900" smtClean="0">
                <a:latin typeface="Arial" panose="020B0604020202020204" pitchFamily="34" charset="0"/>
                <a:ea typeface="宋体" panose="02010600030101010101" pitchFamily="2" charset="-122"/>
              </a:rPr>
              <a:t>,</a:t>
            </a:r>
            <a:r>
              <a:rPr lang="zh-CN" altLang="en-US" sz="900" smtClean="0">
                <a:latin typeface="Arial" panose="020B0604020202020204" pitchFamily="34" charset="0"/>
                <a:ea typeface="宋体" panose="02010600030101010101" pitchFamily="2" charset="-122"/>
              </a:rPr>
              <a:t>直观的用户体验将更加高级</a:t>
            </a:r>
            <a:r>
              <a:rPr lang="en-US" altLang="zh-CN" sz="900" smtClean="0">
                <a:latin typeface="Arial" panose="020B0604020202020204" pitchFamily="34" charset="0"/>
                <a:ea typeface="宋体" panose="02010600030101010101" pitchFamily="2" charset="-122"/>
              </a:rPr>
              <a:t>,</a:t>
            </a:r>
            <a:r>
              <a:rPr lang="zh-CN" altLang="en-US" sz="900" smtClean="0">
                <a:latin typeface="Arial" panose="020B0604020202020204" pitchFamily="34" charset="0"/>
                <a:ea typeface="宋体" panose="02010600030101010101" pitchFamily="2" charset="-122"/>
              </a:rPr>
              <a:t>还会整合自动化应用程序提交和交叉程序数据透明性。 　　</a:t>
            </a:r>
          </a:p>
          <a:p>
            <a:pPr eaLnBrk="1" hangingPunct="1">
              <a:lnSpc>
                <a:spcPct val="80000"/>
              </a:lnSpc>
            </a:pPr>
            <a:r>
              <a:rPr lang="zh-CN" altLang="en-US" sz="900" smtClean="0">
                <a:latin typeface="Arial" panose="020B0604020202020204" pitchFamily="34" charset="0"/>
                <a:ea typeface="宋体" panose="02010600030101010101" pitchFamily="2" charset="-122"/>
              </a:rPr>
              <a:t>	安全：</a:t>
            </a:r>
            <a:r>
              <a:rPr lang="en-US" altLang="zh-CN" sz="900" smtClean="0">
                <a:latin typeface="Arial" panose="020B0604020202020204" pitchFamily="34" charset="0"/>
                <a:ea typeface="宋体" panose="02010600030101010101" pitchFamily="2" charset="-122"/>
              </a:rPr>
              <a:t>Windows 7</a:t>
            </a:r>
            <a:r>
              <a:rPr lang="zh-CN" altLang="en-US" sz="900" smtClean="0">
                <a:latin typeface="Arial" panose="020B0604020202020204" pitchFamily="34" charset="0"/>
                <a:ea typeface="宋体" panose="02010600030101010101" pitchFamily="2" charset="-122"/>
              </a:rPr>
              <a:t>包括了改进了的安全和功能合法性</a:t>
            </a:r>
            <a:r>
              <a:rPr lang="en-US" altLang="zh-CN" sz="900" smtClean="0">
                <a:latin typeface="Arial" panose="020B0604020202020204" pitchFamily="34" charset="0"/>
                <a:ea typeface="宋体" panose="02010600030101010101" pitchFamily="2" charset="-122"/>
              </a:rPr>
              <a:t>,</a:t>
            </a:r>
            <a:r>
              <a:rPr lang="zh-CN" altLang="en-US" sz="900" smtClean="0">
                <a:latin typeface="Arial" panose="020B0604020202020204" pitchFamily="34" charset="0"/>
                <a:ea typeface="宋体" panose="02010600030101010101" pitchFamily="2" charset="-122"/>
              </a:rPr>
              <a:t>还会把数据保护和管理扩展到外围设备。</a:t>
            </a:r>
            <a:r>
              <a:rPr lang="en-US" altLang="zh-CN" sz="900" smtClean="0">
                <a:latin typeface="Arial" panose="020B0604020202020204" pitchFamily="34" charset="0"/>
                <a:ea typeface="宋体" panose="02010600030101010101" pitchFamily="2" charset="-122"/>
              </a:rPr>
              <a:t>Windows 7</a:t>
            </a:r>
            <a:r>
              <a:rPr lang="zh-CN" altLang="en-US" sz="900" smtClean="0">
                <a:latin typeface="Arial" panose="020B0604020202020204" pitchFamily="34" charset="0"/>
                <a:ea typeface="宋体" panose="02010600030101010101" pitchFamily="2" charset="-122"/>
              </a:rPr>
              <a:t>改进了基于角色的计算方案和用户账户管理</a:t>
            </a:r>
            <a:r>
              <a:rPr lang="en-US" altLang="zh-CN" sz="900" smtClean="0">
                <a:latin typeface="Arial" panose="020B0604020202020204" pitchFamily="34" charset="0"/>
                <a:ea typeface="宋体" panose="02010600030101010101" pitchFamily="2" charset="-122"/>
              </a:rPr>
              <a:t>,</a:t>
            </a:r>
            <a:r>
              <a:rPr lang="zh-CN" altLang="en-US" sz="900" smtClean="0">
                <a:latin typeface="Arial" panose="020B0604020202020204" pitchFamily="34" charset="0"/>
                <a:ea typeface="宋体" panose="02010600030101010101" pitchFamily="2" charset="-122"/>
              </a:rPr>
              <a:t>在数据保护和坚固协作的固有冲突之间搭建沟通桥梁</a:t>
            </a:r>
            <a:r>
              <a:rPr lang="en-US" altLang="zh-CN" sz="900" smtClean="0">
                <a:latin typeface="Arial" panose="020B0604020202020204" pitchFamily="34" charset="0"/>
                <a:ea typeface="宋体" panose="02010600030101010101" pitchFamily="2" charset="-122"/>
              </a:rPr>
              <a:t>,</a:t>
            </a:r>
            <a:r>
              <a:rPr lang="zh-CN" altLang="en-US" sz="900" smtClean="0">
                <a:latin typeface="Arial" panose="020B0604020202020204" pitchFamily="34" charset="0"/>
                <a:ea typeface="宋体" panose="02010600030101010101" pitchFamily="2" charset="-122"/>
              </a:rPr>
              <a:t>同时也会开启企业级的数据保护和权限许可。 　　</a:t>
            </a:r>
          </a:p>
          <a:p>
            <a:pPr eaLnBrk="1" hangingPunct="1">
              <a:lnSpc>
                <a:spcPct val="80000"/>
              </a:lnSpc>
            </a:pPr>
            <a:r>
              <a:rPr lang="zh-CN" altLang="en-US" sz="900" smtClean="0">
                <a:latin typeface="Arial" panose="020B0604020202020204" pitchFamily="34" charset="0"/>
                <a:ea typeface="宋体" panose="02010600030101010101" pitchFamily="2" charset="-122"/>
              </a:rPr>
              <a:t>	特效：</a:t>
            </a:r>
            <a:r>
              <a:rPr lang="en-US" altLang="zh-CN" sz="900" smtClean="0">
                <a:latin typeface="Arial" panose="020B0604020202020204" pitchFamily="34" charset="0"/>
                <a:ea typeface="宋体" panose="02010600030101010101" pitchFamily="2" charset="-122"/>
              </a:rPr>
              <a:t>Windows 7 </a:t>
            </a:r>
            <a:r>
              <a:rPr lang="zh-CN" altLang="en-US" sz="900" smtClean="0">
                <a:latin typeface="Arial" panose="020B0604020202020204" pitchFamily="34" charset="0"/>
                <a:ea typeface="宋体" panose="02010600030101010101" pitchFamily="2" charset="-122"/>
              </a:rPr>
              <a:t>的 </a:t>
            </a:r>
            <a:r>
              <a:rPr lang="en-US" altLang="zh-CN" sz="900" smtClean="0">
                <a:latin typeface="Arial" panose="020B0604020202020204" pitchFamily="34" charset="0"/>
                <a:ea typeface="宋体" panose="02010600030101010101" pitchFamily="2" charset="-122"/>
              </a:rPr>
              <a:t>Aero </a:t>
            </a:r>
            <a:r>
              <a:rPr lang="zh-CN" altLang="en-US" sz="900" smtClean="0">
                <a:latin typeface="Arial" panose="020B0604020202020204" pitchFamily="34" charset="0"/>
                <a:ea typeface="宋体" panose="02010600030101010101" pitchFamily="2" charset="-122"/>
              </a:rPr>
              <a:t>效果华丽，有碰撞效果，水滴效果，还有丰富的桌面小工具。这些都比</a:t>
            </a:r>
            <a:r>
              <a:rPr lang="en-US" altLang="zh-CN" sz="900" smtClean="0">
                <a:latin typeface="Arial" panose="020B0604020202020204" pitchFamily="34" charset="0"/>
                <a:ea typeface="宋体" panose="02010600030101010101" pitchFamily="2" charset="-122"/>
              </a:rPr>
              <a:t>Vista</a:t>
            </a:r>
            <a:r>
              <a:rPr lang="zh-CN" altLang="en-US" sz="900" smtClean="0">
                <a:latin typeface="Arial" panose="020B0604020202020204" pitchFamily="34" charset="0"/>
                <a:ea typeface="宋体" panose="02010600030101010101" pitchFamily="2" charset="-122"/>
              </a:rPr>
              <a:t>增色不少。但是，</a:t>
            </a:r>
            <a:r>
              <a:rPr lang="en-US" altLang="zh-CN" sz="900" smtClean="0">
                <a:latin typeface="Arial" panose="020B0604020202020204" pitchFamily="34" charset="0"/>
                <a:ea typeface="宋体" panose="02010600030101010101" pitchFamily="2" charset="-122"/>
              </a:rPr>
              <a:t>Windows 7</a:t>
            </a:r>
            <a:r>
              <a:rPr lang="zh-CN" altLang="en-US" sz="900" smtClean="0">
                <a:latin typeface="Arial" panose="020B0604020202020204" pitchFamily="34" charset="0"/>
                <a:ea typeface="宋体" panose="02010600030101010101" pitchFamily="2" charset="-122"/>
              </a:rPr>
              <a:t>的资源消耗却是最低的。不仅执行效率快人一筹，笔记本的电池续航能力也大幅增加。 　　</a:t>
            </a:r>
          </a:p>
          <a:p>
            <a:pPr eaLnBrk="1" hangingPunct="1">
              <a:lnSpc>
                <a:spcPct val="80000"/>
              </a:lnSpc>
            </a:pPr>
            <a:r>
              <a:rPr lang="zh-CN" altLang="en-US" sz="900" smtClean="0">
                <a:latin typeface="Arial" panose="020B0604020202020204" pitchFamily="34" charset="0"/>
                <a:ea typeface="宋体" panose="02010600030101010101" pitchFamily="2" charset="-122"/>
              </a:rPr>
              <a:t>	效率：</a:t>
            </a:r>
            <a:r>
              <a:rPr lang="en-US" altLang="zh-CN" sz="900" smtClean="0">
                <a:latin typeface="Arial" panose="020B0604020202020204" pitchFamily="34" charset="0"/>
                <a:ea typeface="宋体" panose="02010600030101010101" pitchFamily="2" charset="-122"/>
              </a:rPr>
              <a:t>indows 7</a:t>
            </a:r>
            <a:r>
              <a:rPr lang="zh-CN" altLang="en-US" sz="900" smtClean="0">
                <a:latin typeface="Arial" panose="020B0604020202020204" pitchFamily="34" charset="0"/>
                <a:ea typeface="宋体" panose="02010600030101010101" pitchFamily="2" charset="-122"/>
              </a:rPr>
              <a:t>中，系统集成的搜索功能非常的强大，只要用户打开开始菜单并开始输入搜索内容，无论要查找应用程序、文本文档等，搜索功能都能自动运行，给用户的操作带来极大的便利。 　　</a:t>
            </a:r>
          </a:p>
          <a:p>
            <a:pPr eaLnBrk="1" hangingPunct="1">
              <a:lnSpc>
                <a:spcPct val="80000"/>
              </a:lnSpc>
            </a:pPr>
            <a:r>
              <a:rPr lang="zh-CN" altLang="en-US" sz="900" smtClean="0">
                <a:latin typeface="Arial" panose="020B0604020202020204" pitchFamily="34" charset="0"/>
                <a:ea typeface="宋体" panose="02010600030101010101" pitchFamily="2" charset="-122"/>
              </a:rPr>
              <a:t>	小工具：</a:t>
            </a:r>
            <a:r>
              <a:rPr lang="en-US" altLang="zh-CN" sz="900" smtClean="0">
                <a:latin typeface="Arial" panose="020B0604020202020204" pitchFamily="34" charset="0"/>
                <a:ea typeface="宋体" panose="02010600030101010101" pitchFamily="2" charset="-122"/>
              </a:rPr>
              <a:t>Windows 7 </a:t>
            </a:r>
            <a:r>
              <a:rPr lang="zh-CN" altLang="en-US" sz="900" smtClean="0">
                <a:latin typeface="Arial" panose="020B0604020202020204" pitchFamily="34" charset="0"/>
                <a:ea typeface="宋体" panose="02010600030101010101" pitchFamily="2" charset="-122"/>
              </a:rPr>
              <a:t>的小工具更加丰富，并没有了像</a:t>
            </a:r>
            <a:r>
              <a:rPr lang="en-US" altLang="zh-CN" sz="900" smtClean="0">
                <a:latin typeface="Arial" panose="020B0604020202020204" pitchFamily="34" charset="0"/>
                <a:ea typeface="宋体" panose="02010600030101010101" pitchFamily="2" charset="-122"/>
              </a:rPr>
              <a:t>Windows Vista</a:t>
            </a:r>
            <a:r>
              <a:rPr lang="zh-CN" altLang="en-US" sz="900" smtClean="0">
                <a:latin typeface="Arial" panose="020B0604020202020204" pitchFamily="34" charset="0"/>
                <a:ea typeface="宋体" panose="02010600030101010101" pitchFamily="2" charset="-122"/>
              </a:rPr>
              <a:t>的侧边栏，这样，小工具可以放在桌面的任何位置，而不只是固定在侧边栏。</a:t>
            </a:r>
          </a:p>
          <a:p>
            <a:pPr eaLnBrk="1" hangingPunct="1">
              <a:lnSpc>
                <a:spcPct val="80000"/>
              </a:lnSpc>
            </a:pPr>
            <a:endParaRPr lang="zh-CN" altLang="en-US" sz="900" smtClean="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105076451"/>
      </p:ext>
    </p:extLst>
  </p:cSld>
  <p:clrMapOvr>
    <a:overrideClrMapping bg1="lt1" tx1="dk1" bg2="lt2" tx2="dk2" accent1="accent1" accent2="accent2" accent3="accent3" accent4="accent4" accent5="accent5" accent6="accent6" hlink="hlink" folHlink="folHlink"/>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221</a:t>
            </a:fld>
            <a:endParaRPr lang="zh-CN" altLang="en-US"/>
          </a:p>
        </p:txBody>
      </p:sp>
    </p:spTree>
    <p:extLst>
      <p:ext uri="{BB962C8B-B14F-4D97-AF65-F5344CB8AC3E}">
        <p14:creationId xmlns:p14="http://schemas.microsoft.com/office/powerpoint/2010/main" val="2233151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222</a:t>
            </a:fld>
            <a:endParaRPr lang="zh-CN" altLang="en-US"/>
          </a:p>
        </p:txBody>
      </p:sp>
    </p:spTree>
    <p:extLst>
      <p:ext uri="{BB962C8B-B14F-4D97-AF65-F5344CB8AC3E}">
        <p14:creationId xmlns:p14="http://schemas.microsoft.com/office/powerpoint/2010/main" val="3290319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223</a:t>
            </a:fld>
            <a:endParaRPr lang="zh-CN" altLang="en-US"/>
          </a:p>
        </p:txBody>
      </p:sp>
    </p:spTree>
    <p:extLst>
      <p:ext uri="{BB962C8B-B14F-4D97-AF65-F5344CB8AC3E}">
        <p14:creationId xmlns:p14="http://schemas.microsoft.com/office/powerpoint/2010/main" val="9740761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224</a:t>
            </a:fld>
            <a:endParaRPr lang="zh-CN" altLang="en-US"/>
          </a:p>
        </p:txBody>
      </p:sp>
    </p:spTree>
    <p:extLst>
      <p:ext uri="{BB962C8B-B14F-4D97-AF65-F5344CB8AC3E}">
        <p14:creationId xmlns:p14="http://schemas.microsoft.com/office/powerpoint/2010/main" val="39182876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225</a:t>
            </a:fld>
            <a:endParaRPr lang="zh-CN" altLang="en-US"/>
          </a:p>
        </p:txBody>
      </p:sp>
    </p:spTree>
    <p:extLst>
      <p:ext uri="{BB962C8B-B14F-4D97-AF65-F5344CB8AC3E}">
        <p14:creationId xmlns:p14="http://schemas.microsoft.com/office/powerpoint/2010/main" val="18625475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226</a:t>
            </a:fld>
            <a:endParaRPr lang="zh-CN" altLang="en-US"/>
          </a:p>
        </p:txBody>
      </p:sp>
    </p:spTree>
    <p:extLst>
      <p:ext uri="{BB962C8B-B14F-4D97-AF65-F5344CB8AC3E}">
        <p14:creationId xmlns:p14="http://schemas.microsoft.com/office/powerpoint/2010/main" val="36870154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227</a:t>
            </a:fld>
            <a:endParaRPr lang="zh-CN" altLang="en-US"/>
          </a:p>
        </p:txBody>
      </p:sp>
    </p:spTree>
    <p:extLst>
      <p:ext uri="{BB962C8B-B14F-4D97-AF65-F5344CB8AC3E}">
        <p14:creationId xmlns:p14="http://schemas.microsoft.com/office/powerpoint/2010/main" val="25056225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228</a:t>
            </a:fld>
            <a:endParaRPr lang="zh-CN" altLang="en-US"/>
          </a:p>
        </p:txBody>
      </p:sp>
    </p:spTree>
    <p:extLst>
      <p:ext uri="{BB962C8B-B14F-4D97-AF65-F5344CB8AC3E}">
        <p14:creationId xmlns:p14="http://schemas.microsoft.com/office/powerpoint/2010/main" val="2043523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229</a:t>
            </a:fld>
            <a:endParaRPr lang="zh-CN" altLang="en-US"/>
          </a:p>
        </p:txBody>
      </p:sp>
    </p:spTree>
    <p:extLst>
      <p:ext uri="{BB962C8B-B14F-4D97-AF65-F5344CB8AC3E}">
        <p14:creationId xmlns:p14="http://schemas.microsoft.com/office/powerpoint/2010/main" val="36219428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Even odd</a:t>
            </a:r>
            <a:endParaRPr lang="zh-CN" altLang="en-US" dirty="0"/>
          </a:p>
        </p:txBody>
      </p:sp>
      <p:sp>
        <p:nvSpPr>
          <p:cNvPr id="4" name="灯片编号占位符 3"/>
          <p:cNvSpPr>
            <a:spLocks noGrp="1"/>
          </p:cNvSpPr>
          <p:nvPr>
            <p:ph type="sldNum" sz="quarter" idx="10"/>
          </p:nvPr>
        </p:nvSpPr>
        <p:spPr/>
        <p:txBody>
          <a:bodyPr/>
          <a:lstStyle/>
          <a:p>
            <a:pPr>
              <a:defRPr/>
            </a:pPr>
            <a:fld id="{5501797D-B408-46FF-A549-E324A02D5DF1}" type="slidenum">
              <a:rPr lang="zh-CN" altLang="en-US" smtClean="0"/>
              <a:pPr>
                <a:defRPr/>
              </a:pPr>
              <a:t>230</a:t>
            </a:fld>
            <a:endParaRPr lang="zh-CN" altLang="en-US"/>
          </a:p>
        </p:txBody>
      </p:sp>
    </p:spTree>
    <p:extLst>
      <p:ext uri="{BB962C8B-B14F-4D97-AF65-F5344CB8AC3E}">
        <p14:creationId xmlns:p14="http://schemas.microsoft.com/office/powerpoint/2010/main" val="720947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50"/>
          <p:cNvGrpSpPr>
            <a:grpSpLocks/>
          </p:cNvGrpSpPr>
          <p:nvPr/>
        </p:nvGrpSpPr>
        <p:grpSpPr bwMode="auto">
          <a:xfrm>
            <a:off x="0" y="2971800"/>
            <a:ext cx="7010400" cy="76200"/>
            <a:chOff x="0" y="528"/>
            <a:chExt cx="5232" cy="48"/>
          </a:xfrm>
        </p:grpSpPr>
        <p:sp>
          <p:nvSpPr>
            <p:cNvPr id="5" name="Line 51"/>
            <p:cNvSpPr>
              <a:spLocks noChangeShapeType="1"/>
            </p:cNvSpPr>
            <p:nvPr userDrawn="1"/>
          </p:nvSpPr>
          <p:spPr bwMode="auto">
            <a:xfrm>
              <a:off x="0" y="576"/>
              <a:ext cx="5232"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2"/>
            <p:cNvSpPr>
              <a:spLocks noChangeShapeType="1"/>
            </p:cNvSpPr>
            <p:nvPr userDrawn="1"/>
          </p:nvSpPr>
          <p:spPr bwMode="auto">
            <a:xfrm>
              <a:off x="5136" y="528"/>
              <a:ext cx="96" cy="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074" name="Rectangle 2"/>
          <p:cNvSpPr>
            <a:spLocks noGrp="1" noChangeArrowheads="1"/>
          </p:cNvSpPr>
          <p:nvPr>
            <p:ph type="ctrTitle"/>
          </p:nvPr>
        </p:nvSpPr>
        <p:spPr bwMode="black">
          <a:xfrm>
            <a:off x="457200" y="2057400"/>
            <a:ext cx="7543800" cy="1066800"/>
          </a:xfrm>
          <a:effectLst>
            <a:outerShdw dist="28398" dir="1593903" algn="ctr" rotWithShape="0">
              <a:schemeClr val="bg1"/>
            </a:outerShdw>
          </a:effectLst>
        </p:spPr>
        <p:txBody>
          <a:bodyPr/>
          <a:lstStyle>
            <a:lvl1pPr>
              <a:defRPr sz="4000" baseline="0">
                <a:solidFill>
                  <a:srgbClr val="002060"/>
                </a:solidFill>
              </a:defRPr>
            </a:lvl1pPr>
          </a:lstStyle>
          <a:p>
            <a:r>
              <a:rPr lang="zh-CN" altLang="en-US" dirty="0"/>
              <a:t>单击此处编辑母版标题样式</a:t>
            </a:r>
          </a:p>
        </p:txBody>
      </p:sp>
      <p:sp>
        <p:nvSpPr>
          <p:cNvPr id="3075" name="Rectangle 3"/>
          <p:cNvSpPr>
            <a:spLocks noGrp="1" noChangeArrowheads="1"/>
          </p:cNvSpPr>
          <p:nvPr>
            <p:ph type="subTitle" idx="1"/>
          </p:nvPr>
        </p:nvSpPr>
        <p:spPr bwMode="black">
          <a:xfrm>
            <a:off x="457200" y="3048000"/>
            <a:ext cx="5562600" cy="381000"/>
          </a:xfrm>
        </p:spPr>
        <p:txBody>
          <a:bodyPr/>
          <a:lstStyle>
            <a:lvl1pPr marL="0" indent="0">
              <a:buFont typeface="Wingdings" pitchFamily="2" charset="2"/>
              <a:buNone/>
              <a:defRPr sz="2400" b="0"/>
            </a:lvl1pPr>
          </a:lstStyle>
          <a:p>
            <a:r>
              <a:rPr lang="zh-CN" altLang="en-US"/>
              <a:t>单击此处编辑母版副标题样式</a:t>
            </a:r>
          </a:p>
        </p:txBody>
      </p:sp>
      <p:sp>
        <p:nvSpPr>
          <p:cNvPr id="11" name="Rectangle 4"/>
          <p:cNvSpPr>
            <a:spLocks noGrp="1" noChangeArrowheads="1"/>
          </p:cNvSpPr>
          <p:nvPr>
            <p:ph type="dt" sz="half" idx="10"/>
          </p:nvPr>
        </p:nvSpPr>
        <p:spPr>
          <a:xfrm>
            <a:off x="958850" y="6434138"/>
            <a:ext cx="2133600" cy="244475"/>
          </a:xfrm>
        </p:spPr>
        <p:txBody>
          <a:bodyPr/>
          <a:lstStyle>
            <a:lvl1pPr>
              <a:defRPr/>
            </a:lvl1pPr>
          </a:lstStyle>
          <a:p>
            <a:pPr>
              <a:defRPr/>
            </a:pPr>
            <a:fld id="{D2BE41A7-EAA2-4EAB-AFEB-88F31D1B163E}" type="datetime8">
              <a:rPr lang="zh-CN" altLang="en-US"/>
              <a:pPr>
                <a:defRPr/>
              </a:pPr>
              <a:t>2025年10月10日3时59分</a:t>
            </a:fld>
            <a:endParaRPr lang="zh-CN" altLang="en-US" dirty="0"/>
          </a:p>
        </p:txBody>
      </p:sp>
      <p:sp>
        <p:nvSpPr>
          <p:cNvPr id="12" name="Rectangle 6"/>
          <p:cNvSpPr>
            <a:spLocks noGrp="1" noChangeArrowheads="1"/>
          </p:cNvSpPr>
          <p:nvPr>
            <p:ph type="sldNum" sz="quarter" idx="11"/>
          </p:nvPr>
        </p:nvSpPr>
        <p:spPr>
          <a:xfrm>
            <a:off x="196850" y="6434138"/>
            <a:ext cx="2133600" cy="241300"/>
          </a:xfrm>
        </p:spPr>
        <p:txBody>
          <a:bodyPr/>
          <a:lstStyle>
            <a:lvl1pPr>
              <a:defRPr/>
            </a:lvl1pPr>
          </a:lstStyle>
          <a:p>
            <a:pPr>
              <a:defRPr/>
            </a:pPr>
            <a:fld id="{F2EFC92B-1DA1-4C8A-9317-65DE0DAF7535}" type="slidenum">
              <a:rPr lang="zh-CN" altLang="en-US"/>
              <a:pPr>
                <a:defRPr/>
              </a:pPr>
              <a:t>‹#›</a:t>
            </a:fld>
            <a:endParaRPr lang="en-US" altLang="zh-CN" dirty="0"/>
          </a:p>
        </p:txBody>
      </p:sp>
    </p:spTree>
    <p:extLst>
      <p:ext uri="{BB962C8B-B14F-4D97-AF65-F5344CB8AC3E}">
        <p14:creationId xmlns:p14="http://schemas.microsoft.com/office/powerpoint/2010/main" val="2321105433"/>
      </p:ext>
    </p:extLst>
  </p:cSld>
  <p:clrMapOvr>
    <a:masterClrMapping/>
  </p:clrMapOvr>
  <p:timing>
    <p:tnLst>
      <p:par>
        <p:cTn id="1" dur="indefinite" restart="never" nodeType="tmRoot"/>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CEC0768-8CF7-4B47-97A3-3BFDF0FCC80C}" type="datetime8">
              <a:rPr lang="zh-CN" altLang="en-US"/>
              <a:pPr>
                <a:defRPr/>
              </a:pPr>
              <a:t>2025年10月10日3时59分</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1FD02C37-F9B7-4611-A182-B77C775C7BD2}" type="slidenum">
              <a:rPr lang="zh-CN" altLang="en-US"/>
              <a:pPr>
                <a:defRPr/>
              </a:pPr>
              <a:t>‹#›</a:t>
            </a:fld>
            <a:endParaRPr lang="en-US" altLang="zh-CN" dirty="0"/>
          </a:p>
        </p:txBody>
      </p:sp>
    </p:spTree>
    <p:extLst>
      <p:ext uri="{BB962C8B-B14F-4D97-AF65-F5344CB8AC3E}">
        <p14:creationId xmlns:p14="http://schemas.microsoft.com/office/powerpoint/2010/main" val="323728748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81000"/>
            <a:ext cx="2057400" cy="58578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81000"/>
            <a:ext cx="6019800" cy="58578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7861BA92-D2E2-401D-84A3-178243FE6E1B}" type="datetime8">
              <a:rPr lang="zh-CN" altLang="en-US"/>
              <a:pPr>
                <a:defRPr/>
              </a:pPr>
              <a:t>2025年10月10日3时59分</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A8F55712-E844-413F-B63D-46D4F40FB2F2}" type="slidenum">
              <a:rPr lang="zh-CN" altLang="en-US"/>
              <a:pPr>
                <a:defRPr/>
              </a:pPr>
              <a:t>‹#›</a:t>
            </a:fld>
            <a:endParaRPr lang="en-US" altLang="zh-CN" dirty="0"/>
          </a:p>
        </p:txBody>
      </p:sp>
    </p:spTree>
    <p:extLst>
      <p:ext uri="{BB962C8B-B14F-4D97-AF65-F5344CB8AC3E}">
        <p14:creationId xmlns:p14="http://schemas.microsoft.com/office/powerpoint/2010/main" val="20345869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76962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066800"/>
            <a:ext cx="8229600" cy="5172075"/>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569D3BDC-742A-4C0A-994E-ECEACF77B3FF}" type="datetime8">
              <a:rPr lang="zh-CN" altLang="en-US"/>
              <a:pPr>
                <a:defRPr/>
              </a:pPr>
              <a:t>2025年10月10日3时59分</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BC13E6A3-15C2-47BB-AFC9-B34D998394E6}" type="slidenum">
              <a:rPr lang="zh-CN" altLang="en-US"/>
              <a:pPr>
                <a:defRPr/>
              </a:pPr>
              <a:t>‹#›</a:t>
            </a:fld>
            <a:endParaRPr lang="en-US" altLang="zh-CN" dirty="0"/>
          </a:p>
        </p:txBody>
      </p:sp>
    </p:spTree>
    <p:extLst>
      <p:ext uri="{BB962C8B-B14F-4D97-AF65-F5344CB8AC3E}">
        <p14:creationId xmlns:p14="http://schemas.microsoft.com/office/powerpoint/2010/main" val="119060464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28625" y="114300"/>
            <a:ext cx="7629525"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00050" y="1447800"/>
            <a:ext cx="4059238" cy="50276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1688" y="1447800"/>
            <a:ext cx="4060825" cy="24368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1688" y="4037013"/>
            <a:ext cx="4060825" cy="2438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dt" sz="half"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fld id="{3B98EB2A-F939-46A2-AF18-BE897192ECF1}" type="datetime4">
              <a:rPr lang="zh-CN" altLang="en-US"/>
              <a:t>2025年10月10日星期五</a:t>
            </a:fld>
            <a:endParaRPr lang="en-US" altLang="zh-CN"/>
          </a:p>
        </p:txBody>
      </p:sp>
      <p:sp>
        <p:nvSpPr>
          <p:cNvPr id="7" name="Rectangle 3"/>
          <p:cNvSpPr>
            <a:spLocks noGrp="1" noChangeArrowheads="1"/>
          </p:cNvSpPr>
          <p:nvPr>
            <p:ph type="sldNum" sz="quarter" idx="1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lvl1pPr>
          </a:lstStyle>
          <a:p>
            <a:pPr>
              <a:defRPr/>
            </a:pPr>
            <a:fld id="{41AF8085-C0D8-4505-A9BE-517BDCD521C9}" type="slidenum">
              <a:rPr lang="zh-CN" altLang="en-US"/>
              <a:t>‹#›</a:t>
            </a:fld>
            <a:endParaRPr lang="en-US" altLang="zh-CN"/>
          </a:p>
        </p:txBody>
      </p:sp>
    </p:spTree>
    <p:extLst>
      <p:ext uri="{BB962C8B-B14F-4D97-AF65-F5344CB8AC3E}">
        <p14:creationId xmlns:p14="http://schemas.microsoft.com/office/powerpoint/2010/main" val="106339156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en-US"/>
          </a:p>
        </p:txBody>
      </p:sp>
      <p:sp>
        <p:nvSpPr>
          <p:cNvPr id="4"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6"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75345867"/>
      </p:ext>
    </p:extLst>
  </p:cSld>
  <p:clrMapOvr>
    <a:masterClrMapping/>
  </p:clrMapOvr>
  <p:transition spd="med">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6"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2948975316"/>
      </p:ext>
    </p:extLst>
  </p:cSld>
  <p:clrMapOvr>
    <a:masterClrMapping/>
  </p:clrMapOvr>
  <p:transition spd="med">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6"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1270305435"/>
      </p:ext>
    </p:extLst>
  </p:cSld>
  <p:clrMapOvr>
    <a:masterClrMapping/>
  </p:clrMapOvr>
  <p:transition spd="med">
    <p:wipe dir="d"/>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350838" y="914400"/>
            <a:ext cx="413861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1850" y="914400"/>
            <a:ext cx="41402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7"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4263171978"/>
      </p:ext>
    </p:extLst>
  </p:cSld>
  <p:clrMapOvr>
    <a:masterClrMapping/>
  </p:clrMapOvr>
  <p:transition spd="med">
    <p:wipe dir="d"/>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8"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9"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2104897592"/>
      </p:ext>
    </p:extLst>
  </p:cSld>
  <p:clrMapOvr>
    <a:masterClrMapping/>
  </p:clrMapOvr>
  <p:transition spd="med">
    <p:wipe dir="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4"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5"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4184565441"/>
      </p:ext>
    </p:extLst>
  </p:cSld>
  <p:clrMapOvr>
    <a:masterClrMapping/>
  </p:clrMapOvr>
  <p:transition spd="med">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16974" y="260350"/>
            <a:ext cx="597928" cy="585788"/>
          </a:xfrm>
          <a:prstGeom prst="rect">
            <a:avLst/>
          </a:prstGeom>
          <a:noFill/>
          <a:ln>
            <a:noFill/>
          </a:ln>
          <a:extLst/>
        </p:spPr>
      </p:pic>
      <p:sp>
        <p:nvSpPr>
          <p:cNvPr id="2" name="标题 1"/>
          <p:cNvSpPr>
            <a:spLocks noGrp="1"/>
          </p:cNvSpPr>
          <p:nvPr>
            <p:ph type="title"/>
          </p:nvPr>
        </p:nvSpPr>
        <p:spPr>
          <a:xfrm>
            <a:off x="764232" y="381000"/>
            <a:ext cx="7696200" cy="563563"/>
          </a:xfrm>
        </p:spPr>
        <p:txBody>
          <a:bodyPr/>
          <a:lstStyle>
            <a:lvl1pPr>
              <a:defRPr lang="zh-CN" altLang="en-US" sz="3200" b="1" dirty="0">
                <a:solidFill>
                  <a:srgbClr val="0070C0"/>
                </a:solidFill>
                <a:latin typeface="+mj-lt"/>
                <a:ea typeface="宋体" charset="-122"/>
                <a:cs typeface="+mj-cs"/>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4"/>
          <p:cNvSpPr>
            <a:spLocks noGrp="1" noChangeArrowheads="1"/>
          </p:cNvSpPr>
          <p:nvPr>
            <p:ph type="dt" sz="half" idx="10"/>
          </p:nvPr>
        </p:nvSpPr>
        <p:spPr/>
        <p:txBody>
          <a:bodyPr/>
          <a:lstStyle>
            <a:lvl1pPr>
              <a:defRPr/>
            </a:lvl1pPr>
          </a:lstStyle>
          <a:p>
            <a:pPr>
              <a:defRPr/>
            </a:pPr>
            <a:fld id="{D2BE41A7-EAA2-4EAB-AFEB-88F31D1B163E}" type="datetime8">
              <a:rPr lang="zh-CN" altLang="en-US"/>
              <a:pPr>
                <a:defRPr/>
              </a:pPr>
              <a:t>2025年10月10日3时59分</a:t>
            </a:fld>
            <a:endParaRPr lang="zh-CN" altLang="en-US" dirty="0"/>
          </a:p>
        </p:txBody>
      </p:sp>
      <p:sp>
        <p:nvSpPr>
          <p:cNvPr id="6" name="Rectangle 6"/>
          <p:cNvSpPr>
            <a:spLocks noGrp="1" noChangeArrowheads="1"/>
          </p:cNvSpPr>
          <p:nvPr>
            <p:ph type="sldNum" sz="quarter" idx="11"/>
          </p:nvPr>
        </p:nvSpPr>
        <p:spPr/>
        <p:txBody>
          <a:bodyPr/>
          <a:lstStyle>
            <a:lvl1pPr>
              <a:defRPr/>
            </a:lvl1pPr>
          </a:lstStyle>
          <a:p>
            <a:pPr>
              <a:defRPr/>
            </a:pPr>
            <a:fld id="{F2EFC92B-1DA1-4C8A-9317-65DE0DAF7535}" type="slidenum">
              <a:rPr lang="zh-CN" altLang="en-US"/>
              <a:pPr>
                <a:defRPr/>
              </a:pPr>
              <a:t>‹#›</a:t>
            </a:fld>
            <a:endParaRPr lang="en-US" altLang="zh-CN" dirty="0"/>
          </a:p>
        </p:txBody>
      </p:sp>
    </p:spTree>
    <p:extLst>
      <p:ext uri="{BB962C8B-B14F-4D97-AF65-F5344CB8AC3E}">
        <p14:creationId xmlns:p14="http://schemas.microsoft.com/office/powerpoint/2010/main" val="5553967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3"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4"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3654971770"/>
      </p:ext>
    </p:extLst>
  </p:cSld>
  <p:clrMapOvr>
    <a:masterClrMapping/>
  </p:clrMapOvr>
  <p:transition spd="med">
    <p:wipe dir="d"/>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7"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1613531924"/>
      </p:ext>
    </p:extLst>
  </p:cSld>
  <p:clrMapOvr>
    <a:masterClrMapping/>
  </p:clrMapOvr>
  <p:transition spd="med">
    <p:wipe dir="d"/>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6"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7"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1162148153"/>
      </p:ext>
    </p:extLst>
  </p:cSld>
  <p:clrMapOvr>
    <a:masterClrMapping/>
  </p:clrMapOvr>
  <p:transition spd="med">
    <p:wipe dir="d"/>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6"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1005040960"/>
      </p:ext>
    </p:extLst>
  </p:cSld>
  <p:clrMapOvr>
    <a:masterClrMapping/>
  </p:clrMapOvr>
  <p:transition spd="med">
    <p:wipe dir="d"/>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0513" y="73025"/>
            <a:ext cx="2141537" cy="587057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214313" y="73025"/>
            <a:ext cx="6273800" cy="5870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Rectangle 6"/>
          <p:cNvSpPr>
            <a:spLocks noGrp="1" noChangeArrowheads="1"/>
          </p:cNvSpPr>
          <p:nvPr>
            <p:ph type="dt" sz="half" idx="10"/>
          </p:nvPr>
        </p:nvSpPr>
        <p:spPr/>
        <p:txBody>
          <a:bodyPr/>
          <a:lstStyle>
            <a:lvl1pPr>
              <a:defRPr>
                <a:latin typeface="Arial" pitchFamily="34" charset="0"/>
              </a:defRPr>
            </a:lvl1pPr>
          </a:lstStyle>
          <a:p>
            <a:pPr>
              <a:defRPr/>
            </a:pPr>
            <a:endParaRPr lang="en-US" altLang="zh-CN"/>
          </a:p>
        </p:txBody>
      </p:sp>
      <p:sp>
        <p:nvSpPr>
          <p:cNvPr id="5" name="Rectangle 7"/>
          <p:cNvSpPr>
            <a:spLocks noGrp="1" noChangeArrowheads="1"/>
          </p:cNvSpPr>
          <p:nvPr>
            <p:ph type="ftr" sz="quarter" idx="11"/>
          </p:nvPr>
        </p:nvSpPr>
        <p:spPr/>
        <p:txBody>
          <a:bodyPr/>
          <a:lstStyle>
            <a:lvl1pPr>
              <a:defRPr>
                <a:latin typeface="Arial" pitchFamily="34" charset="0"/>
              </a:defRPr>
            </a:lvl1pPr>
          </a:lstStyle>
          <a:p>
            <a:pPr>
              <a:defRPr/>
            </a:pPr>
            <a:r>
              <a:rPr lang="zh-CN" altLang="en-US" dirty="0" smtClean="0"/>
              <a:t>快速熟悉 </a:t>
            </a:r>
            <a:r>
              <a:rPr lang="en-US" altLang="zh-CN" dirty="0" smtClean="0"/>
              <a:t>2010 Office system</a:t>
            </a:r>
            <a:endParaRPr lang="en-US" altLang="zh-CN" dirty="0"/>
          </a:p>
        </p:txBody>
      </p:sp>
      <p:sp>
        <p:nvSpPr>
          <p:cNvPr id="6" name="Rectangle 8"/>
          <p:cNvSpPr>
            <a:spLocks noGrp="1" noChangeArrowheads="1"/>
          </p:cNvSpPr>
          <p:nvPr>
            <p:ph type="sldNum" sz="quarter" idx="12"/>
          </p:nvPr>
        </p:nvSpPr>
        <p:spPr/>
        <p:txBody>
          <a:bodyPr/>
          <a:lstStyle>
            <a:lvl1pPr>
              <a:defRPr>
                <a:latin typeface="Arial" pitchFamily="34" charset="0"/>
              </a:defRPr>
            </a:lvl1pPr>
          </a:lstStyle>
          <a:p>
            <a:pPr>
              <a:defRPr/>
            </a:pPr>
            <a:r>
              <a:rPr lang="en-US" altLang="zh-CN"/>
              <a:t>‹#›</a:t>
            </a:r>
          </a:p>
        </p:txBody>
      </p:sp>
    </p:spTree>
    <p:extLst>
      <p:ext uri="{BB962C8B-B14F-4D97-AF65-F5344CB8AC3E}">
        <p14:creationId xmlns:p14="http://schemas.microsoft.com/office/powerpoint/2010/main" val="3983169374"/>
      </p:ext>
    </p:extLst>
  </p:cSld>
  <p:clrMapOvr>
    <a:masterClrMapping/>
  </p:clrMapOvr>
  <p:transition spd="med">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130CD8CB-9A18-4D77-903F-9246461CD495}" type="datetime8">
              <a:rPr lang="zh-CN" altLang="en-US"/>
              <a:pPr>
                <a:defRPr/>
              </a:pPr>
              <a:t>2025年10月10日3时59分</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3FC3E2AC-ABE6-4F39-A393-74A72C71FC52}" type="slidenum">
              <a:rPr lang="zh-CN" altLang="en-US"/>
              <a:pPr>
                <a:defRPr/>
              </a:pPr>
              <a:t>‹#›</a:t>
            </a:fld>
            <a:endParaRPr lang="en-US" altLang="zh-CN" dirty="0"/>
          </a:p>
        </p:txBody>
      </p:sp>
    </p:spTree>
    <p:extLst>
      <p:ext uri="{BB962C8B-B14F-4D97-AF65-F5344CB8AC3E}">
        <p14:creationId xmlns:p14="http://schemas.microsoft.com/office/powerpoint/2010/main" val="10714039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66800"/>
            <a:ext cx="4038600" cy="517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66800"/>
            <a:ext cx="4038600" cy="5172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BC4990C2-E4F8-4CEC-A989-D5E7D15D06D2}" type="datetime8">
              <a:rPr lang="zh-CN" altLang="en-US"/>
              <a:pPr>
                <a:defRPr/>
              </a:pPr>
              <a:t>2025年10月10日3时59分</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5407E97A-142E-4D82-AE3B-969A567C3B00}" type="slidenum">
              <a:rPr lang="zh-CN" altLang="en-US"/>
              <a:pPr>
                <a:defRPr/>
              </a:pPr>
              <a:t>‹#›</a:t>
            </a:fld>
            <a:endParaRPr lang="en-US" altLang="zh-CN" dirty="0"/>
          </a:p>
        </p:txBody>
      </p:sp>
    </p:spTree>
    <p:extLst>
      <p:ext uri="{BB962C8B-B14F-4D97-AF65-F5344CB8AC3E}">
        <p14:creationId xmlns:p14="http://schemas.microsoft.com/office/powerpoint/2010/main" val="1538846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E18786E6-4FEE-419B-9DE6-CA6D4106C4F3}" type="datetime8">
              <a:rPr lang="zh-CN" altLang="en-US"/>
              <a:pPr>
                <a:defRPr/>
              </a:pPr>
              <a:t>2025年10月10日3时59分</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pPr>
              <a:defRPr/>
            </a:pPr>
            <a:fld id="{6FA1D243-42FB-405E-94C4-62747F5F00EB}" type="slidenum">
              <a:rPr lang="zh-CN" altLang="en-US"/>
              <a:pPr>
                <a:defRPr/>
              </a:pPr>
              <a:t>‹#›</a:t>
            </a:fld>
            <a:endParaRPr lang="en-US" altLang="zh-CN" dirty="0"/>
          </a:p>
        </p:txBody>
      </p:sp>
    </p:spTree>
    <p:extLst>
      <p:ext uri="{BB962C8B-B14F-4D97-AF65-F5344CB8AC3E}">
        <p14:creationId xmlns:p14="http://schemas.microsoft.com/office/powerpoint/2010/main" val="1086461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30B52B02-1EFF-413D-B10C-7FBE43248E41}" type="datetime8">
              <a:rPr lang="zh-CN" altLang="en-US"/>
              <a:pPr>
                <a:defRPr/>
              </a:pPr>
              <a:t>2025年10月10日3时59分</a:t>
            </a:fld>
            <a:endParaRPr lang="zh-CN" altLang="en-US"/>
          </a:p>
        </p:txBody>
      </p:sp>
      <p:sp>
        <p:nvSpPr>
          <p:cNvPr id="4" name="Rectangle 6"/>
          <p:cNvSpPr>
            <a:spLocks noGrp="1" noChangeArrowheads="1"/>
          </p:cNvSpPr>
          <p:nvPr>
            <p:ph type="sldNum" sz="quarter" idx="11"/>
          </p:nvPr>
        </p:nvSpPr>
        <p:spPr>
          <a:ln/>
        </p:spPr>
        <p:txBody>
          <a:bodyPr/>
          <a:lstStyle>
            <a:lvl1pPr>
              <a:defRPr/>
            </a:lvl1pPr>
          </a:lstStyle>
          <a:p>
            <a:pPr>
              <a:defRPr/>
            </a:pPr>
            <a:fld id="{EA33059B-A6A1-4D4D-A64A-0B7FD6E76AE0}" type="slidenum">
              <a:rPr lang="zh-CN" altLang="en-US"/>
              <a:pPr>
                <a:defRPr/>
              </a:pPr>
              <a:t>‹#›</a:t>
            </a:fld>
            <a:endParaRPr lang="en-US" altLang="zh-CN" dirty="0"/>
          </a:p>
        </p:txBody>
      </p:sp>
    </p:spTree>
    <p:extLst>
      <p:ext uri="{BB962C8B-B14F-4D97-AF65-F5344CB8AC3E}">
        <p14:creationId xmlns:p14="http://schemas.microsoft.com/office/powerpoint/2010/main" val="6662586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BC7A9E4-8B10-48D4-9622-C16C2FD0365F}" type="datetime8">
              <a:rPr lang="zh-CN" altLang="en-US"/>
              <a:pPr>
                <a:defRPr/>
              </a:pPr>
              <a:t>2025年10月10日3时59分</a:t>
            </a:fld>
            <a:endParaRPr lang="zh-CN" altLang="en-US"/>
          </a:p>
        </p:txBody>
      </p:sp>
      <p:sp>
        <p:nvSpPr>
          <p:cNvPr id="3" name="Rectangle 6"/>
          <p:cNvSpPr>
            <a:spLocks noGrp="1" noChangeArrowheads="1"/>
          </p:cNvSpPr>
          <p:nvPr>
            <p:ph type="sldNum" sz="quarter" idx="11"/>
          </p:nvPr>
        </p:nvSpPr>
        <p:spPr>
          <a:ln/>
        </p:spPr>
        <p:txBody>
          <a:bodyPr/>
          <a:lstStyle>
            <a:lvl1pPr>
              <a:defRPr/>
            </a:lvl1pPr>
          </a:lstStyle>
          <a:p>
            <a:pPr>
              <a:defRPr/>
            </a:pPr>
            <a:fld id="{4614020C-4361-4FCF-A2CF-ADE1DCBABB55}" type="slidenum">
              <a:rPr lang="zh-CN" altLang="en-US"/>
              <a:pPr>
                <a:defRPr/>
              </a:pPr>
              <a:t>‹#›</a:t>
            </a:fld>
            <a:endParaRPr lang="en-US" altLang="zh-CN" dirty="0"/>
          </a:p>
        </p:txBody>
      </p:sp>
    </p:spTree>
    <p:extLst>
      <p:ext uri="{BB962C8B-B14F-4D97-AF65-F5344CB8AC3E}">
        <p14:creationId xmlns:p14="http://schemas.microsoft.com/office/powerpoint/2010/main" val="42142859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2180632E-CF4F-4C62-9276-FACC7E3B342B}" type="datetime8">
              <a:rPr lang="zh-CN" altLang="en-US"/>
              <a:pPr>
                <a:defRPr/>
              </a:pPr>
              <a:t>2025年10月10日3时59分</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CB1D22E9-EBFE-4E39-8EF9-96D07A0F0E1C}" type="slidenum">
              <a:rPr lang="zh-CN" altLang="en-US"/>
              <a:pPr>
                <a:defRPr/>
              </a:pPr>
              <a:t>‹#›</a:t>
            </a:fld>
            <a:endParaRPr lang="en-US" altLang="zh-CN" dirty="0"/>
          </a:p>
        </p:txBody>
      </p:sp>
    </p:spTree>
    <p:extLst>
      <p:ext uri="{BB962C8B-B14F-4D97-AF65-F5344CB8AC3E}">
        <p14:creationId xmlns:p14="http://schemas.microsoft.com/office/powerpoint/2010/main" val="115781173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46B33D90-895F-4DB4-BA3D-C647B67954F3}" type="datetime8">
              <a:rPr lang="zh-CN" altLang="en-US"/>
              <a:pPr>
                <a:defRPr/>
              </a:pPr>
              <a:t>2025年10月10日3时59分</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pPr>
              <a:defRPr/>
            </a:pPr>
            <a:fld id="{EE113F8B-37DF-450D-89CC-384B54F97EE9}" type="slidenum">
              <a:rPr lang="zh-CN" altLang="en-US"/>
              <a:pPr>
                <a:defRPr/>
              </a:pPr>
              <a:t>‹#›</a:t>
            </a:fld>
            <a:endParaRPr lang="en-US" altLang="zh-CN" dirty="0"/>
          </a:p>
        </p:txBody>
      </p:sp>
    </p:spTree>
    <p:extLst>
      <p:ext uri="{BB962C8B-B14F-4D97-AF65-F5344CB8AC3E}">
        <p14:creationId xmlns:p14="http://schemas.microsoft.com/office/powerpoint/2010/main" val="26780351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958850" y="6434138"/>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bg1"/>
                </a:solidFill>
                <a:latin typeface="+mn-lt"/>
                <a:ea typeface="宋体" charset="-122"/>
              </a:defRPr>
            </a:lvl1pPr>
          </a:lstStyle>
          <a:p>
            <a:pPr>
              <a:defRPr/>
            </a:pPr>
            <a:fld id="{9C431BD0-02FF-444D-BBA4-48F941C68188}" type="datetime8">
              <a:rPr lang="zh-CN" altLang="en-US"/>
              <a:pPr>
                <a:defRPr/>
              </a:pPr>
              <a:t>2025年10月10日3时59分</a:t>
            </a:fld>
            <a:endParaRPr lang="zh-CN" altLang="en-US" dirty="0"/>
          </a:p>
        </p:txBody>
      </p:sp>
      <p:sp>
        <p:nvSpPr>
          <p:cNvPr id="1027" name="Rectangle 2"/>
          <p:cNvSpPr>
            <a:spLocks noGrp="1" noChangeArrowheads="1"/>
          </p:cNvSpPr>
          <p:nvPr>
            <p:ph type="title"/>
          </p:nvPr>
        </p:nvSpPr>
        <p:spPr bwMode="gray">
          <a:xfrm>
            <a:off x="457200" y="381000"/>
            <a:ext cx="7696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 name="Rectangle 3"/>
          <p:cNvSpPr>
            <a:spLocks noGrp="1" noChangeArrowheads="1"/>
          </p:cNvSpPr>
          <p:nvPr>
            <p:ph type="body" idx="1"/>
          </p:nvPr>
        </p:nvSpPr>
        <p:spPr bwMode="auto">
          <a:xfrm>
            <a:off x="457200" y="1066800"/>
            <a:ext cx="8229600"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0" name="Rectangle 6"/>
          <p:cNvSpPr>
            <a:spLocks noGrp="1" noChangeArrowheads="1"/>
          </p:cNvSpPr>
          <p:nvPr>
            <p:ph type="sldNum" sz="quarter" idx="4"/>
          </p:nvPr>
        </p:nvSpPr>
        <p:spPr bwMode="auto">
          <a:xfrm>
            <a:off x="196850" y="6434138"/>
            <a:ext cx="2133600" cy="241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bg1"/>
                </a:solidFill>
                <a:latin typeface="+mn-lt"/>
                <a:ea typeface="宋体" charset="-122"/>
              </a:defRPr>
            </a:lvl1pPr>
          </a:lstStyle>
          <a:p>
            <a:pPr>
              <a:defRPr/>
            </a:pPr>
            <a:fld id="{57EBD1F1-2385-4AC4-8AF9-3BF5E83B5AA1}" type="slidenum">
              <a:rPr lang="zh-CN" altLang="en-US"/>
              <a:pPr>
                <a:defRPr/>
              </a:pPr>
              <a:t>‹#›</a:t>
            </a:fld>
            <a:endParaRPr lang="en-US" altLang="zh-CN" dirty="0"/>
          </a:p>
        </p:txBody>
      </p:sp>
      <p:grpSp>
        <p:nvGrpSpPr>
          <p:cNvPr id="3" name="Group 54"/>
          <p:cNvGrpSpPr>
            <a:grpSpLocks/>
          </p:cNvGrpSpPr>
          <p:nvPr/>
        </p:nvGrpSpPr>
        <p:grpSpPr bwMode="auto">
          <a:xfrm>
            <a:off x="152400" y="838200"/>
            <a:ext cx="8153400" cy="76200"/>
            <a:chOff x="0" y="528"/>
            <a:chExt cx="5232" cy="48"/>
          </a:xfrm>
        </p:grpSpPr>
        <p:sp>
          <p:nvSpPr>
            <p:cNvPr id="1031" name="Line 55"/>
            <p:cNvSpPr>
              <a:spLocks noChangeShapeType="1"/>
            </p:cNvSpPr>
            <p:nvPr userDrawn="1"/>
          </p:nvSpPr>
          <p:spPr bwMode="auto">
            <a:xfrm>
              <a:off x="0" y="576"/>
              <a:ext cx="5232"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2" name="Line 56"/>
            <p:cNvSpPr>
              <a:spLocks noChangeShapeType="1"/>
            </p:cNvSpPr>
            <p:nvPr userDrawn="1"/>
          </p:nvSpPr>
          <p:spPr bwMode="auto">
            <a:xfrm>
              <a:off x="5136" y="528"/>
              <a:ext cx="96" cy="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 bg1="lt1" tx1="dk1" bg2="lt2" tx2="dk2" accent1="accent1" accent2="accent2" accent3="accent3" accent4="accent4" accent5="accent5" accent6="accent6" hlink="hlink" folHlink="folHlink"/>
  <p:sldLayoutIdLst>
    <p:sldLayoutId id="2147483957" r:id="rId1"/>
    <p:sldLayoutId id="2147483958"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70" r:id="rId13"/>
  </p:sldLayoutIdLst>
  <p:timing>
    <p:tnLst>
      <p:par>
        <p:cTn id="1" dur="indefinite" restart="never" nodeType="tmRoot"/>
      </p:par>
    </p:tnLst>
  </p:timing>
  <p:hf hdr="0" ftr="0"/>
  <p:txStyles>
    <p:titleStyle>
      <a:lvl1pPr algn="l" rtl="0" eaLnBrk="0" fontAlgn="base" hangingPunct="0">
        <a:spcBef>
          <a:spcPct val="0"/>
        </a:spcBef>
        <a:spcAft>
          <a:spcPct val="0"/>
        </a:spcAft>
        <a:defRPr lang="zh-CN" altLang="en-US" sz="3200" b="1" dirty="0">
          <a:solidFill>
            <a:srgbClr val="0070C0"/>
          </a:solidFill>
          <a:latin typeface="+mj-lt"/>
          <a:ea typeface="宋体" charset="-122"/>
          <a:cs typeface="+mj-cs"/>
        </a:defRPr>
      </a:lvl1pPr>
      <a:lvl2pPr algn="l" rtl="0" eaLnBrk="0" fontAlgn="base" hangingPunct="0">
        <a:spcBef>
          <a:spcPct val="0"/>
        </a:spcBef>
        <a:spcAft>
          <a:spcPct val="0"/>
        </a:spcAft>
        <a:defRPr sz="3200" b="1">
          <a:solidFill>
            <a:srgbClr val="0070C0"/>
          </a:solidFill>
          <a:latin typeface="Verdana" pitchFamily="34" charset="0"/>
          <a:ea typeface="宋体" pitchFamily="2" charset="-122"/>
        </a:defRPr>
      </a:lvl2pPr>
      <a:lvl3pPr algn="l" rtl="0" eaLnBrk="0" fontAlgn="base" hangingPunct="0">
        <a:spcBef>
          <a:spcPct val="0"/>
        </a:spcBef>
        <a:spcAft>
          <a:spcPct val="0"/>
        </a:spcAft>
        <a:defRPr sz="3200" b="1">
          <a:solidFill>
            <a:srgbClr val="0070C0"/>
          </a:solidFill>
          <a:latin typeface="Verdana" pitchFamily="34" charset="0"/>
          <a:ea typeface="宋体" pitchFamily="2" charset="-122"/>
        </a:defRPr>
      </a:lvl3pPr>
      <a:lvl4pPr algn="l" rtl="0" eaLnBrk="0" fontAlgn="base" hangingPunct="0">
        <a:spcBef>
          <a:spcPct val="0"/>
        </a:spcBef>
        <a:spcAft>
          <a:spcPct val="0"/>
        </a:spcAft>
        <a:defRPr sz="3200" b="1">
          <a:solidFill>
            <a:srgbClr val="0070C0"/>
          </a:solidFill>
          <a:latin typeface="Verdana" pitchFamily="34" charset="0"/>
          <a:ea typeface="宋体" pitchFamily="2" charset="-122"/>
        </a:defRPr>
      </a:lvl4pPr>
      <a:lvl5pPr algn="l" rtl="0" eaLnBrk="0" fontAlgn="base" hangingPunct="0">
        <a:spcBef>
          <a:spcPct val="0"/>
        </a:spcBef>
        <a:spcAft>
          <a:spcPct val="0"/>
        </a:spcAft>
        <a:defRPr sz="3200" b="1">
          <a:solidFill>
            <a:srgbClr val="0070C0"/>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defRPr>
      </a:lvl6pPr>
      <a:lvl7pPr marL="914400" algn="l" rtl="0" fontAlgn="base">
        <a:spcBef>
          <a:spcPct val="0"/>
        </a:spcBef>
        <a:spcAft>
          <a:spcPct val="0"/>
        </a:spcAft>
        <a:defRPr sz="3200" b="1">
          <a:solidFill>
            <a:schemeClr val="tx1"/>
          </a:solidFill>
          <a:latin typeface="Verdana" pitchFamily="34" charset="0"/>
        </a:defRPr>
      </a:lvl7pPr>
      <a:lvl8pPr marL="1371600" algn="l" rtl="0" fontAlgn="base">
        <a:spcBef>
          <a:spcPct val="0"/>
        </a:spcBef>
        <a:spcAft>
          <a:spcPct val="0"/>
        </a:spcAft>
        <a:defRPr sz="3200" b="1">
          <a:solidFill>
            <a:schemeClr val="tx1"/>
          </a:solidFill>
          <a:latin typeface="Verdana" pitchFamily="34" charset="0"/>
        </a:defRPr>
      </a:lvl8pPr>
      <a:lvl9pPr marL="1828800" algn="l" rtl="0" fontAlgn="base">
        <a:spcBef>
          <a:spcPct val="0"/>
        </a:spcBef>
        <a:spcAft>
          <a:spcPct val="0"/>
        </a:spcAft>
        <a:defRPr sz="3200" b="1">
          <a:solidFill>
            <a:schemeClr val="tx1"/>
          </a:solidFill>
          <a:latin typeface="Verdana"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9144000" cy="657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spcBef>
                <a:spcPct val="20000"/>
              </a:spcBef>
              <a:spcAft>
                <a:spcPct val="75000"/>
              </a:spcAft>
            </a:pPr>
            <a:endParaRPr lang="en-US" altLang="zh-CN" sz="2400">
              <a:solidFill>
                <a:srgbClr val="1F497D"/>
              </a:solidFill>
              <a:ea typeface="宋体" pitchFamily="2" charset="-122"/>
            </a:endParaRPr>
          </a:p>
        </p:txBody>
      </p:sp>
      <p:sp>
        <p:nvSpPr>
          <p:cNvPr id="2051" name="Rectangle 3"/>
          <p:cNvSpPr>
            <a:spLocks noChangeArrowheads="1"/>
          </p:cNvSpPr>
          <p:nvPr/>
        </p:nvSpPr>
        <p:spPr bwMode="auto">
          <a:xfrm>
            <a:off x="0" y="6200775"/>
            <a:ext cx="9144000" cy="657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spcBef>
                <a:spcPct val="20000"/>
              </a:spcBef>
              <a:spcAft>
                <a:spcPct val="75000"/>
              </a:spcAft>
            </a:pPr>
            <a:endParaRPr lang="en-US" altLang="zh-CN" sz="2400">
              <a:solidFill>
                <a:srgbClr val="1F497D"/>
              </a:solidFill>
              <a:ea typeface="宋体" pitchFamily="2" charset="-122"/>
            </a:endParaRPr>
          </a:p>
        </p:txBody>
      </p:sp>
      <p:sp>
        <p:nvSpPr>
          <p:cNvPr id="2052" name="Rectangle 4"/>
          <p:cNvSpPr>
            <a:spLocks noGrp="1" noChangeArrowheads="1"/>
          </p:cNvSpPr>
          <p:nvPr>
            <p:ph type="body" idx="1"/>
          </p:nvPr>
        </p:nvSpPr>
        <p:spPr bwMode="auto">
          <a:xfrm>
            <a:off x="350838" y="914400"/>
            <a:ext cx="8431212"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053" name="Rectangle 5"/>
          <p:cNvSpPr>
            <a:spLocks noGrp="1" noChangeArrowheads="1"/>
          </p:cNvSpPr>
          <p:nvPr>
            <p:ph type="title"/>
          </p:nvPr>
        </p:nvSpPr>
        <p:spPr bwMode="auto">
          <a:xfrm>
            <a:off x="214313" y="73025"/>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4" name="Rectangle 6"/>
          <p:cNvSpPr>
            <a:spLocks noGrp="1" noChangeArrowheads="1"/>
          </p:cNvSpPr>
          <p:nvPr>
            <p:ph type="dt" sz="half" idx="2"/>
          </p:nvPr>
        </p:nvSpPr>
        <p:spPr bwMode="auto">
          <a:xfrm>
            <a:off x="457200" y="6200775"/>
            <a:ext cx="2133600" cy="476250"/>
          </a:xfrm>
          <a:prstGeom prst="rect">
            <a:avLst/>
          </a:prstGeom>
          <a:noFill/>
          <a:ln w="9525">
            <a:noFill/>
            <a:miter lim="800000"/>
            <a:headEnd/>
            <a:tailEnd/>
          </a:ln>
        </p:spPr>
        <p:txBody>
          <a:bodyPr vert="horz" wrap="square" lIns="91440" tIns="45720" rIns="91440" bIns="45720" numCol="1" anchor="b" anchorCtr="1" compatLnSpc="1">
            <a:prstTxWarp prst="textNoShape">
              <a:avLst/>
            </a:prstTxWarp>
          </a:bodyPr>
          <a:lstStyle>
            <a:lvl1pPr>
              <a:defRPr sz="1600">
                <a:solidFill>
                  <a:srgbClr val="005AB4"/>
                </a:solidFill>
                <a:latin typeface="Arial" charset="0"/>
                <a:ea typeface="宋体" pitchFamily="2" charset="-122"/>
              </a:defRPr>
            </a:lvl1pPr>
          </a:lstStyle>
          <a:p>
            <a:pPr>
              <a:defRPr/>
            </a:pPr>
            <a:endParaRPr lang="en-US" altLang="zh-CN"/>
          </a:p>
        </p:txBody>
      </p:sp>
      <p:sp>
        <p:nvSpPr>
          <p:cNvPr id="3079" name="Rectangle 7"/>
          <p:cNvSpPr>
            <a:spLocks noGrp="1" noChangeArrowheads="1"/>
          </p:cNvSpPr>
          <p:nvPr>
            <p:ph type="ftr" sz="quarter" idx="3"/>
          </p:nvPr>
        </p:nvSpPr>
        <p:spPr bwMode="auto">
          <a:xfrm>
            <a:off x="3195638" y="6200775"/>
            <a:ext cx="2587625" cy="657225"/>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ctr">
              <a:defRPr sz="1600">
                <a:solidFill>
                  <a:srgbClr val="005AB4"/>
                </a:solidFill>
                <a:latin typeface="Arial" charset="0"/>
                <a:ea typeface="宋体" pitchFamily="2" charset="-122"/>
              </a:defRPr>
            </a:lvl1pPr>
          </a:lstStyle>
          <a:p>
            <a:pPr>
              <a:defRPr/>
            </a:pPr>
            <a:r>
              <a:rPr lang="zh-CN" altLang="en-US" dirty="0" smtClean="0"/>
              <a:t>快速熟悉 </a:t>
            </a:r>
            <a:r>
              <a:rPr lang="en-US" altLang="zh-CN" dirty="0" smtClean="0"/>
              <a:t>2010 Office system</a:t>
            </a:r>
            <a:endParaRPr lang="en-US" altLang="zh-CN" dirty="0"/>
          </a:p>
        </p:txBody>
      </p:sp>
      <p:sp>
        <p:nvSpPr>
          <p:cNvPr id="7176" name="Rectangle 8"/>
          <p:cNvSpPr>
            <a:spLocks noGrp="1" noChangeArrowheads="1"/>
          </p:cNvSpPr>
          <p:nvPr>
            <p:ph type="sldNum" sz="quarter" idx="4"/>
          </p:nvPr>
        </p:nvSpPr>
        <p:spPr bwMode="auto">
          <a:xfrm>
            <a:off x="6553200" y="6200775"/>
            <a:ext cx="2133600" cy="476250"/>
          </a:xfrm>
          <a:prstGeom prst="rect">
            <a:avLst/>
          </a:prstGeom>
          <a:noFill/>
          <a:ln w="9525">
            <a:noFill/>
            <a:miter lim="800000"/>
            <a:headEnd/>
            <a:tailEnd/>
          </a:ln>
        </p:spPr>
        <p:txBody>
          <a:bodyPr vert="horz" wrap="square" lIns="91440" tIns="45720" rIns="91440" bIns="45720" numCol="1" anchor="b" anchorCtr="1" compatLnSpc="1">
            <a:prstTxWarp prst="textNoShape">
              <a:avLst/>
            </a:prstTxWarp>
          </a:bodyPr>
          <a:lstStyle>
            <a:lvl1pPr algn="r">
              <a:defRPr sz="1600">
                <a:solidFill>
                  <a:srgbClr val="005AB4"/>
                </a:solidFill>
                <a:latin typeface="Arial" charset="0"/>
                <a:ea typeface="宋体" pitchFamily="2" charset="-122"/>
              </a:defRPr>
            </a:lvl1pPr>
          </a:lstStyle>
          <a:p>
            <a:pPr>
              <a:defRPr/>
            </a:pPr>
            <a:r>
              <a:rPr lang="en-US" altLang="zh-CN"/>
              <a:t>‹#›</a:t>
            </a: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ransition spd="med">
    <p:wipe dir="d"/>
  </p:transition>
  <p:timing>
    <p:tnLst>
      <p:par>
        <p:cTn id="1" dur="indefinite" restart="never" nodeType="tmRoot"/>
      </p:par>
    </p:tnLst>
  </p:timing>
  <p:hf sldNum="0" hdr="0" dt="0"/>
  <p:txStyles>
    <p:titleStyle>
      <a:lvl1pPr algn="l" rtl="0" eaLnBrk="0" fontAlgn="base" hangingPunct="0">
        <a:spcBef>
          <a:spcPct val="0"/>
        </a:spcBef>
        <a:spcAft>
          <a:spcPct val="0"/>
        </a:spcAft>
        <a:defRPr sz="3200" kern="1200">
          <a:solidFill>
            <a:srgbClr val="005AB4"/>
          </a:solidFill>
          <a:latin typeface="+mj-lt"/>
          <a:ea typeface="+mj-ea"/>
          <a:cs typeface="+mj-cs"/>
        </a:defRPr>
      </a:lvl1pPr>
      <a:lvl2pPr algn="l" rtl="0" eaLnBrk="0" fontAlgn="base" hangingPunct="0">
        <a:spcBef>
          <a:spcPct val="0"/>
        </a:spcBef>
        <a:spcAft>
          <a:spcPct val="0"/>
        </a:spcAft>
        <a:defRPr sz="3200">
          <a:solidFill>
            <a:srgbClr val="005AB4"/>
          </a:solidFill>
          <a:latin typeface="Arial" charset="0"/>
        </a:defRPr>
      </a:lvl2pPr>
      <a:lvl3pPr algn="l" rtl="0" eaLnBrk="0" fontAlgn="base" hangingPunct="0">
        <a:spcBef>
          <a:spcPct val="0"/>
        </a:spcBef>
        <a:spcAft>
          <a:spcPct val="0"/>
        </a:spcAft>
        <a:defRPr sz="3200">
          <a:solidFill>
            <a:srgbClr val="005AB4"/>
          </a:solidFill>
          <a:latin typeface="Arial" charset="0"/>
        </a:defRPr>
      </a:lvl3pPr>
      <a:lvl4pPr algn="l" rtl="0" eaLnBrk="0" fontAlgn="base" hangingPunct="0">
        <a:spcBef>
          <a:spcPct val="0"/>
        </a:spcBef>
        <a:spcAft>
          <a:spcPct val="0"/>
        </a:spcAft>
        <a:defRPr sz="3200">
          <a:solidFill>
            <a:srgbClr val="005AB4"/>
          </a:solidFill>
          <a:latin typeface="Arial" charset="0"/>
        </a:defRPr>
      </a:lvl4pPr>
      <a:lvl5pPr algn="l" rtl="0" eaLnBrk="0" fontAlgn="base" hangingPunct="0">
        <a:spcBef>
          <a:spcPct val="0"/>
        </a:spcBef>
        <a:spcAft>
          <a:spcPct val="0"/>
        </a:spcAft>
        <a:defRPr sz="3200">
          <a:solidFill>
            <a:srgbClr val="005AB4"/>
          </a:solidFill>
          <a:latin typeface="Arial" charset="0"/>
        </a:defRPr>
      </a:lvl5pPr>
      <a:lvl6pPr marL="457200" algn="l" rtl="0" eaLnBrk="1" fontAlgn="base" hangingPunct="1">
        <a:spcBef>
          <a:spcPct val="0"/>
        </a:spcBef>
        <a:spcAft>
          <a:spcPct val="0"/>
        </a:spcAft>
        <a:defRPr sz="3200">
          <a:solidFill>
            <a:srgbClr val="005AB4"/>
          </a:solidFill>
          <a:latin typeface="Arial" charset="0"/>
        </a:defRPr>
      </a:lvl6pPr>
      <a:lvl7pPr marL="914400" algn="l" rtl="0" eaLnBrk="1" fontAlgn="base" hangingPunct="1">
        <a:spcBef>
          <a:spcPct val="0"/>
        </a:spcBef>
        <a:spcAft>
          <a:spcPct val="0"/>
        </a:spcAft>
        <a:defRPr sz="3200">
          <a:solidFill>
            <a:srgbClr val="005AB4"/>
          </a:solidFill>
          <a:latin typeface="Arial" charset="0"/>
        </a:defRPr>
      </a:lvl7pPr>
      <a:lvl8pPr marL="1371600" algn="l" rtl="0" eaLnBrk="1" fontAlgn="base" hangingPunct="1">
        <a:spcBef>
          <a:spcPct val="0"/>
        </a:spcBef>
        <a:spcAft>
          <a:spcPct val="0"/>
        </a:spcAft>
        <a:defRPr sz="3200">
          <a:solidFill>
            <a:srgbClr val="005AB4"/>
          </a:solidFill>
          <a:latin typeface="Arial" charset="0"/>
        </a:defRPr>
      </a:lvl8pPr>
      <a:lvl9pPr marL="1828800" algn="l" rtl="0" eaLnBrk="1" fontAlgn="base" hangingPunct="1">
        <a:spcBef>
          <a:spcPct val="0"/>
        </a:spcBef>
        <a:spcAft>
          <a:spcPct val="0"/>
        </a:spcAft>
        <a:defRPr sz="3200">
          <a:solidFill>
            <a:srgbClr val="005AB4"/>
          </a:solidFill>
          <a:latin typeface="Arial" charset="0"/>
        </a:defRPr>
      </a:lvl9pPr>
    </p:titleStyle>
    <p:bodyStyle>
      <a:lvl1pPr marL="342900" indent="-342900" algn="l" rtl="0" eaLnBrk="0" fontAlgn="base" hangingPunct="0">
        <a:spcBef>
          <a:spcPct val="20000"/>
        </a:spcBef>
        <a:spcAft>
          <a:spcPct val="0"/>
        </a:spcAft>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00.xml.rels><?xml version="1.0" encoding="UTF-8" standalone="yes"?>
<Relationships xmlns="http://schemas.openxmlformats.org/package/2006/relationships"><Relationship Id="rId3" Type="http://schemas.openxmlformats.org/officeDocument/2006/relationships/image" Target="file:///F:\CDROM\&#25235;&#22270;\Cha02\016.TIF"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file:///F:\CDROM\&#25235;&#22270;\Cha02\018.TIF" TargetMode="Externa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1.emf"/></Relationships>
</file>

<file path=ppt/slides/_rels/slide102.xml.rels><?xml version="1.0" encoding="UTF-8" standalone="yes"?>
<Relationships xmlns="http://schemas.openxmlformats.org/package/2006/relationships"><Relationship Id="rId3" Type="http://schemas.openxmlformats.org/officeDocument/2006/relationships/image" Target="file:///F:\CDROM\&#25235;&#22270;\Cha02\020.tif" TargetMode="External"/><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file:///F:\CDROM\&#25235;&#22270;\Cha04\022.tif" TargetMode="External"/><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file:///F:\CDROM\&#25235;&#22270;\Cha02\037.TIF" TargetMode="External"/><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3" Type="http://schemas.openxmlformats.org/officeDocument/2006/relationships/image" Target="file:///F:\CDROM\&#25235;&#22270;\Cha02\049.tif" TargetMode="Externa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slideLayout" Target="../slideLayouts/slideLayout2.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s>
</file>

<file path=ppt/slides/_rels/slide118.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slideLayout" Target="../slideLayouts/slideLayout2.xml"/><Relationship Id="rId5" Type="http://schemas.openxmlformats.org/officeDocument/2006/relationships/image" Target="../media/image172.emf"/><Relationship Id="rId4" Type="http://schemas.openxmlformats.org/officeDocument/2006/relationships/image" Target="../media/image171.emf"/></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4.emf"/><Relationship Id="rId7" Type="http://schemas.openxmlformats.org/officeDocument/2006/relationships/image" Target="../media/image178.emf"/><Relationship Id="rId2" Type="http://schemas.openxmlformats.org/officeDocument/2006/relationships/image" Target="../media/image173.emf"/><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79.wmf"/><Relationship Id="rId4" Type="http://schemas.openxmlformats.org/officeDocument/2006/relationships/oleObject" Target="../embeddings/oleObject63.bin"/></Relationships>
</file>

<file path=ppt/slides/_rels/slide124.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slideLayout" Target="../slideLayouts/slideLayout2.xml"/><Relationship Id="rId4" Type="http://schemas.openxmlformats.org/officeDocument/2006/relationships/image" Target="../media/image189.emf"/></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slideLayout" Target="../slideLayouts/slideLayout2.xml"/><Relationship Id="rId4" Type="http://schemas.openxmlformats.org/officeDocument/2006/relationships/image" Target="../media/image206.emf"/></Relationships>
</file>

<file path=ppt/slides/_rels/slide14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file:///F:\CDROM\&#25235;&#22270;\Cha04\014-1.TIF" TargetMode="External"/><Relationship Id="rId2" Type="http://schemas.openxmlformats.org/officeDocument/2006/relationships/image" Target="../media/image215.png"/><Relationship Id="rId1" Type="http://schemas.openxmlformats.org/officeDocument/2006/relationships/slideLayout" Target="../slideLayouts/slideLayout2.xml"/><Relationship Id="rId5" Type="http://schemas.openxmlformats.org/officeDocument/2006/relationships/image" Target="file:///F:\CDROM\&#25235;&#22270;\Cha04\018-1.tif" TargetMode="External"/><Relationship Id="rId4" Type="http://schemas.openxmlformats.org/officeDocument/2006/relationships/image" Target="../media/image216.png"/></Relationships>
</file>

<file path=ppt/slides/_rels/slide149.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slideLayout" Target="../slideLayouts/slideLayout2.xml"/><Relationship Id="rId5" Type="http://schemas.openxmlformats.org/officeDocument/2006/relationships/image" Target="../media/image222.emf"/><Relationship Id="rId4" Type="http://schemas.openxmlformats.org/officeDocument/2006/relationships/image" Target="../media/image221.emf"/></Relationships>
</file>

<file path=ppt/slides/_rels/slide151.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file:///F:\&#25235;&#22270;\cha01\024.tif" TargetMode="Externa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76.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20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54.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s>
</file>

<file path=ppt/slides/_rels/slide22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22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oleObject" Target="../embeddings/oleObject2.bin"/><Relationship Id="rId4" Type="http://schemas.openxmlformats.org/officeDocument/2006/relationships/image" Target="../media/image39.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232.xml.rels><?xml version="1.0" encoding="UTF-8" standalone="yes"?>
<Relationships xmlns="http://schemas.openxmlformats.org/package/2006/relationships"><Relationship Id="rId2" Type="http://schemas.openxmlformats.org/officeDocument/2006/relationships/hyperlink" Target="https://hustfyb.github.io/Freshman-Practical/"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oleObject" Target="../embeddings/oleObject4.bin"/><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3.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4.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1.xml"/><Relationship Id="rId7" Type="http://schemas.openxmlformats.org/officeDocument/2006/relationships/oleObject" Target="../embeddings/oleObject9.bin"/><Relationship Id="rId12" Type="http://schemas.openxmlformats.org/officeDocument/2006/relationships/image" Target="../media/image47.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9.png"/><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3.xml"/><Relationship Id="rId7"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49.png"/><Relationship Id="rId4" Type="http://schemas.openxmlformats.org/officeDocument/2006/relationships/oleObject" Target="../embeddings/oleObject1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51.png"/><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5.xml"/><Relationship Id="rId7" Type="http://schemas.openxmlformats.org/officeDocument/2006/relationships/image" Target="../media/image51.png"/><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53.png"/><Relationship Id="rId4" Type="http://schemas.openxmlformats.org/officeDocument/2006/relationships/oleObject" Target="../embeddings/oleObject17.bin"/><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54.png"/><Relationship Id="rId5" Type="http://schemas.openxmlformats.org/officeDocument/2006/relationships/oleObject" Target="../embeddings/oleObject20.bin"/><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54.png"/><Relationship Id="rId4"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7.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image" Target="../media/image56.png"/><Relationship Id="rId4" Type="http://schemas.openxmlformats.org/officeDocument/2006/relationships/oleObject" Target="../embeddings/oleObject2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9.xml"/><Relationship Id="rId7"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25.bin"/><Relationship Id="rId11" Type="http://schemas.openxmlformats.org/officeDocument/2006/relationships/oleObject" Target="../embeddings/oleObject28.bin"/><Relationship Id="rId5" Type="http://schemas.openxmlformats.org/officeDocument/2006/relationships/image" Target="../media/image58.png"/><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5.bin"/><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notesSlide" Target="../notesSlides/notesSlide21.xml"/><Relationship Id="rId21" Type="http://schemas.openxmlformats.org/officeDocument/2006/relationships/oleObject" Target="../embeddings/oleObject39.bin"/><Relationship Id="rId7" Type="http://schemas.openxmlformats.org/officeDocument/2006/relationships/oleObject" Target="../embeddings/oleObject31.bin"/><Relationship Id="rId12" Type="http://schemas.openxmlformats.org/officeDocument/2006/relationships/image" Target="../media/image60.png"/><Relationship Id="rId17" Type="http://schemas.openxmlformats.org/officeDocument/2006/relationships/oleObject" Target="../embeddings/oleObject37.bin"/><Relationship Id="rId25" Type="http://schemas.openxmlformats.org/officeDocument/2006/relationships/oleObject" Target="../embeddings/oleObject41.bin"/><Relationship Id="rId2" Type="http://schemas.openxmlformats.org/officeDocument/2006/relationships/slideLayout" Target="../slideLayouts/slideLayout6.xml"/><Relationship Id="rId16" Type="http://schemas.openxmlformats.org/officeDocument/2006/relationships/image" Target="../media/image62.png"/><Relationship Id="rId20" Type="http://schemas.openxmlformats.org/officeDocument/2006/relationships/image" Target="../media/image64.png"/><Relationship Id="rId1" Type="http://schemas.openxmlformats.org/officeDocument/2006/relationships/vmlDrawing" Target="../drawings/vmlDrawing14.vml"/><Relationship Id="rId6" Type="http://schemas.openxmlformats.org/officeDocument/2006/relationships/oleObject" Target="../embeddings/oleObject30.bin"/><Relationship Id="rId11" Type="http://schemas.openxmlformats.org/officeDocument/2006/relationships/oleObject" Target="../embeddings/oleObject34.bin"/><Relationship Id="rId24"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oleObject" Target="../embeddings/oleObject36.bin"/><Relationship Id="rId23" Type="http://schemas.openxmlformats.org/officeDocument/2006/relationships/oleObject" Target="../embeddings/oleObject40.bin"/><Relationship Id="rId10" Type="http://schemas.openxmlformats.org/officeDocument/2006/relationships/image" Target="../media/image54.png"/><Relationship Id="rId19" Type="http://schemas.openxmlformats.org/officeDocument/2006/relationships/oleObject" Target="../embeddings/oleObject38.bin"/><Relationship Id="rId4" Type="http://schemas.openxmlformats.org/officeDocument/2006/relationships/oleObject" Target="../embeddings/oleObject29.bin"/><Relationship Id="rId9" Type="http://schemas.openxmlformats.org/officeDocument/2006/relationships/oleObject" Target="../embeddings/oleObject33.bin"/><Relationship Id="rId14" Type="http://schemas.openxmlformats.org/officeDocument/2006/relationships/image" Target="../media/image61.png"/><Relationship Id="rId22"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23.xml"/><Relationship Id="rId7"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43.bin"/><Relationship Id="rId5" Type="http://schemas.openxmlformats.org/officeDocument/2006/relationships/image" Target="../media/image69.png"/><Relationship Id="rId4" Type="http://schemas.openxmlformats.org/officeDocument/2006/relationships/oleObject" Target="../embeddings/oleObject42.bin"/><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72.png"/><Relationship Id="rId5" Type="http://schemas.openxmlformats.org/officeDocument/2006/relationships/oleObject" Target="../embeddings/oleObject45.bin"/><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74.png"/><Relationship Id="rId5" Type="http://schemas.openxmlformats.org/officeDocument/2006/relationships/oleObject" Target="../embeddings/oleObject46.bin"/><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81.png"/><Relationship Id="rId3" Type="http://schemas.openxmlformats.org/officeDocument/2006/relationships/notesSlide" Target="../notesSlides/notesSlide26.xml"/><Relationship Id="rId7" Type="http://schemas.openxmlformats.org/officeDocument/2006/relationships/image" Target="../media/image78.png"/><Relationship Id="rId12" Type="http://schemas.openxmlformats.org/officeDocument/2006/relationships/oleObject" Target="../embeddings/oleObject51.bin"/><Relationship Id="rId17" Type="http://schemas.openxmlformats.org/officeDocument/2006/relationships/image" Target="../media/image83.png"/><Relationship Id="rId2" Type="http://schemas.openxmlformats.org/officeDocument/2006/relationships/slideLayout" Target="../slideLayouts/slideLayout6.xml"/><Relationship Id="rId16" Type="http://schemas.openxmlformats.org/officeDocument/2006/relationships/oleObject" Target="../embeddings/oleObject53.bin"/><Relationship Id="rId1" Type="http://schemas.openxmlformats.org/officeDocument/2006/relationships/vmlDrawing" Target="../drawings/vmlDrawing18.vml"/><Relationship Id="rId6" Type="http://schemas.openxmlformats.org/officeDocument/2006/relationships/oleObject" Target="../embeddings/oleObject48.bin"/><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2.png"/><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79.png"/><Relationship Id="rId14" Type="http://schemas.openxmlformats.org/officeDocument/2006/relationships/oleObject" Target="../embeddings/oleObject52.bin"/></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86.png"/><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55.bin"/><Relationship Id="rId5" Type="http://schemas.openxmlformats.org/officeDocument/2006/relationships/image" Target="../media/image85.png"/><Relationship Id="rId4" Type="http://schemas.openxmlformats.org/officeDocument/2006/relationships/oleObject" Target="../embeddings/oleObject54.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29.xml"/><Relationship Id="rId7"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57.bin"/><Relationship Id="rId11" Type="http://schemas.openxmlformats.org/officeDocument/2006/relationships/image" Target="../media/image88.png"/><Relationship Id="rId5" Type="http://schemas.openxmlformats.org/officeDocument/2006/relationships/image" Target="../media/image39.png"/><Relationship Id="rId10" Type="http://schemas.openxmlformats.org/officeDocument/2006/relationships/image" Target="../media/image87.png"/><Relationship Id="rId4" Type="http://schemas.openxmlformats.org/officeDocument/2006/relationships/oleObject" Target="../embeddings/oleObject56.bin"/><Relationship Id="rId9" Type="http://schemas.openxmlformats.org/officeDocument/2006/relationships/oleObject" Target="../embeddings/oleObject60.bin"/></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92.png"/><Relationship Id="rId4" Type="http://schemas.openxmlformats.org/officeDocument/2006/relationships/oleObject" Target="../embeddings/oleObject61.bin"/></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34.xml"/><Relationship Id="rId7" Type="http://schemas.openxmlformats.org/officeDocument/2006/relationships/image" Target="../media/image94.png"/><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93.png"/><Relationship Id="rId5" Type="http://schemas.openxmlformats.org/officeDocument/2006/relationships/image" Target="../media/image39.png"/><Relationship Id="rId4" Type="http://schemas.openxmlformats.org/officeDocument/2006/relationships/oleObject" Target="../embeddings/oleObject62.bin"/></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5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file:///E:\liuwen\Application%20Data\Microsoft\&#25235;&#22270;\cha01\005.tif"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file:///F:\&#25235;&#22270;\cha01\012.tif"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file:///F:\&#25235;&#22270;\cha01\012.tif"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0.xml.rels><?xml version="1.0" encoding="UTF-8" standalone="yes"?>
<Relationships xmlns="http://schemas.openxmlformats.org/package/2006/relationships"><Relationship Id="rId3" Type="http://schemas.openxmlformats.org/officeDocument/2006/relationships/image" Target="file:///F:\&#25235;&#22270;\cha01\018.tif"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file:///F:\CDROM\&#22270;&#26631;\&#25764;&#38144;.tif" TargetMode="External"/><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file:///F:\CDROM\&#22270;&#26631;\&#24674;&#22797;.tif" TargetMode="Externa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file:///F:\&#25235;&#22270;\cha01\022.tif"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file:///F:\CDROM\&#25235;&#22270;\Cha02\001.TIF" TargetMode="External"/><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file:///F:\CDROM\&#25235;&#22270;\Cha02\004.TIF" TargetMode="External"/><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file:///F:\CDROM\&#25235;&#22270;\Cha02\005.TIF" TargetMode="External"/><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0.xml.rels><?xml version="1.0" encoding="UTF-8" standalone="yes"?>
<Relationships xmlns="http://schemas.openxmlformats.org/package/2006/relationships"><Relationship Id="rId3" Type="http://schemas.openxmlformats.org/officeDocument/2006/relationships/image" Target="file:///F:\CDROM\&#25235;&#22270;\Cha02\006.tif" TargetMode="External"/><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file:///F:\CDROM\&#25235;&#22270;\Cha02\007.tif" TargetMode="Externa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file:///F:\CDROM\&#25235;&#22270;\Cha02\009.tif"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file:///F:\CDROM\&#25235;&#22270;\Cha02\010.TIF" TargetMode="External"/><Relationship Id="rId2" Type="http://schemas.openxmlformats.org/officeDocument/2006/relationships/image" Target="../media/image128.bin"/><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file:///F:\CDROM\&#25235;&#22270;\Cha02\022.TIF"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file:///F:\CDROM\&#25235;&#22270;\Cha02\027.tif"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file:///F:\CDROM\&#25235;&#22270;\Cha02\028.tif"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file:///F:\CDROM\&#25235;&#22270;\Cha02\030.TIF" TargetMode="Externa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file:///F:\CDROM\&#25235;&#22270;\Cha02\011.tif" TargetMode="External"/><Relationship Id="rId2" Type="http://schemas.openxmlformats.org/officeDocument/2006/relationships/image" Target="../media/image135.bin"/><Relationship Id="rId1" Type="http://schemas.openxmlformats.org/officeDocument/2006/relationships/slideLayout" Target="../slideLayouts/slideLayout2.xml"/><Relationship Id="rId5" Type="http://schemas.openxmlformats.org/officeDocument/2006/relationships/image" Target="../media/image137.emf"/><Relationship Id="rId4" Type="http://schemas.openxmlformats.org/officeDocument/2006/relationships/image" Target="../media/image136.jpg"/></Relationships>
</file>

<file path=ppt/slides/_rels/slide99.xml.rels><?xml version="1.0" encoding="UTF-8" standalone="yes"?>
<Relationships xmlns="http://schemas.openxmlformats.org/package/2006/relationships"><Relationship Id="rId3" Type="http://schemas.openxmlformats.org/officeDocument/2006/relationships/image" Target="file:///F:\CDROM\&#25235;&#22270;\Cha02\015.TIF" TargetMode="External"/><Relationship Id="rId2" Type="http://schemas.openxmlformats.org/officeDocument/2006/relationships/image" Target="../media/image138.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操作系统基本概念</a:t>
            </a:r>
            <a:endParaRPr lang="zh-CN" altLang="en-US" dirty="0"/>
          </a:p>
        </p:txBody>
      </p:sp>
      <p:sp>
        <p:nvSpPr>
          <p:cNvPr id="5" name="内容占位符 4"/>
          <p:cNvSpPr>
            <a:spLocks noGrp="1"/>
          </p:cNvSpPr>
          <p:nvPr>
            <p:ph idx="1"/>
          </p:nvPr>
        </p:nvSpPr>
        <p:spPr/>
        <p:txBody>
          <a:bodyPr/>
          <a:lstStyle/>
          <a:p>
            <a:r>
              <a:rPr lang="zh-CN" altLang="en-US" dirty="0"/>
              <a:t>本节学习</a:t>
            </a:r>
            <a:r>
              <a:rPr lang="zh-CN" altLang="en-US" dirty="0" smtClean="0"/>
              <a:t>目标</a:t>
            </a:r>
            <a:endParaRPr lang="en-US" altLang="zh-CN" dirty="0" smtClean="0"/>
          </a:p>
          <a:p>
            <a:pPr lvl="1" eaLnBrk="1" hangingPunct="1"/>
            <a:r>
              <a:rPr lang="zh-CN" altLang="en-US" b="1" dirty="0">
                <a:ea typeface="隶书" panose="02010509060101010101" pitchFamily="49" charset="-122"/>
              </a:rPr>
              <a:t>第一，操作系统是什么？</a:t>
            </a:r>
          </a:p>
          <a:p>
            <a:pPr lvl="1" eaLnBrk="1" hangingPunct="1"/>
            <a:r>
              <a:rPr lang="zh-CN" altLang="en-US" b="1" dirty="0">
                <a:ea typeface="隶书" panose="02010509060101010101" pitchFamily="49" charset="-122"/>
              </a:rPr>
              <a:t>第二，操作系统有什么作用？</a:t>
            </a:r>
          </a:p>
          <a:p>
            <a:endParaRPr lang="zh-CN" altLang="en-US" dirty="0"/>
          </a:p>
        </p:txBody>
      </p:sp>
    </p:spTree>
    <p:extLst>
      <p:ext uri="{BB962C8B-B14F-4D97-AF65-F5344CB8AC3E}">
        <p14:creationId xmlns:p14="http://schemas.microsoft.com/office/powerpoint/2010/main" val="751634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p:txBody>
          <a:bodyPr/>
          <a:lstStyle/>
          <a:p>
            <a:pPr>
              <a:defRPr/>
            </a:pPr>
            <a:endParaRPr lang="zh-CN" altLang="en-US"/>
          </a:p>
          <a:p>
            <a:pPr>
              <a:defRPr/>
            </a:pPr>
            <a:fld id="{B772BCE1-935C-4B3D-9FCF-D5819E0F2407}" type="slidenum">
              <a:rPr lang="zh-CN" altLang="en-US"/>
              <a:t>10</a:t>
            </a:fld>
            <a:endParaRPr lang="en-US" altLang="zh-CN"/>
          </a:p>
        </p:txBody>
      </p:sp>
      <p:sp>
        <p:nvSpPr>
          <p:cNvPr id="32770" name="Rectangle 2"/>
          <p:cNvSpPr>
            <a:spLocks noGrp="1" noChangeArrowheads="1"/>
          </p:cNvSpPr>
          <p:nvPr>
            <p:ph type="title"/>
          </p:nvPr>
        </p:nvSpPr>
        <p:spPr/>
        <p:txBody>
          <a:bodyPr/>
          <a:lstStyle/>
          <a:p>
            <a:pPr eaLnBrk="1" hangingPunct="1">
              <a:defRPr/>
            </a:pPr>
            <a:r>
              <a:rPr lang="en-US" altLang="zh-CN"/>
              <a:t>Windows </a:t>
            </a:r>
            <a:r>
              <a:rPr lang="zh-CN" altLang="en-US"/>
              <a:t>发展简史</a:t>
            </a:r>
          </a:p>
        </p:txBody>
      </p:sp>
      <p:sp>
        <p:nvSpPr>
          <p:cNvPr id="19460" name="Rectangle 3"/>
          <p:cNvSpPr>
            <a:spLocks noGrp="1" noChangeArrowheads="1"/>
          </p:cNvSpPr>
          <p:nvPr>
            <p:ph type="body" idx="1"/>
          </p:nvPr>
        </p:nvSpPr>
        <p:spPr>
          <a:xfrm>
            <a:off x="407988" y="1854200"/>
            <a:ext cx="8443912" cy="947738"/>
          </a:xfrm>
          <a:solidFill>
            <a:srgbClr val="FFCCFF"/>
          </a:solidFill>
        </p:spPr>
        <p:txBody>
          <a:bodyPr/>
          <a:lstStyle/>
          <a:p>
            <a:pPr eaLnBrk="1" hangingPunct="1">
              <a:lnSpc>
                <a:spcPct val="110000"/>
              </a:lnSpc>
              <a:buFont typeface="Arial" panose="020B0604020202020204" pitchFamily="34" charset="0"/>
              <a:buNone/>
            </a:pPr>
            <a:r>
              <a:rPr lang="en-US" altLang="zh-CN" sz="2800" b="1" smtClean="0">
                <a:latin typeface="隶书" panose="02010509060101010101" pitchFamily="49" charset="-122"/>
                <a:ea typeface="隶书" panose="02010509060101010101" pitchFamily="49" charset="-122"/>
              </a:rPr>
              <a:t>16</a:t>
            </a:r>
            <a:r>
              <a:rPr lang="zh-CN" altLang="en-US" sz="2800" b="1" smtClean="0">
                <a:latin typeface="隶书" panose="02010509060101010101" pitchFamily="49" charset="-122"/>
                <a:ea typeface="隶书" panose="02010509060101010101" pitchFamily="49" charset="-122"/>
              </a:rPr>
              <a:t>位</a:t>
            </a:r>
            <a:r>
              <a:rPr lang="en-US" altLang="zh-CN" sz="2800" b="1" smtClean="0">
                <a:ea typeface="隶书" panose="02010509060101010101" pitchFamily="49" charset="-122"/>
              </a:rPr>
              <a:t>—</a:t>
            </a:r>
            <a:r>
              <a:rPr lang="en-US" altLang="zh-CN" sz="2800" b="1" smtClean="0">
                <a:latin typeface="隶书" panose="02010509060101010101" pitchFamily="49" charset="-122"/>
                <a:ea typeface="隶书" panose="02010509060101010101" pitchFamily="49" charset="-122"/>
              </a:rPr>
              <a:t>16</a:t>
            </a:r>
            <a:r>
              <a:rPr lang="zh-CN" altLang="en-US" sz="2800" b="1" smtClean="0">
                <a:latin typeface="隶书" panose="02010509060101010101" pitchFamily="49" charset="-122"/>
                <a:ea typeface="隶书" panose="02010509060101010101" pitchFamily="49" charset="-122"/>
              </a:rPr>
              <a:t>位</a:t>
            </a:r>
            <a:r>
              <a:rPr lang="en-US" altLang="zh-CN" sz="2800" b="1" smtClean="0">
                <a:latin typeface="隶书" panose="02010509060101010101" pitchFamily="49" charset="-122"/>
                <a:ea typeface="隶书" panose="02010509060101010101" pitchFamily="49" charset="-122"/>
              </a:rPr>
              <a:t>/32</a:t>
            </a:r>
            <a:r>
              <a:rPr lang="zh-CN" altLang="en-US" sz="2800" b="1" smtClean="0">
                <a:latin typeface="隶书" panose="02010509060101010101" pitchFamily="49" charset="-122"/>
                <a:ea typeface="隶书" panose="02010509060101010101" pitchFamily="49" charset="-122"/>
              </a:rPr>
              <a:t>位兼容</a:t>
            </a:r>
            <a:r>
              <a:rPr lang="en-US" altLang="zh-CN" sz="2800" b="1" smtClean="0">
                <a:ea typeface="隶书" panose="02010509060101010101" pitchFamily="49" charset="-122"/>
              </a:rPr>
              <a:t>—</a:t>
            </a:r>
            <a:r>
              <a:rPr lang="en-US" altLang="zh-CN" sz="2800" b="1" smtClean="0">
                <a:latin typeface="隶书" panose="02010509060101010101" pitchFamily="49" charset="-122"/>
                <a:ea typeface="隶书" panose="02010509060101010101" pitchFamily="49" charset="-122"/>
              </a:rPr>
              <a:t>32</a:t>
            </a:r>
            <a:r>
              <a:rPr lang="zh-CN" altLang="en-US" sz="2800" b="1" smtClean="0">
                <a:latin typeface="隶书" panose="02010509060101010101" pitchFamily="49" charset="-122"/>
                <a:ea typeface="隶书" panose="02010509060101010101" pitchFamily="49" charset="-122"/>
              </a:rPr>
              <a:t>位</a:t>
            </a:r>
            <a:r>
              <a:rPr lang="en-US" altLang="zh-CN" sz="2800" b="1" smtClean="0">
                <a:latin typeface="隶书" panose="02010509060101010101" pitchFamily="49" charset="-122"/>
                <a:ea typeface="隶书" panose="02010509060101010101" pitchFamily="49" charset="-122"/>
              </a:rPr>
              <a:t>--64</a:t>
            </a:r>
            <a:r>
              <a:rPr lang="zh-CN" altLang="en-US" sz="2800" b="1" smtClean="0">
                <a:latin typeface="隶书" panose="02010509060101010101" pitchFamily="49" charset="-122"/>
                <a:ea typeface="隶书" panose="02010509060101010101" pitchFamily="49" charset="-122"/>
              </a:rPr>
              <a:t>位</a:t>
            </a:r>
            <a:r>
              <a:rPr lang="en-US" altLang="zh-CN" sz="2800" b="1" smtClean="0">
                <a:ea typeface="隶书" panose="02010509060101010101" pitchFamily="49" charset="-122"/>
              </a:rPr>
              <a:t>—</a:t>
            </a:r>
            <a:r>
              <a:rPr lang="en-US" altLang="zh-CN" sz="2800" b="1" smtClean="0">
                <a:latin typeface="隶书" panose="02010509060101010101" pitchFamily="49" charset="-122"/>
                <a:ea typeface="隶书" panose="02010509060101010101" pitchFamily="49" charset="-122"/>
              </a:rPr>
              <a:t>128</a:t>
            </a:r>
            <a:r>
              <a:rPr lang="zh-CN" altLang="en-US" sz="2800" b="1" smtClean="0">
                <a:latin typeface="隶书" panose="02010509060101010101" pitchFamily="49" charset="-122"/>
                <a:ea typeface="隶书" panose="02010509060101010101" pitchFamily="49" charset="-122"/>
              </a:rPr>
              <a:t>位</a:t>
            </a:r>
            <a:r>
              <a:rPr lang="en-US" altLang="zh-CN" sz="2800" b="1" smtClean="0">
                <a:latin typeface="隶书" panose="02010509060101010101" pitchFamily="49" charset="-122"/>
                <a:ea typeface="隶书" panose="02010509060101010101" pitchFamily="49" charset="-122"/>
              </a:rPr>
              <a:t>--</a:t>
            </a:r>
            <a:r>
              <a:rPr lang="en-US" altLang="zh-CN" sz="2800" b="1" smtClean="0">
                <a:ea typeface="隶书" panose="02010509060101010101" pitchFamily="49" charset="-122"/>
              </a:rPr>
              <a:t>……</a:t>
            </a:r>
            <a:endParaRPr lang="en-US" altLang="zh-CN" sz="2800" b="1" smtClean="0">
              <a:latin typeface="隶书" panose="02010509060101010101" pitchFamily="49" charset="-122"/>
              <a:ea typeface="隶书" panose="02010509060101010101" pitchFamily="49" charset="-122"/>
            </a:endParaRPr>
          </a:p>
        </p:txBody>
      </p:sp>
      <p:pic>
        <p:nvPicPr>
          <p:cNvPr id="19461" name="Picture 4" descr="window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8" y="3503613"/>
            <a:ext cx="157797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windows 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5" y="3074988"/>
            <a:ext cx="18446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6" descr="VIS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3305175"/>
            <a:ext cx="160020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7" descr="windows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8650" y="4194175"/>
            <a:ext cx="17780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8" descr="windows xp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8963" y="4684713"/>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Rectangle 10"/>
          <p:cNvSpPr>
            <a:spLocks noChangeArrowheads="1"/>
          </p:cNvSpPr>
          <p:nvPr/>
        </p:nvSpPr>
        <p:spPr bwMode="auto">
          <a:xfrm>
            <a:off x="6213475" y="6323013"/>
            <a:ext cx="2547938"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2.2 </a:t>
            </a:r>
            <a:r>
              <a:rPr lang="zh-CN" altLang="en-US" sz="2000" b="1">
                <a:latin typeface="黑体" panose="02010609060101010101" pitchFamily="49" charset="-122"/>
                <a:ea typeface="黑体" panose="02010609060101010101" pitchFamily="49" charset="-122"/>
              </a:rPr>
              <a:t>常见的操作系统</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750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8F550BC0-A26C-46F9-8C0D-4C0E0A2362BE}" type="slidenum">
              <a:rPr lang="zh-CN" altLang="en-US" smtClean="0"/>
              <a:pPr>
                <a:defRPr/>
              </a:pPr>
              <a:t>100</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3317"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3318"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3319"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3320"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3321" name="内容占位符 17"/>
          <p:cNvSpPr>
            <a:spLocks noGrp="1"/>
          </p:cNvSpPr>
          <p:nvPr>
            <p:ph idx="1"/>
          </p:nvPr>
        </p:nvSpPr>
        <p:spPr>
          <a:xfrm>
            <a:off x="735013" y="1268413"/>
            <a:ext cx="8229600" cy="1512887"/>
          </a:xfrm>
        </p:spPr>
        <p:txBody>
          <a:bodyPr/>
          <a:lstStyle/>
          <a:p>
            <a:r>
              <a:rPr lang="zh-CN" altLang="en-US" b="0" dirty="0" smtClean="0">
                <a:ea typeface="宋体" charset="-122"/>
              </a:rPr>
              <a:t>调整字符间距</a:t>
            </a:r>
          </a:p>
        </p:txBody>
      </p:sp>
      <p:pic>
        <p:nvPicPr>
          <p:cNvPr id="13322" name="Picture 2" descr="F:\CDROM\抓图\Cha02\016.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842001" y="1836103"/>
            <a:ext cx="4606925"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矩形 13"/>
          <p:cNvSpPr>
            <a:spLocks noChangeArrowheads="1"/>
          </p:cNvSpPr>
          <p:nvPr/>
        </p:nvSpPr>
        <p:spPr bwMode="auto">
          <a:xfrm>
            <a:off x="5306130" y="5862320"/>
            <a:ext cx="16786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“高级”</a:t>
            </a:r>
            <a:r>
              <a:rPr lang="zh-CN" altLang="en-US" sz="1600" dirty="0">
                <a:ea typeface="宋体" charset="-122"/>
              </a:rPr>
              <a:t>选项卡</a:t>
            </a:r>
          </a:p>
        </p:txBody>
      </p:sp>
      <p:sp>
        <p:nvSpPr>
          <p:cNvPr id="12" name="Rectangle 15"/>
          <p:cNvSpPr>
            <a:spLocks noChangeArrowheads="1"/>
          </p:cNvSpPr>
          <p:nvPr/>
        </p:nvSpPr>
        <p:spPr bwMode="auto">
          <a:xfrm>
            <a:off x="467544" y="2091530"/>
            <a:ext cx="2952328"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字符间距是指相邻字符间的距离，字符缩放是指字符的宽高比例，以百分数来表示。</a:t>
            </a:r>
            <a:endParaRPr lang="zh-CN" altLang="en-US" dirty="0"/>
          </a:p>
        </p:txBody>
      </p:sp>
    </p:spTree>
    <p:extLst>
      <p:ext uri="{BB962C8B-B14F-4D97-AF65-F5344CB8AC3E}">
        <p14:creationId xmlns:p14="http://schemas.microsoft.com/office/powerpoint/2010/main" val="340479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B9F2B255-123C-4DC5-8B54-9179AE97755D}" type="slidenum">
              <a:rPr lang="zh-CN" altLang="en-US" smtClean="0"/>
              <a:pPr>
                <a:defRPr/>
              </a:pPr>
              <a:t>101</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4341"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4342"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4343"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4344"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4345" name="内容占位符 17"/>
          <p:cNvSpPr>
            <a:spLocks noGrp="1"/>
          </p:cNvSpPr>
          <p:nvPr>
            <p:ph idx="1"/>
          </p:nvPr>
        </p:nvSpPr>
        <p:spPr>
          <a:xfrm>
            <a:off x="755650" y="1089819"/>
            <a:ext cx="8229600" cy="1512887"/>
          </a:xfrm>
        </p:spPr>
        <p:txBody>
          <a:bodyPr/>
          <a:lstStyle/>
          <a:p>
            <a:r>
              <a:rPr lang="zh-CN" altLang="en-US" b="0" dirty="0" smtClean="0">
                <a:ea typeface="宋体" charset="-122"/>
              </a:rPr>
              <a:t>实训</a:t>
            </a:r>
            <a:r>
              <a:rPr lang="en-US" altLang="zh-CN" b="0" dirty="0" smtClean="0">
                <a:ea typeface="宋体" charset="-122"/>
              </a:rPr>
              <a:t>14 </a:t>
            </a:r>
            <a:r>
              <a:rPr lang="zh-CN" altLang="en-US" b="0" dirty="0" smtClean="0">
                <a:ea typeface="宋体" charset="-122"/>
              </a:rPr>
              <a:t>首字下沉</a:t>
            </a:r>
          </a:p>
        </p:txBody>
      </p:sp>
      <p:pic>
        <p:nvPicPr>
          <p:cNvPr id="14346" name="Picture 2" descr="F:\CDROM\抓图\Cha02\018.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603750" y="1412875"/>
            <a:ext cx="37131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矩形 12"/>
          <p:cNvSpPr>
            <a:spLocks noChangeArrowheads="1"/>
          </p:cNvSpPr>
          <p:nvPr/>
        </p:nvSpPr>
        <p:spPr bwMode="auto">
          <a:xfrm>
            <a:off x="5724128" y="5852160"/>
            <a:ext cx="2089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“首字下沉”</a:t>
            </a:r>
            <a:r>
              <a:rPr lang="zh-CN" altLang="en-US" sz="1600" dirty="0">
                <a:ea typeface="宋体" charset="-122"/>
              </a:rPr>
              <a:t>对话框</a:t>
            </a:r>
          </a:p>
        </p:txBody>
      </p:sp>
      <p:sp>
        <p:nvSpPr>
          <p:cNvPr id="14348" name="TextBox 1"/>
          <p:cNvSpPr txBox="1">
            <a:spLocks noChangeArrowheads="1"/>
          </p:cNvSpPr>
          <p:nvPr/>
        </p:nvSpPr>
        <p:spPr bwMode="auto">
          <a:xfrm>
            <a:off x="755650" y="1846263"/>
            <a:ext cx="3744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000" b="1" dirty="0">
                <a:ea typeface="宋体" charset="-122"/>
              </a:rPr>
              <a:t>插入 </a:t>
            </a:r>
            <a:r>
              <a:rPr lang="en-US" altLang="zh-CN" sz="2000" b="1" dirty="0">
                <a:ea typeface="宋体" charset="-122"/>
              </a:rPr>
              <a:t>——</a:t>
            </a:r>
            <a:r>
              <a:rPr lang="zh-CN" altLang="en-US" sz="2000" b="1" dirty="0">
                <a:ea typeface="宋体" charset="-122"/>
              </a:rPr>
              <a:t>文本</a:t>
            </a:r>
            <a:r>
              <a:rPr lang="en-US" altLang="zh-CN" sz="2000" b="1" dirty="0">
                <a:ea typeface="宋体" charset="-122"/>
              </a:rPr>
              <a:t>——</a:t>
            </a:r>
            <a:r>
              <a:rPr lang="zh-CN" altLang="en-US" sz="2000" b="1" dirty="0">
                <a:ea typeface="宋体" charset="-122"/>
              </a:rPr>
              <a:t>首字下沉</a:t>
            </a:r>
          </a:p>
        </p:txBody>
      </p:sp>
      <p:sp>
        <p:nvSpPr>
          <p:cNvPr id="13" name="Rectangle 15"/>
          <p:cNvSpPr>
            <a:spLocks noChangeArrowheads="1"/>
          </p:cNvSpPr>
          <p:nvPr/>
        </p:nvSpPr>
        <p:spPr bwMode="auto">
          <a:xfrm>
            <a:off x="765954" y="2246313"/>
            <a:ext cx="3518014"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首字下沉是指将段落首行的第一个字符增大，使其占据两行或多行位置。</a:t>
            </a:r>
          </a:p>
        </p:txBody>
      </p:sp>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624" y="3491964"/>
            <a:ext cx="417830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821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46"/>
                                        </p:tgtEl>
                                        <p:attrNameLst>
                                          <p:attrName>style.visibility</p:attrName>
                                        </p:attrNameLst>
                                      </p:cBhvr>
                                      <p:to>
                                        <p:strVal val="visible"/>
                                      </p:to>
                                    </p:set>
                                    <p:anim calcmode="lin" valueType="num">
                                      <p:cBhvr additive="base">
                                        <p:cTn id="7" dur="500" fill="hold"/>
                                        <p:tgtEl>
                                          <p:spTgt spid="14346"/>
                                        </p:tgtEl>
                                        <p:attrNameLst>
                                          <p:attrName>ppt_x</p:attrName>
                                        </p:attrNameLst>
                                      </p:cBhvr>
                                      <p:tavLst>
                                        <p:tav tm="0">
                                          <p:val>
                                            <p:strVal val="#ppt_x"/>
                                          </p:val>
                                        </p:tav>
                                        <p:tav tm="100000">
                                          <p:val>
                                            <p:strVal val="#ppt_x"/>
                                          </p:val>
                                        </p:tav>
                                      </p:tavLst>
                                    </p:anim>
                                    <p:anim calcmode="lin" valueType="num">
                                      <p:cBhvr additive="base">
                                        <p:cTn id="8" dur="500" fill="hold"/>
                                        <p:tgtEl>
                                          <p:spTgt spid="143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347"/>
                                        </p:tgtEl>
                                        <p:attrNameLst>
                                          <p:attrName>style.visibility</p:attrName>
                                        </p:attrNameLst>
                                      </p:cBhvr>
                                      <p:to>
                                        <p:strVal val="visible"/>
                                      </p:to>
                                    </p:set>
                                    <p:animEffect transition="in" filter="fade">
                                      <p:cBhvr>
                                        <p:cTn id="13" dur="500"/>
                                        <p:tgtEl>
                                          <p:spTgt spid="1434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p:bldP spid="13" grpId="0" bldLvl="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53A6C5CE-C809-44C2-AFAE-A6739094DF68}" type="slidenum">
              <a:rPr lang="zh-CN" altLang="en-US" smtClean="0"/>
              <a:pPr>
                <a:defRPr/>
              </a:pPr>
              <a:t>102</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5365"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5366"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5367"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5368"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5369" name="内容占位符 17"/>
          <p:cNvSpPr>
            <a:spLocks noGrp="1"/>
          </p:cNvSpPr>
          <p:nvPr>
            <p:ph idx="1"/>
          </p:nvPr>
        </p:nvSpPr>
        <p:spPr>
          <a:xfrm>
            <a:off x="735013" y="1268413"/>
            <a:ext cx="8229600" cy="1512887"/>
          </a:xfrm>
        </p:spPr>
        <p:txBody>
          <a:bodyPr/>
          <a:lstStyle/>
          <a:p>
            <a:r>
              <a:rPr lang="zh-CN" altLang="en-US" b="0" dirty="0" smtClean="0">
                <a:ea typeface="宋体" charset="-122"/>
              </a:rPr>
              <a:t>更改大小写</a:t>
            </a:r>
          </a:p>
        </p:txBody>
      </p:sp>
      <p:pic>
        <p:nvPicPr>
          <p:cNvPr id="15370" name="Picture 2" descr="F:\CDROM\抓图\Cha02\020.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843213" y="1847850"/>
            <a:ext cx="3427412"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矩形 13"/>
          <p:cNvSpPr>
            <a:spLocks noChangeArrowheads="1"/>
          </p:cNvSpPr>
          <p:nvPr/>
        </p:nvSpPr>
        <p:spPr bwMode="auto">
          <a:xfrm>
            <a:off x="3307218" y="5879783"/>
            <a:ext cx="24994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“更改大小写”</a:t>
            </a:r>
            <a:r>
              <a:rPr lang="zh-CN" altLang="en-US" sz="1600" dirty="0">
                <a:ea typeface="宋体" charset="-122"/>
              </a:rPr>
              <a:t>下拉列表</a:t>
            </a:r>
          </a:p>
        </p:txBody>
      </p:sp>
    </p:spTree>
    <p:extLst>
      <p:ext uri="{BB962C8B-B14F-4D97-AF65-F5344CB8AC3E}">
        <p14:creationId xmlns:p14="http://schemas.microsoft.com/office/powerpoint/2010/main" val="391520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370"/>
                                        </p:tgtEl>
                                        <p:attrNameLst>
                                          <p:attrName>style.visibility</p:attrName>
                                        </p:attrNameLst>
                                      </p:cBhvr>
                                      <p:to>
                                        <p:strVal val="visible"/>
                                      </p:to>
                                    </p:set>
                                    <p:anim calcmode="lin" valueType="num">
                                      <p:cBhvr additive="base">
                                        <p:cTn id="7" dur="500" fill="hold"/>
                                        <p:tgtEl>
                                          <p:spTgt spid="15370"/>
                                        </p:tgtEl>
                                        <p:attrNameLst>
                                          <p:attrName>ppt_x</p:attrName>
                                        </p:attrNameLst>
                                      </p:cBhvr>
                                      <p:tavLst>
                                        <p:tav tm="0">
                                          <p:val>
                                            <p:strVal val="#ppt_x"/>
                                          </p:val>
                                        </p:tav>
                                        <p:tav tm="100000">
                                          <p:val>
                                            <p:strVal val="#ppt_x"/>
                                          </p:val>
                                        </p:tav>
                                      </p:tavLst>
                                    </p:anim>
                                    <p:anim calcmode="lin" valueType="num">
                                      <p:cBhvr additive="base">
                                        <p:cTn id="8" dur="500" fill="hold"/>
                                        <p:tgtEl>
                                          <p:spTgt spid="153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5C21E286-3798-483A-88A3-CA7C164B14DE}" type="slidenum">
              <a:rPr lang="zh-CN" altLang="en-US" smtClean="0"/>
              <a:pPr>
                <a:defRPr/>
              </a:pPr>
              <a:t>103</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23557"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3558"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3559"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3560"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3561" name="内容占位符 17"/>
          <p:cNvSpPr>
            <a:spLocks noGrp="1"/>
          </p:cNvSpPr>
          <p:nvPr>
            <p:ph idx="1"/>
          </p:nvPr>
        </p:nvSpPr>
        <p:spPr>
          <a:xfrm>
            <a:off x="900113" y="1327150"/>
            <a:ext cx="8229600" cy="792163"/>
          </a:xfrm>
        </p:spPr>
        <p:txBody>
          <a:bodyPr/>
          <a:lstStyle/>
          <a:p>
            <a:r>
              <a:rPr lang="zh-CN" altLang="en-US" b="0" dirty="0" smtClean="0">
                <a:ea typeface="宋体" charset="-122"/>
              </a:rPr>
              <a:t>自动创建项目符号与编号</a:t>
            </a:r>
          </a:p>
        </p:txBody>
      </p:sp>
      <p:pic>
        <p:nvPicPr>
          <p:cNvPr id="23562" name="Picture 2" descr="F:\CDROM\抓图\Cha04\022.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630488" y="1836738"/>
            <a:ext cx="316547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矩形 13"/>
          <p:cNvSpPr>
            <a:spLocks noChangeArrowheads="1"/>
          </p:cNvSpPr>
          <p:nvPr/>
        </p:nvSpPr>
        <p:spPr bwMode="auto">
          <a:xfrm>
            <a:off x="3066116" y="5805488"/>
            <a:ext cx="2294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“项目符号”</a:t>
            </a:r>
            <a:r>
              <a:rPr lang="zh-CN" altLang="en-US" sz="1600" dirty="0">
                <a:ea typeface="宋体" charset="-122"/>
              </a:rPr>
              <a:t>快捷菜单</a:t>
            </a:r>
          </a:p>
        </p:txBody>
      </p:sp>
      <p:sp>
        <p:nvSpPr>
          <p:cNvPr id="12" name="TextBox 1"/>
          <p:cNvSpPr txBox="1">
            <a:spLocks noChangeArrowheads="1"/>
          </p:cNvSpPr>
          <p:nvPr/>
        </p:nvSpPr>
        <p:spPr bwMode="auto">
          <a:xfrm>
            <a:off x="2483768" y="3406458"/>
            <a:ext cx="136807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000" b="1" dirty="0" smtClean="0">
                <a:ea typeface="宋体" charset="-122"/>
              </a:rPr>
              <a:t>鼠标右键</a:t>
            </a:r>
            <a:endParaRPr lang="zh-CN" altLang="en-US" sz="2000" b="1" dirty="0">
              <a:ea typeface="宋体" charset="-122"/>
            </a:endParaRPr>
          </a:p>
        </p:txBody>
      </p:sp>
    </p:spTree>
    <p:extLst>
      <p:ext uri="{BB962C8B-B14F-4D97-AF65-F5344CB8AC3E}">
        <p14:creationId xmlns:p14="http://schemas.microsoft.com/office/powerpoint/2010/main" val="38831771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B39950F9-024A-467C-8C2B-E0CDE3A01C12}" type="slidenum">
              <a:rPr lang="zh-CN" altLang="en-US" smtClean="0"/>
              <a:pPr>
                <a:defRPr/>
              </a:pPr>
              <a:t>104</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24581"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4582"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4583"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4584"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4585" name="内容占位符 17"/>
          <p:cNvSpPr>
            <a:spLocks noGrp="1"/>
          </p:cNvSpPr>
          <p:nvPr>
            <p:ph idx="1"/>
          </p:nvPr>
        </p:nvSpPr>
        <p:spPr>
          <a:xfrm>
            <a:off x="900113" y="1327150"/>
            <a:ext cx="8229600" cy="1670050"/>
          </a:xfrm>
        </p:spPr>
        <p:txBody>
          <a:bodyPr/>
          <a:lstStyle/>
          <a:p>
            <a:r>
              <a:rPr lang="zh-CN" altLang="en-US" b="0" dirty="0" smtClean="0">
                <a:ea typeface="宋体" charset="-122"/>
              </a:rPr>
              <a:t>自定义项目符号和编号</a:t>
            </a:r>
            <a:endParaRPr lang="en-US" altLang="zh-CN" b="0" dirty="0" smtClean="0">
              <a:ea typeface="宋体" charset="-122"/>
            </a:endParaRPr>
          </a:p>
          <a:p>
            <a:pPr lvl="1"/>
            <a:r>
              <a:rPr lang="en-US" altLang="zh-CN" sz="2400" dirty="0" smtClean="0">
                <a:ea typeface="宋体" charset="-122"/>
              </a:rPr>
              <a:t>1. </a:t>
            </a:r>
            <a:r>
              <a:rPr lang="zh-CN" altLang="en-US" sz="2400" dirty="0" smtClean="0">
                <a:ea typeface="宋体" charset="-122"/>
              </a:rPr>
              <a:t>添加自定义项目符号</a:t>
            </a:r>
          </a:p>
          <a:p>
            <a:pPr lvl="1"/>
            <a:r>
              <a:rPr lang="en-US" altLang="zh-CN" sz="2400" dirty="0" smtClean="0">
                <a:ea typeface="宋体" charset="-122"/>
              </a:rPr>
              <a:t>2. </a:t>
            </a:r>
            <a:r>
              <a:rPr lang="zh-CN" altLang="en-US" sz="2400" dirty="0" smtClean="0">
                <a:ea typeface="宋体" charset="-122"/>
              </a:rPr>
              <a:t>使用自定义编号列表</a:t>
            </a:r>
          </a:p>
        </p:txBody>
      </p:sp>
      <p:pic>
        <p:nvPicPr>
          <p:cNvPr id="24586" name="Picture 2" descr="F:\CDROM\抓图\Cha02\037.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60538" y="2952750"/>
            <a:ext cx="215900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矩形 12"/>
          <p:cNvSpPr>
            <a:spLocks noChangeArrowheads="1"/>
          </p:cNvSpPr>
          <p:nvPr/>
        </p:nvSpPr>
        <p:spPr bwMode="auto">
          <a:xfrm>
            <a:off x="1487744" y="5705475"/>
            <a:ext cx="27045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a:t>
            </a:r>
            <a:r>
              <a:rPr lang="zh-CN" altLang="en-US" sz="1600" dirty="0">
                <a:ea typeface="宋体" charset="-122"/>
              </a:rPr>
              <a:t>定义新项目符号”对话框</a:t>
            </a:r>
          </a:p>
        </p:txBody>
      </p:sp>
      <p:pic>
        <p:nvPicPr>
          <p:cNvPr id="24588" name="Picture 3"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924175"/>
            <a:ext cx="194310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矩形 14"/>
          <p:cNvSpPr>
            <a:spLocks noChangeArrowheads="1"/>
          </p:cNvSpPr>
          <p:nvPr/>
        </p:nvSpPr>
        <p:spPr bwMode="auto">
          <a:xfrm>
            <a:off x="4821238" y="5702300"/>
            <a:ext cx="21723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选择</a:t>
            </a:r>
            <a:r>
              <a:rPr lang="zh-CN" altLang="en-US" sz="1600" dirty="0">
                <a:ea typeface="宋体" charset="-122"/>
              </a:rPr>
              <a:t>一种编号样式</a:t>
            </a:r>
          </a:p>
        </p:txBody>
      </p:sp>
    </p:spTree>
    <p:extLst>
      <p:ext uri="{BB962C8B-B14F-4D97-AF65-F5344CB8AC3E}">
        <p14:creationId xmlns:p14="http://schemas.microsoft.com/office/powerpoint/2010/main" val="23118725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sz="2800" dirty="0" smtClean="0"/>
              <a:t>综合</a:t>
            </a:r>
            <a:r>
              <a:rPr lang="zh-CN" altLang="en-US" sz="2800" dirty="0" smtClean="0"/>
              <a:t>练习</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651E9AE2-3A15-4CC1-999F-762816FEF65D}" type="slidenum">
              <a:rPr lang="zh-CN" altLang="en-US" smtClean="0"/>
              <a:pPr>
                <a:defRPr/>
              </a:pPr>
              <a:t>105</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25605"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5606"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5607"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5608"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pic>
        <p:nvPicPr>
          <p:cNvPr id="25609" name="Picture 2" descr="F:\CDROM\抓图\Cha02\049.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69674" y="1947872"/>
            <a:ext cx="3959225" cy="401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矩形 15"/>
          <p:cNvSpPr>
            <a:spLocks noChangeArrowheads="1"/>
          </p:cNvSpPr>
          <p:nvPr/>
        </p:nvSpPr>
        <p:spPr bwMode="auto">
          <a:xfrm>
            <a:off x="3419475" y="5970766"/>
            <a:ext cx="1473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完成</a:t>
            </a:r>
            <a:r>
              <a:rPr lang="zh-CN" altLang="en-US" sz="1600" dirty="0">
                <a:ea typeface="宋体" charset="-122"/>
              </a:rPr>
              <a:t>后的效果</a:t>
            </a:r>
          </a:p>
        </p:txBody>
      </p:sp>
      <p:sp>
        <p:nvSpPr>
          <p:cNvPr id="11" name="内容占位符 17"/>
          <p:cNvSpPr>
            <a:spLocks noGrp="1"/>
          </p:cNvSpPr>
          <p:nvPr>
            <p:ph idx="1"/>
          </p:nvPr>
        </p:nvSpPr>
        <p:spPr>
          <a:xfrm>
            <a:off x="778155" y="1052736"/>
            <a:ext cx="8229600" cy="1152128"/>
          </a:xfrm>
        </p:spPr>
        <p:txBody>
          <a:bodyPr/>
          <a:lstStyle/>
          <a:p>
            <a:pPr marL="0" indent="0">
              <a:buNone/>
            </a:pPr>
            <a:r>
              <a:rPr lang="zh-CN" altLang="en-US" sz="2400" b="0" dirty="0" smtClean="0">
                <a:ea typeface="宋体" charset="-122"/>
              </a:rPr>
              <a:t>打开：合作协议书</a:t>
            </a:r>
            <a:r>
              <a:rPr lang="en-US" altLang="zh-CN" sz="2400" b="0" dirty="0" smtClean="0">
                <a:ea typeface="宋体" charset="-122"/>
              </a:rPr>
              <a:t>.</a:t>
            </a:r>
            <a:r>
              <a:rPr lang="en-US" altLang="zh-CN" sz="2400" b="0" dirty="0" err="1" smtClean="0">
                <a:ea typeface="宋体" charset="-122"/>
              </a:rPr>
              <a:t>docx</a:t>
            </a:r>
            <a:endParaRPr lang="en-US" altLang="zh-CN" sz="2400" b="0" dirty="0" smtClean="0">
              <a:ea typeface="宋体" charset="-122"/>
            </a:endParaRPr>
          </a:p>
          <a:p>
            <a:pPr marL="0" indent="0">
              <a:buNone/>
            </a:pPr>
            <a:r>
              <a:rPr lang="zh-CN" altLang="en-US" sz="2400" b="0" dirty="0" smtClean="0">
                <a:ea typeface="宋体" charset="-122"/>
              </a:rPr>
              <a:t>运用前面所学的知识处理作品</a:t>
            </a:r>
          </a:p>
        </p:txBody>
      </p:sp>
    </p:spTree>
    <p:extLst>
      <p:ext uri="{BB962C8B-B14F-4D97-AF65-F5344CB8AC3E}">
        <p14:creationId xmlns:p14="http://schemas.microsoft.com/office/powerpoint/2010/main" val="27809595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a:t>
            </a:r>
            <a:r>
              <a:rPr lang="zh-CN" altLang="en-US" dirty="0" smtClean="0"/>
              <a:t>样式</a:t>
            </a:r>
            <a:endParaRPr dirty="0" smtClean="0"/>
          </a:p>
        </p:txBody>
      </p:sp>
      <p:sp>
        <p:nvSpPr>
          <p:cNvPr id="6147" name="Rectangle 3"/>
          <p:cNvSpPr>
            <a:spLocks noGrp="1" noChangeArrowheads="1"/>
          </p:cNvSpPr>
          <p:nvPr>
            <p:ph type="body" idx="4294967295"/>
          </p:nvPr>
        </p:nvSpPr>
        <p:spPr>
          <a:xfrm>
            <a:off x="827088" y="1484313"/>
            <a:ext cx="7488237" cy="1512887"/>
          </a:xfrm>
        </p:spPr>
        <p:txBody>
          <a:bodyPr/>
          <a:lstStyle/>
          <a:p>
            <a:pPr>
              <a:tabLst>
                <a:tab pos="812800" algn="l"/>
              </a:tabLst>
            </a:pPr>
            <a:r>
              <a:rPr lang="zh-CN" altLang="en-US" b="0" dirty="0" smtClean="0">
                <a:ea typeface="宋体" charset="-122"/>
              </a:rPr>
              <a:t>什么是样式？样式有什么作用？</a:t>
            </a:r>
            <a:endParaRPr lang="en-US" altLang="zh-CN" b="0" dirty="0" smtClean="0">
              <a:ea typeface="宋体" charset="-122"/>
            </a:endParaRPr>
          </a:p>
          <a:p>
            <a:pPr>
              <a:tabLst>
                <a:tab pos="812800" algn="l"/>
              </a:tabLst>
            </a:pPr>
            <a:r>
              <a:rPr lang="zh-CN" altLang="en-US" b="0" dirty="0" smtClean="0">
                <a:ea typeface="宋体" charset="-122"/>
              </a:rPr>
              <a:t>实训</a:t>
            </a:r>
            <a:r>
              <a:rPr lang="en-US" altLang="zh-CN" b="0" dirty="0" smtClean="0">
                <a:ea typeface="宋体" charset="-122"/>
              </a:rPr>
              <a:t>18 </a:t>
            </a:r>
            <a:r>
              <a:rPr lang="zh-CN" altLang="en-US" b="0" dirty="0" smtClean="0">
                <a:ea typeface="宋体" charset="-122"/>
              </a:rPr>
              <a:t>使用程序预设样式</a:t>
            </a:r>
            <a:endParaRPr lang="en-US" altLang="zh-CN" b="0" dirty="0" smtClean="0">
              <a:ea typeface="宋体" charset="-122"/>
            </a:endParaRPr>
          </a:p>
          <a:p>
            <a:pPr marL="788988" lvl="1" indent="-331788">
              <a:lnSpc>
                <a:spcPct val="150000"/>
              </a:lnSpc>
              <a:buFont typeface="Wingdings" pitchFamily="2" charset="2"/>
              <a:buBlip>
                <a:blip r:embed="rId2"/>
              </a:buBlip>
              <a:tabLst>
                <a:tab pos="812800" algn="l"/>
              </a:tabLst>
            </a:pPr>
            <a:r>
              <a:rPr lang="zh-CN" altLang="en-US" sz="2400" dirty="0" smtClean="0">
                <a:solidFill>
                  <a:srgbClr val="FF3300"/>
                </a:solidFill>
                <a:ea typeface="楷体_GB2312" pitchFamily="49" charset="-122"/>
              </a:rPr>
              <a:t>样式是多种格式的集合</a:t>
            </a:r>
            <a:r>
              <a:rPr lang="zh-CN" altLang="en-US" sz="2400" dirty="0" smtClean="0">
                <a:ea typeface="楷体_GB2312" pitchFamily="49" charset="-122"/>
              </a:rPr>
              <a:t>。</a:t>
            </a:r>
          </a:p>
          <a:p>
            <a:pPr marL="788988" lvl="1" indent="-331788">
              <a:lnSpc>
                <a:spcPct val="150000"/>
              </a:lnSpc>
              <a:buFont typeface="Wingdings" pitchFamily="2" charset="2"/>
              <a:buBlip>
                <a:blip r:embed="rId2"/>
              </a:buBlip>
              <a:tabLst>
                <a:tab pos="812800" algn="l"/>
              </a:tabLst>
            </a:pPr>
            <a:r>
              <a:rPr lang="zh-CN" altLang="en-US" sz="2400" dirty="0" smtClean="0">
                <a:ea typeface="楷体_GB2312" pitchFamily="49" charset="-122"/>
              </a:rPr>
              <a:t>一个样式中会包括很多格式效果，为文本应用了一个样式后，就等于为文本设置了多种格式。</a:t>
            </a:r>
          </a:p>
          <a:p>
            <a:pPr marL="788988" lvl="1" indent="-331788">
              <a:lnSpc>
                <a:spcPct val="150000"/>
              </a:lnSpc>
              <a:buFont typeface="Wingdings" pitchFamily="2" charset="2"/>
              <a:buBlip>
                <a:blip r:embed="rId2"/>
              </a:buBlip>
              <a:tabLst>
                <a:tab pos="812800" algn="l"/>
              </a:tabLst>
            </a:pPr>
            <a:r>
              <a:rPr lang="zh-CN" altLang="en-US" sz="2400" dirty="0" smtClean="0">
                <a:ea typeface="楷体_GB2312" pitchFamily="49" charset="-122"/>
              </a:rPr>
              <a:t>通过样式设置文本格式非常快速高效。</a:t>
            </a:r>
          </a:p>
          <a:p>
            <a:pPr marL="788988" lvl="1" indent="-331788">
              <a:tabLst>
                <a:tab pos="812800" algn="l"/>
              </a:tabLst>
            </a:pPr>
            <a:endParaRPr lang="en-US" altLang="zh-CN" sz="1000" dirty="0" smtClean="0">
              <a:ea typeface="宋体"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717A7A8B-3B37-4AC9-B0B9-A04AE6728FB5}" type="slidenum">
              <a:rPr lang="zh-CN" altLang="en-US" sz="1200">
                <a:solidFill>
                  <a:schemeClr val="bg1"/>
                </a:solidFill>
                <a:latin typeface="+mn-lt"/>
                <a:ea typeface="宋体" charset="-122"/>
              </a:rPr>
              <a:pPr>
                <a:defRPr/>
              </a:pPr>
              <a:t>106</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6150"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Tree>
    <p:extLst>
      <p:ext uri="{BB962C8B-B14F-4D97-AF65-F5344CB8AC3E}">
        <p14:creationId xmlns:p14="http://schemas.microsoft.com/office/powerpoint/2010/main" val="20160213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设置文本格式和文本样式</a:t>
            </a:r>
            <a:endParaRPr dirty="0" smtClean="0"/>
          </a:p>
        </p:txBody>
      </p:sp>
      <p:sp>
        <p:nvSpPr>
          <p:cNvPr id="7171" name="Rectangle 3"/>
          <p:cNvSpPr>
            <a:spLocks noGrp="1" noChangeArrowheads="1"/>
          </p:cNvSpPr>
          <p:nvPr>
            <p:ph type="body" idx="4294967295"/>
          </p:nvPr>
        </p:nvSpPr>
        <p:spPr>
          <a:xfrm>
            <a:off x="761370" y="1124744"/>
            <a:ext cx="7488237" cy="1152525"/>
          </a:xfrm>
        </p:spPr>
        <p:txBody>
          <a:bodyPr/>
          <a:lstStyle/>
          <a:p>
            <a:pPr>
              <a:tabLst>
                <a:tab pos="812800" algn="l"/>
              </a:tabLst>
            </a:pPr>
            <a:r>
              <a:rPr lang="zh-CN" altLang="en-US" b="0" dirty="0" smtClean="0">
                <a:ea typeface="宋体" charset="-122"/>
              </a:rPr>
              <a:t>使用程序预设样式</a:t>
            </a:r>
            <a:endParaRPr lang="en-US" altLang="zh-CN" b="0" dirty="0" smtClean="0">
              <a:ea typeface="宋体" charset="-122"/>
            </a:endParaRPr>
          </a:p>
          <a:p>
            <a:pPr marL="788988" lvl="1" indent="-331788">
              <a:buFont typeface="Wingdings" pitchFamily="2" charset="2"/>
              <a:buNone/>
              <a:tabLst>
                <a:tab pos="812800" algn="l"/>
              </a:tabLst>
            </a:pPr>
            <a:r>
              <a:rPr lang="zh-CN" altLang="en-US" sz="2400" b="1" dirty="0" smtClean="0">
                <a:solidFill>
                  <a:srgbClr val="0000CC"/>
                </a:solidFill>
                <a:ea typeface="宋体" charset="-122"/>
              </a:rPr>
              <a:t>将光标定位在要设置样式的段落内，</a:t>
            </a:r>
          </a:p>
          <a:p>
            <a:pPr marL="788988" lvl="1" indent="-331788">
              <a:buFont typeface="Wingdings" pitchFamily="2" charset="2"/>
              <a:buNone/>
              <a:tabLst>
                <a:tab pos="812800" algn="l"/>
              </a:tabLst>
            </a:pPr>
            <a:r>
              <a:rPr lang="zh-CN" altLang="en-US" sz="2400" b="1" dirty="0" smtClean="0">
                <a:solidFill>
                  <a:srgbClr val="0000CC"/>
                </a:solidFill>
                <a:ea typeface="宋体" charset="-122"/>
              </a:rPr>
              <a:t>开始</a:t>
            </a:r>
            <a:r>
              <a:rPr lang="en-US" altLang="zh-CN" sz="2400" b="1" dirty="0" smtClean="0">
                <a:solidFill>
                  <a:srgbClr val="0000CC"/>
                </a:solidFill>
                <a:ea typeface="宋体" charset="-122"/>
              </a:rPr>
              <a:t>——</a:t>
            </a:r>
            <a:r>
              <a:rPr lang="zh-CN" altLang="en-US" sz="2400" b="1" dirty="0" smtClean="0">
                <a:solidFill>
                  <a:srgbClr val="0000CC"/>
                </a:solidFill>
                <a:ea typeface="宋体" charset="-122"/>
              </a:rPr>
              <a:t>样式</a:t>
            </a:r>
            <a:r>
              <a:rPr lang="en-US" altLang="zh-CN" sz="2400" b="1" dirty="0" smtClean="0">
                <a:solidFill>
                  <a:srgbClr val="0000CC"/>
                </a:solidFill>
                <a:ea typeface="宋体" charset="-122"/>
              </a:rPr>
              <a:t>——</a:t>
            </a:r>
            <a:r>
              <a:rPr lang="zh-CN" altLang="en-US" sz="2400" b="1" dirty="0" smtClean="0">
                <a:solidFill>
                  <a:srgbClr val="0000CC"/>
                </a:solidFill>
                <a:ea typeface="宋体" charset="-122"/>
              </a:rPr>
              <a:t>快速样式</a:t>
            </a: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FFB52A48-C479-425E-BB88-0EA1AF45C7AC}" type="slidenum">
              <a:rPr lang="zh-CN" altLang="en-US" sz="1200">
                <a:solidFill>
                  <a:schemeClr val="bg1"/>
                </a:solidFill>
                <a:latin typeface="+mn-lt"/>
                <a:ea typeface="宋体" charset="-122"/>
              </a:rPr>
              <a:pPr>
                <a:defRPr/>
              </a:pPr>
              <a:t>107</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7174"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pic>
        <p:nvPicPr>
          <p:cNvPr id="297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997200"/>
            <a:ext cx="59245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Rectangle 9"/>
          <p:cNvSpPr>
            <a:spLocks noChangeArrowheads="1"/>
          </p:cNvSpPr>
          <p:nvPr/>
        </p:nvSpPr>
        <p:spPr bwMode="auto">
          <a:xfrm>
            <a:off x="755650" y="3500438"/>
            <a:ext cx="1079500" cy="5048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29706" name="AutoShape 10"/>
          <p:cNvSpPr>
            <a:spLocks/>
          </p:cNvSpPr>
          <p:nvPr/>
        </p:nvSpPr>
        <p:spPr bwMode="auto">
          <a:xfrm>
            <a:off x="3924300" y="2997200"/>
            <a:ext cx="792163" cy="609600"/>
          </a:xfrm>
          <a:prstGeom prst="borderCallout1">
            <a:avLst>
              <a:gd name="adj1" fmla="val 18750"/>
              <a:gd name="adj2" fmla="val -9620"/>
              <a:gd name="adj3" fmla="val 101301"/>
              <a:gd name="adj4" fmla="val -264130"/>
            </a:avLst>
          </a:prstGeom>
          <a:solidFill>
            <a:srgbClr val="6CA5D8"/>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rgbClr val="FFFF00"/>
                </a:solidFill>
                <a:ea typeface="宋体" charset="-122"/>
              </a:rPr>
              <a:t>光标定位</a:t>
            </a:r>
          </a:p>
        </p:txBody>
      </p:sp>
      <p:pic>
        <p:nvPicPr>
          <p:cNvPr id="297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137" y="2571433"/>
            <a:ext cx="651668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333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704"/>
                                        </p:tgtEl>
                                        <p:attrNameLst>
                                          <p:attrName>style.visibility</p:attrName>
                                        </p:attrNameLst>
                                      </p:cBhvr>
                                      <p:to>
                                        <p:strVal val="visible"/>
                                      </p:to>
                                    </p:set>
                                    <p:anim calcmode="lin" valueType="num">
                                      <p:cBhvr additive="base">
                                        <p:cTn id="7" dur="500" fill="hold"/>
                                        <p:tgtEl>
                                          <p:spTgt spid="29704"/>
                                        </p:tgtEl>
                                        <p:attrNameLst>
                                          <p:attrName>ppt_x</p:attrName>
                                        </p:attrNameLst>
                                      </p:cBhvr>
                                      <p:tavLst>
                                        <p:tav tm="0">
                                          <p:val>
                                            <p:strVal val="#ppt_x"/>
                                          </p:val>
                                        </p:tav>
                                        <p:tav tm="100000">
                                          <p:val>
                                            <p:strVal val="#ppt_x"/>
                                          </p:val>
                                        </p:tav>
                                      </p:tavLst>
                                    </p:anim>
                                    <p:anim calcmode="lin" valueType="num">
                                      <p:cBhvr additive="base">
                                        <p:cTn id="8" dur="500" fill="hold"/>
                                        <p:tgtEl>
                                          <p:spTgt spid="2970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9705"/>
                                        </p:tgtEl>
                                        <p:attrNameLst>
                                          <p:attrName>style.visibility</p:attrName>
                                        </p:attrNameLst>
                                      </p:cBhvr>
                                      <p:to>
                                        <p:strVal val="visible"/>
                                      </p:to>
                                    </p:set>
                                    <p:animEffect transition="in" filter="diamond(in)">
                                      <p:cBhvr>
                                        <p:cTn id="13" dur="2000"/>
                                        <p:tgtEl>
                                          <p:spTgt spid="29705"/>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29706"/>
                                        </p:tgtEl>
                                        <p:attrNameLst>
                                          <p:attrName>style.visibility</p:attrName>
                                        </p:attrNameLst>
                                      </p:cBhvr>
                                      <p:to>
                                        <p:strVal val="visible"/>
                                      </p:to>
                                    </p:set>
                                    <p:animEffect transition="in" filter="diamond(in)">
                                      <p:cBhvr>
                                        <p:cTn id="16" dur="2000"/>
                                        <p:tgtEl>
                                          <p:spTgt spid="297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grpId="1" nodeType="clickEffect">
                                  <p:stCondLst>
                                    <p:cond delay="0"/>
                                  </p:stCondLst>
                                  <p:childTnLst>
                                    <p:anim calcmode="lin" valueType="num">
                                      <p:cBhvr additive="base">
                                        <p:cTn id="20" dur="500"/>
                                        <p:tgtEl>
                                          <p:spTgt spid="29705"/>
                                        </p:tgtEl>
                                        <p:attrNameLst>
                                          <p:attrName>ppt_x</p:attrName>
                                        </p:attrNameLst>
                                      </p:cBhvr>
                                      <p:tavLst>
                                        <p:tav tm="0">
                                          <p:val>
                                            <p:strVal val="ppt_x"/>
                                          </p:val>
                                        </p:tav>
                                        <p:tav tm="100000">
                                          <p:val>
                                            <p:strVal val="ppt_x"/>
                                          </p:val>
                                        </p:tav>
                                      </p:tavLst>
                                    </p:anim>
                                    <p:anim calcmode="lin" valueType="num">
                                      <p:cBhvr additive="base">
                                        <p:cTn id="21" dur="500"/>
                                        <p:tgtEl>
                                          <p:spTgt spid="29705"/>
                                        </p:tgtEl>
                                        <p:attrNameLst>
                                          <p:attrName>ppt_y</p:attrName>
                                        </p:attrNameLst>
                                      </p:cBhvr>
                                      <p:tavLst>
                                        <p:tav tm="0">
                                          <p:val>
                                            <p:strVal val="ppt_y"/>
                                          </p:val>
                                        </p:tav>
                                        <p:tav tm="100000">
                                          <p:val>
                                            <p:strVal val="1+ppt_h/2"/>
                                          </p:val>
                                        </p:tav>
                                      </p:tavLst>
                                    </p:anim>
                                    <p:set>
                                      <p:cBhvr>
                                        <p:cTn id="22" dur="1" fill="hold">
                                          <p:stCondLst>
                                            <p:cond delay="499"/>
                                          </p:stCondLst>
                                        </p:cTn>
                                        <p:tgtEl>
                                          <p:spTgt spid="29705"/>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29706"/>
                                        </p:tgtEl>
                                        <p:attrNameLst>
                                          <p:attrName>ppt_x</p:attrName>
                                        </p:attrNameLst>
                                      </p:cBhvr>
                                      <p:tavLst>
                                        <p:tav tm="0">
                                          <p:val>
                                            <p:strVal val="ppt_x"/>
                                          </p:val>
                                        </p:tav>
                                        <p:tav tm="100000">
                                          <p:val>
                                            <p:strVal val="ppt_x"/>
                                          </p:val>
                                        </p:tav>
                                      </p:tavLst>
                                    </p:anim>
                                    <p:anim calcmode="lin" valueType="num">
                                      <p:cBhvr additive="base">
                                        <p:cTn id="25" dur="500"/>
                                        <p:tgtEl>
                                          <p:spTgt spid="29706"/>
                                        </p:tgtEl>
                                        <p:attrNameLst>
                                          <p:attrName>ppt_y</p:attrName>
                                        </p:attrNameLst>
                                      </p:cBhvr>
                                      <p:tavLst>
                                        <p:tav tm="0">
                                          <p:val>
                                            <p:strVal val="ppt_y"/>
                                          </p:val>
                                        </p:tav>
                                        <p:tav tm="100000">
                                          <p:val>
                                            <p:strVal val="1+ppt_h/2"/>
                                          </p:val>
                                        </p:tav>
                                      </p:tavLst>
                                    </p:anim>
                                    <p:set>
                                      <p:cBhvr>
                                        <p:cTn id="26" dur="1" fill="hold">
                                          <p:stCondLst>
                                            <p:cond delay="499"/>
                                          </p:stCondLst>
                                        </p:cTn>
                                        <p:tgtEl>
                                          <p:spTgt spid="29706"/>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29704"/>
                                        </p:tgtEl>
                                        <p:attrNameLst>
                                          <p:attrName>ppt_x</p:attrName>
                                        </p:attrNameLst>
                                      </p:cBhvr>
                                      <p:tavLst>
                                        <p:tav tm="0">
                                          <p:val>
                                            <p:strVal val="ppt_x"/>
                                          </p:val>
                                        </p:tav>
                                        <p:tav tm="100000">
                                          <p:val>
                                            <p:strVal val="ppt_x"/>
                                          </p:val>
                                        </p:tav>
                                      </p:tavLst>
                                    </p:anim>
                                    <p:anim calcmode="lin" valueType="num">
                                      <p:cBhvr additive="base">
                                        <p:cTn id="29" dur="500"/>
                                        <p:tgtEl>
                                          <p:spTgt spid="29704"/>
                                        </p:tgtEl>
                                        <p:attrNameLst>
                                          <p:attrName>ppt_y</p:attrName>
                                        </p:attrNameLst>
                                      </p:cBhvr>
                                      <p:tavLst>
                                        <p:tav tm="0">
                                          <p:val>
                                            <p:strVal val="ppt_y"/>
                                          </p:val>
                                        </p:tav>
                                        <p:tav tm="100000">
                                          <p:val>
                                            <p:strVal val="1+ppt_h/2"/>
                                          </p:val>
                                        </p:tav>
                                      </p:tavLst>
                                    </p:anim>
                                    <p:set>
                                      <p:cBhvr>
                                        <p:cTn id="30" dur="1" fill="hold">
                                          <p:stCondLst>
                                            <p:cond delay="499"/>
                                          </p:stCondLst>
                                        </p:cTn>
                                        <p:tgtEl>
                                          <p:spTgt spid="2970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29707"/>
                                        </p:tgtEl>
                                        <p:attrNameLst>
                                          <p:attrName>style.visibility</p:attrName>
                                        </p:attrNameLst>
                                      </p:cBhvr>
                                      <p:to>
                                        <p:strVal val="visible"/>
                                      </p:to>
                                    </p:set>
                                    <p:animEffect transition="in" filter="blinds(horizontal)">
                                      <p:cBhvr>
                                        <p:cTn id="35" dur="500"/>
                                        <p:tgtEl>
                                          <p:spTgt spid="29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P spid="29705" grpId="1" animBg="1"/>
      <p:bldP spid="29706" grpId="0" animBg="1"/>
      <p:bldP spid="29706"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设置文本格式和文本样式</a:t>
            </a:r>
            <a:endParaRPr dirty="0" smtClean="0"/>
          </a:p>
        </p:txBody>
      </p:sp>
      <p:sp>
        <p:nvSpPr>
          <p:cNvPr id="8195" name="Rectangle 3"/>
          <p:cNvSpPr>
            <a:spLocks noGrp="1" noChangeArrowheads="1"/>
          </p:cNvSpPr>
          <p:nvPr>
            <p:ph type="body" idx="1"/>
          </p:nvPr>
        </p:nvSpPr>
        <p:spPr>
          <a:xfrm>
            <a:off x="827088" y="1052513"/>
            <a:ext cx="7488237" cy="1512887"/>
          </a:xfrm>
        </p:spPr>
        <p:txBody>
          <a:bodyPr/>
          <a:lstStyle/>
          <a:p>
            <a:r>
              <a:rPr lang="zh-CN" altLang="en-US" b="0" dirty="0" smtClean="0">
                <a:ea typeface="宋体" charset="-122"/>
              </a:rPr>
              <a:t>修改样式</a:t>
            </a:r>
            <a:endParaRPr lang="en-US" altLang="zh-CN" b="0" dirty="0" smtClean="0">
              <a:ea typeface="宋体" charset="-122"/>
            </a:endParaRPr>
          </a:p>
          <a:p>
            <a:pPr marL="522288" lvl="1" indent="0">
              <a:buFont typeface="Wingdings" pitchFamily="2" charset="2"/>
              <a:buNone/>
            </a:pPr>
            <a:r>
              <a:rPr lang="zh-CN" altLang="en-US" sz="2400" dirty="0" smtClean="0">
                <a:solidFill>
                  <a:srgbClr val="0000CC"/>
                </a:solidFill>
                <a:ea typeface="楷体_GB2312" pitchFamily="49" charset="-122"/>
              </a:rPr>
              <a:t>更改样式后，文档中所有应用了该样式的文本都将会进行相应的更改。</a:t>
            </a:r>
          </a:p>
        </p:txBody>
      </p:sp>
      <p:sp>
        <p:nvSpPr>
          <p:cNvPr id="5" name="灯片编号占位符 4"/>
          <p:cNvSpPr>
            <a:spLocks noGrp="1"/>
          </p:cNvSpPr>
          <p:nvPr>
            <p:ph type="sldNum" sz="quarter" idx="11"/>
          </p:nvPr>
        </p:nvSpPr>
        <p:spPr/>
        <p:txBody>
          <a:bodyPr/>
          <a:lstStyle/>
          <a:p>
            <a:pPr>
              <a:defRPr/>
            </a:pPr>
            <a:fld id="{571DA5AA-2608-446C-B0C0-1B3E5343D9BF}" type="slidenum">
              <a:rPr lang="zh-CN" altLang="en-US" smtClean="0"/>
              <a:pPr>
                <a:defRPr/>
              </a:pPr>
              <a:t>108</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8198"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8199" name="矩形 9"/>
          <p:cNvSpPr>
            <a:spLocks noChangeArrowheads="1"/>
          </p:cNvSpPr>
          <p:nvPr/>
        </p:nvSpPr>
        <p:spPr bwMode="auto">
          <a:xfrm>
            <a:off x="5003800" y="6021388"/>
            <a:ext cx="2670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a:ea typeface="宋体" charset="-122"/>
              </a:rPr>
              <a:t>图</a:t>
            </a:r>
            <a:r>
              <a:rPr lang="en-US" altLang="zh-CN" sz="1600" dirty="0">
                <a:ea typeface="宋体" charset="-122"/>
              </a:rPr>
              <a:t>  </a:t>
            </a:r>
            <a:r>
              <a:rPr lang="zh-CN" altLang="en-US" sz="1600" dirty="0">
                <a:ea typeface="宋体" charset="-122"/>
              </a:rPr>
              <a:t>“样式”任务窗格，选修改</a:t>
            </a:r>
          </a:p>
        </p:txBody>
      </p:sp>
      <p:pic>
        <p:nvPicPr>
          <p:cNvPr id="615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2101850"/>
            <a:ext cx="4537075"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565400"/>
            <a:ext cx="360045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0" name="Rectangle 16"/>
          <p:cNvSpPr>
            <a:spLocks noChangeArrowheads="1"/>
          </p:cNvSpPr>
          <p:nvPr/>
        </p:nvSpPr>
        <p:spPr bwMode="auto">
          <a:xfrm>
            <a:off x="3419475" y="3716338"/>
            <a:ext cx="360363" cy="288925"/>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6161" name="AutoShape 17"/>
          <p:cNvSpPr>
            <a:spLocks noChangeArrowheads="1"/>
          </p:cNvSpPr>
          <p:nvPr/>
        </p:nvSpPr>
        <p:spPr bwMode="auto">
          <a:xfrm>
            <a:off x="3779838" y="3068638"/>
            <a:ext cx="504825" cy="360362"/>
          </a:xfrm>
          <a:prstGeom prst="rightArrow">
            <a:avLst>
              <a:gd name="adj1" fmla="val 50000"/>
              <a:gd name="adj2" fmla="val 35022"/>
            </a:avLst>
          </a:prstGeom>
          <a:solidFill>
            <a:srgbClr val="FF3300"/>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6162" name="Rectangle 18"/>
          <p:cNvSpPr>
            <a:spLocks noChangeArrowheads="1"/>
          </p:cNvSpPr>
          <p:nvPr/>
        </p:nvSpPr>
        <p:spPr bwMode="auto">
          <a:xfrm>
            <a:off x="8101013" y="3789363"/>
            <a:ext cx="360362" cy="288925"/>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6163" name="Rectangle 19"/>
          <p:cNvSpPr>
            <a:spLocks noChangeArrowheads="1"/>
          </p:cNvSpPr>
          <p:nvPr/>
        </p:nvSpPr>
        <p:spPr bwMode="auto">
          <a:xfrm>
            <a:off x="5724525" y="4365625"/>
            <a:ext cx="2663825" cy="287338"/>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Tree>
    <p:extLst>
      <p:ext uri="{BB962C8B-B14F-4D97-AF65-F5344CB8AC3E}">
        <p14:creationId xmlns:p14="http://schemas.microsoft.com/office/powerpoint/2010/main" val="793560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59"/>
                                        </p:tgtEl>
                                        <p:attrNameLst>
                                          <p:attrName>style.visibility</p:attrName>
                                        </p:attrNameLst>
                                      </p:cBhvr>
                                      <p:to>
                                        <p:strVal val="visible"/>
                                      </p:to>
                                    </p:set>
                                    <p:animEffect transition="in" filter="blinds(horizontal)">
                                      <p:cBhvr>
                                        <p:cTn id="7" dur="500"/>
                                        <p:tgtEl>
                                          <p:spTgt spid="6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60"/>
                                        </p:tgtEl>
                                        <p:attrNameLst>
                                          <p:attrName>style.visibility</p:attrName>
                                        </p:attrNameLst>
                                      </p:cBhvr>
                                      <p:to>
                                        <p:strVal val="visible"/>
                                      </p:to>
                                    </p:set>
                                    <p:animEffect transition="in" filter="blinds(horizontal)">
                                      <p:cBhvr>
                                        <p:cTn id="12" dur="500"/>
                                        <p:tgtEl>
                                          <p:spTgt spid="61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6161"/>
                                        </p:tgtEl>
                                        <p:attrNameLst>
                                          <p:attrName>style.visibility</p:attrName>
                                        </p:attrNameLst>
                                      </p:cBhvr>
                                      <p:to>
                                        <p:strVal val="visible"/>
                                      </p:to>
                                    </p:set>
                                    <p:anim calcmode="lin" valueType="num">
                                      <p:cBhvr>
                                        <p:cTn id="17" dur="1000" fill="hold"/>
                                        <p:tgtEl>
                                          <p:spTgt spid="6161"/>
                                        </p:tgtEl>
                                        <p:attrNameLst>
                                          <p:attrName>ppt_w</p:attrName>
                                        </p:attrNameLst>
                                      </p:cBhvr>
                                      <p:tavLst>
                                        <p:tav tm="0">
                                          <p:val>
                                            <p:strVal val="#ppt_w*0.70"/>
                                          </p:val>
                                        </p:tav>
                                        <p:tav tm="100000">
                                          <p:val>
                                            <p:strVal val="#ppt_w"/>
                                          </p:val>
                                        </p:tav>
                                      </p:tavLst>
                                    </p:anim>
                                    <p:anim calcmode="lin" valueType="num">
                                      <p:cBhvr>
                                        <p:cTn id="18" dur="1000" fill="hold"/>
                                        <p:tgtEl>
                                          <p:spTgt spid="6161"/>
                                        </p:tgtEl>
                                        <p:attrNameLst>
                                          <p:attrName>ppt_h</p:attrName>
                                        </p:attrNameLst>
                                      </p:cBhvr>
                                      <p:tavLst>
                                        <p:tav tm="0">
                                          <p:val>
                                            <p:strVal val="#ppt_h"/>
                                          </p:val>
                                        </p:tav>
                                        <p:tav tm="100000">
                                          <p:val>
                                            <p:strVal val="#ppt_h"/>
                                          </p:val>
                                        </p:tav>
                                      </p:tavLst>
                                    </p:anim>
                                    <p:animEffect transition="in" filter="fade">
                                      <p:cBhvr>
                                        <p:cTn id="19" dur="1000"/>
                                        <p:tgtEl>
                                          <p:spTgt spid="616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6156"/>
                                        </p:tgtEl>
                                        <p:attrNameLst>
                                          <p:attrName>style.visibility</p:attrName>
                                        </p:attrNameLst>
                                      </p:cBhvr>
                                      <p:to>
                                        <p:strVal val="visible"/>
                                      </p:to>
                                    </p:set>
                                    <p:animEffect transition="in" filter="blinds(horizontal)">
                                      <p:cBhvr>
                                        <p:cTn id="24" dur="500"/>
                                        <p:tgtEl>
                                          <p:spTgt spid="615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162"/>
                                        </p:tgtEl>
                                        <p:attrNameLst>
                                          <p:attrName>style.visibility</p:attrName>
                                        </p:attrNameLst>
                                      </p:cBhvr>
                                      <p:to>
                                        <p:strVal val="visible"/>
                                      </p:to>
                                    </p:set>
                                    <p:animEffect transition="in" filter="blinds(horizontal)">
                                      <p:cBhvr>
                                        <p:cTn id="29" dur="500"/>
                                        <p:tgtEl>
                                          <p:spTgt spid="616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6163"/>
                                        </p:tgtEl>
                                        <p:attrNameLst>
                                          <p:attrName>style.visibility</p:attrName>
                                        </p:attrNameLst>
                                      </p:cBhvr>
                                      <p:to>
                                        <p:strVal val="visible"/>
                                      </p:to>
                                    </p:set>
                                    <p:anim calcmode="lin" valueType="num">
                                      <p:cBhvr additive="base">
                                        <p:cTn id="34" dur="500" fill="hold"/>
                                        <p:tgtEl>
                                          <p:spTgt spid="6163"/>
                                        </p:tgtEl>
                                        <p:attrNameLst>
                                          <p:attrName>ppt_x</p:attrName>
                                        </p:attrNameLst>
                                      </p:cBhvr>
                                      <p:tavLst>
                                        <p:tav tm="0">
                                          <p:val>
                                            <p:strVal val="#ppt_x"/>
                                          </p:val>
                                        </p:tav>
                                        <p:tav tm="100000">
                                          <p:val>
                                            <p:strVal val="#ppt_x"/>
                                          </p:val>
                                        </p:tav>
                                      </p:tavLst>
                                    </p:anim>
                                    <p:anim calcmode="lin" valueType="num">
                                      <p:cBhvr additive="base">
                                        <p:cTn id="35" dur="500" fill="hold"/>
                                        <p:tgtEl>
                                          <p:spTgt spid="61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0" grpId="0" animBg="1"/>
      <p:bldP spid="6161" grpId="0" animBg="1"/>
      <p:bldP spid="6162" grpId="0" animBg="1"/>
      <p:bldP spid="616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设置文本格式和文本样式</a:t>
            </a:r>
            <a:endParaRPr dirty="0" smtClean="0"/>
          </a:p>
        </p:txBody>
      </p:sp>
      <p:sp>
        <p:nvSpPr>
          <p:cNvPr id="9219" name="Rectangle 3"/>
          <p:cNvSpPr>
            <a:spLocks noGrp="1" noChangeArrowheads="1"/>
          </p:cNvSpPr>
          <p:nvPr>
            <p:ph type="body" idx="4294967295"/>
          </p:nvPr>
        </p:nvSpPr>
        <p:spPr>
          <a:xfrm>
            <a:off x="827088" y="1052513"/>
            <a:ext cx="7488237" cy="1512887"/>
          </a:xfrm>
        </p:spPr>
        <p:txBody>
          <a:bodyPr/>
          <a:lstStyle/>
          <a:p>
            <a:r>
              <a:rPr lang="zh-CN" altLang="en-US" b="0" dirty="0" smtClean="0">
                <a:ea typeface="宋体" charset="-122"/>
              </a:rPr>
              <a:t>修改样式</a:t>
            </a:r>
            <a:endParaRPr lang="en-US" altLang="zh-CN" b="0" dirty="0" smtClean="0">
              <a:ea typeface="宋体"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DAC0BE1D-C4C7-43AC-9CB2-A7262E7FA494}" type="slidenum">
              <a:rPr lang="zh-CN" altLang="en-US" sz="1200">
                <a:solidFill>
                  <a:schemeClr val="bg1"/>
                </a:solidFill>
                <a:latin typeface="+mn-lt"/>
                <a:ea typeface="宋体" charset="-122"/>
              </a:rPr>
              <a:pPr>
                <a:defRPr/>
              </a:pPr>
              <a:t>109</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9222"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9223" name="矩形 9"/>
          <p:cNvSpPr>
            <a:spLocks noChangeArrowheads="1"/>
          </p:cNvSpPr>
          <p:nvPr/>
        </p:nvSpPr>
        <p:spPr bwMode="auto">
          <a:xfrm>
            <a:off x="3924300" y="6381750"/>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a:solidFill>
                  <a:schemeClr val="bg1"/>
                </a:solidFill>
                <a:ea typeface="宋体" charset="-122"/>
              </a:rPr>
              <a:t>图</a:t>
            </a:r>
            <a:r>
              <a:rPr lang="en-US" altLang="zh-CN" sz="1600">
                <a:solidFill>
                  <a:schemeClr val="bg1"/>
                </a:solidFill>
                <a:ea typeface="宋体" charset="-122"/>
              </a:rPr>
              <a:t>  </a:t>
            </a:r>
            <a:r>
              <a:rPr lang="zh-CN" altLang="en-US" sz="1600">
                <a:solidFill>
                  <a:schemeClr val="bg1"/>
                </a:solidFill>
                <a:ea typeface="宋体" charset="-122"/>
              </a:rPr>
              <a:t>修改样式</a:t>
            </a:r>
          </a:p>
        </p:txBody>
      </p:sp>
      <p:pic>
        <p:nvPicPr>
          <p:cNvPr id="922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557338"/>
            <a:ext cx="523875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304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pPr>
              <a:defRPr/>
            </a:pPr>
            <a:endParaRPr lang="zh-CN" altLang="en-US"/>
          </a:p>
          <a:p>
            <a:pPr>
              <a:defRPr/>
            </a:pPr>
            <a:fld id="{D99CA16B-EB76-4F27-8CAE-E0908009B9CA}" type="slidenum">
              <a:rPr lang="zh-CN" altLang="en-US"/>
              <a:t>11</a:t>
            </a:fld>
            <a:endParaRPr lang="en-US" altLang="zh-CN"/>
          </a:p>
        </p:txBody>
      </p:sp>
      <p:sp>
        <p:nvSpPr>
          <p:cNvPr id="34818" name="Rectangle 2"/>
          <p:cNvSpPr>
            <a:spLocks noGrp="1" noChangeArrowheads="1"/>
          </p:cNvSpPr>
          <p:nvPr>
            <p:ph type="title"/>
          </p:nvPr>
        </p:nvSpPr>
        <p:spPr/>
        <p:txBody>
          <a:bodyPr/>
          <a:lstStyle/>
          <a:p>
            <a:pPr eaLnBrk="1" hangingPunct="1">
              <a:defRPr/>
            </a:pPr>
            <a:r>
              <a:rPr lang="en-US" altLang="zh-CN" dirty="0" smtClean="0"/>
              <a:t>Windows</a:t>
            </a:r>
            <a:r>
              <a:rPr lang="zh-CN" altLang="en-US" dirty="0" smtClean="0"/>
              <a:t>的特色</a:t>
            </a:r>
            <a:endParaRPr lang="zh-CN" altLang="en-US" dirty="0"/>
          </a:p>
        </p:txBody>
      </p:sp>
      <p:sp>
        <p:nvSpPr>
          <p:cNvPr id="20484" name="Rectangle 3"/>
          <p:cNvSpPr>
            <a:spLocks noGrp="1" noChangeArrowheads="1"/>
          </p:cNvSpPr>
          <p:nvPr>
            <p:ph type="body" idx="1"/>
          </p:nvPr>
        </p:nvSpPr>
        <p:spPr>
          <a:xfrm>
            <a:off x="1835150" y="1600200"/>
            <a:ext cx="5006975" cy="4722813"/>
          </a:xfrm>
        </p:spPr>
        <p:txBody>
          <a:bodyPr/>
          <a:lstStyle/>
          <a:p>
            <a:pPr eaLnBrk="1" hangingPunct="1"/>
            <a:r>
              <a:rPr lang="zh-CN" altLang="en-US" b="1" smtClean="0">
                <a:latin typeface="隶书" panose="02010509060101010101" pitchFamily="49" charset="-122"/>
                <a:ea typeface="隶书" panose="02010509060101010101" pitchFamily="49" charset="-122"/>
              </a:rPr>
              <a:t>	易用 　　</a:t>
            </a:r>
          </a:p>
          <a:p>
            <a:pPr eaLnBrk="1" hangingPunct="1"/>
            <a:r>
              <a:rPr lang="zh-CN" altLang="en-US" b="1" smtClean="0">
                <a:latin typeface="隶书" panose="02010509060101010101" pitchFamily="49" charset="-122"/>
                <a:ea typeface="隶书" panose="02010509060101010101" pitchFamily="49" charset="-122"/>
              </a:rPr>
              <a:t>	快速 　　</a:t>
            </a:r>
          </a:p>
          <a:p>
            <a:pPr eaLnBrk="1" hangingPunct="1"/>
            <a:r>
              <a:rPr lang="zh-CN" altLang="en-US" b="1" smtClean="0">
                <a:latin typeface="隶书" panose="02010509060101010101" pitchFamily="49" charset="-122"/>
                <a:ea typeface="隶书" panose="02010509060101010101" pitchFamily="49" charset="-122"/>
              </a:rPr>
              <a:t>	简单</a:t>
            </a:r>
          </a:p>
          <a:p>
            <a:pPr eaLnBrk="1" hangingPunct="1"/>
            <a:r>
              <a:rPr lang="zh-CN" altLang="en-US" b="1" smtClean="0">
                <a:latin typeface="隶书" panose="02010509060101010101" pitchFamily="49" charset="-122"/>
                <a:ea typeface="隶书" panose="02010509060101010101" pitchFamily="49" charset="-122"/>
              </a:rPr>
              <a:t>	安全</a:t>
            </a:r>
          </a:p>
          <a:p>
            <a:pPr eaLnBrk="1" hangingPunct="1"/>
            <a:r>
              <a:rPr lang="zh-CN" altLang="en-US" b="1" smtClean="0">
                <a:latin typeface="隶书" panose="02010509060101010101" pitchFamily="49" charset="-122"/>
                <a:ea typeface="隶书" panose="02010509060101010101" pitchFamily="49" charset="-122"/>
              </a:rPr>
              <a:t>	特效</a:t>
            </a:r>
          </a:p>
          <a:p>
            <a:pPr eaLnBrk="1" hangingPunct="1"/>
            <a:r>
              <a:rPr lang="zh-CN" altLang="en-US" b="1" smtClean="0">
                <a:latin typeface="隶书" panose="02010509060101010101" pitchFamily="49" charset="-122"/>
                <a:ea typeface="隶书" panose="02010509060101010101" pitchFamily="49" charset="-122"/>
              </a:rPr>
              <a:t>	效率</a:t>
            </a:r>
          </a:p>
          <a:p>
            <a:pPr eaLnBrk="1" hangingPunct="1"/>
            <a:r>
              <a:rPr lang="zh-CN" altLang="en-US" b="1" smtClean="0">
                <a:latin typeface="隶书" panose="02010509060101010101" pitchFamily="49" charset="-122"/>
                <a:ea typeface="隶书" panose="02010509060101010101" pitchFamily="49" charset="-122"/>
              </a:rPr>
              <a:t>	小工具</a:t>
            </a:r>
          </a:p>
        </p:txBody>
      </p:sp>
      <p:sp>
        <p:nvSpPr>
          <p:cNvPr id="20485" name="Rectangle 5"/>
          <p:cNvSpPr>
            <a:spLocks noChangeArrowheads="1"/>
          </p:cNvSpPr>
          <p:nvPr/>
        </p:nvSpPr>
        <p:spPr bwMode="auto">
          <a:xfrm>
            <a:off x="6213475" y="6323013"/>
            <a:ext cx="2547938"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2.2 </a:t>
            </a:r>
            <a:r>
              <a:rPr lang="zh-CN" altLang="en-US" sz="2000" b="1">
                <a:latin typeface="黑体" panose="02010609060101010101" pitchFamily="49" charset="-122"/>
                <a:ea typeface="黑体" panose="02010609060101010101" pitchFamily="49" charset="-122"/>
              </a:rPr>
              <a:t>常见的操作系统</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46426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设置文本格式和文本样式</a:t>
            </a:r>
            <a:endParaRPr dirty="0" smtClean="0"/>
          </a:p>
        </p:txBody>
      </p:sp>
      <p:sp>
        <p:nvSpPr>
          <p:cNvPr id="10243" name="Rectangle 3"/>
          <p:cNvSpPr>
            <a:spLocks noGrp="1" noChangeArrowheads="1"/>
          </p:cNvSpPr>
          <p:nvPr>
            <p:ph type="body" idx="1"/>
          </p:nvPr>
        </p:nvSpPr>
        <p:spPr>
          <a:xfrm>
            <a:off x="755650" y="981075"/>
            <a:ext cx="8208963" cy="1079500"/>
          </a:xfrm>
        </p:spPr>
        <p:txBody>
          <a:bodyPr/>
          <a:lstStyle/>
          <a:p>
            <a:r>
              <a:rPr lang="zh-CN" altLang="en-US" b="0" dirty="0" smtClean="0">
                <a:ea typeface="宋体" charset="-122"/>
              </a:rPr>
              <a:t>新建样式</a:t>
            </a:r>
            <a:endParaRPr lang="en-US" altLang="zh-CN" b="0" dirty="0" smtClean="0">
              <a:ea typeface="宋体" charset="-122"/>
            </a:endParaRPr>
          </a:p>
          <a:p>
            <a:pPr lvl="1" indent="-473075">
              <a:buFont typeface="Wingdings" pitchFamily="2" charset="2"/>
              <a:buNone/>
            </a:pPr>
            <a:r>
              <a:rPr lang="zh-CN" altLang="en-US" sz="2400" dirty="0" smtClean="0">
                <a:solidFill>
                  <a:srgbClr val="0000CC"/>
                </a:solidFill>
                <a:ea typeface="楷体_GB2312" pitchFamily="49" charset="-122"/>
              </a:rPr>
              <a:t>创建自己的样式，创建后会保存在“样式”任务窗格中。</a:t>
            </a:r>
            <a:endParaRPr lang="en-US" altLang="zh-CN" sz="2400" dirty="0" smtClean="0">
              <a:solidFill>
                <a:srgbClr val="0000CC"/>
              </a:solidFill>
              <a:ea typeface="楷体_GB2312" pitchFamily="49" charset="-122"/>
            </a:endParaRPr>
          </a:p>
        </p:txBody>
      </p:sp>
      <p:sp>
        <p:nvSpPr>
          <p:cNvPr id="5" name="灯片编号占位符 4"/>
          <p:cNvSpPr>
            <a:spLocks noGrp="1"/>
          </p:cNvSpPr>
          <p:nvPr>
            <p:ph type="sldNum" sz="quarter" idx="11"/>
          </p:nvPr>
        </p:nvSpPr>
        <p:spPr/>
        <p:txBody>
          <a:bodyPr/>
          <a:lstStyle/>
          <a:p>
            <a:pPr>
              <a:defRPr/>
            </a:pPr>
            <a:fld id="{4EAE0C77-4222-4E8A-B040-84DCF05A90B6}" type="slidenum">
              <a:rPr lang="zh-CN" altLang="en-US" smtClean="0"/>
              <a:pPr>
                <a:defRPr/>
              </a:pPr>
              <a:t>110</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0246"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pic>
        <p:nvPicPr>
          <p:cNvPr id="71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349500"/>
            <a:ext cx="38893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Rectangle 11"/>
          <p:cNvSpPr>
            <a:spLocks noChangeArrowheads="1"/>
          </p:cNvSpPr>
          <p:nvPr/>
        </p:nvSpPr>
        <p:spPr bwMode="auto">
          <a:xfrm>
            <a:off x="4787900" y="2349500"/>
            <a:ext cx="288925" cy="287338"/>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7180" name="Rectangle 12"/>
          <p:cNvSpPr>
            <a:spLocks noChangeArrowheads="1"/>
          </p:cNvSpPr>
          <p:nvPr/>
        </p:nvSpPr>
        <p:spPr bwMode="auto">
          <a:xfrm>
            <a:off x="2195513" y="5516563"/>
            <a:ext cx="360362" cy="360362"/>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7181" name="AutoShape 13"/>
          <p:cNvSpPr>
            <a:spLocks/>
          </p:cNvSpPr>
          <p:nvPr/>
        </p:nvSpPr>
        <p:spPr bwMode="auto">
          <a:xfrm>
            <a:off x="125413" y="4467225"/>
            <a:ext cx="774700" cy="617538"/>
          </a:xfrm>
          <a:prstGeom prst="borderCallout1">
            <a:avLst>
              <a:gd name="adj1" fmla="val 18509"/>
              <a:gd name="adj2" fmla="val 109838"/>
              <a:gd name="adj3" fmla="val 228278"/>
              <a:gd name="adj4" fmla="val 313731"/>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ea typeface="宋体" charset="-122"/>
              </a:rPr>
              <a:t>新建样式</a:t>
            </a:r>
          </a:p>
        </p:txBody>
      </p:sp>
      <p:pic>
        <p:nvPicPr>
          <p:cNvPr id="718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133600"/>
            <a:ext cx="3995737"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27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blinds(horizontal)">
                                      <p:cBhvr>
                                        <p:cTn id="7" dur="500"/>
                                        <p:tgtEl>
                                          <p:spTgt spid="71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179"/>
                                        </p:tgtEl>
                                        <p:attrNameLst>
                                          <p:attrName>style.visibility</p:attrName>
                                        </p:attrNameLst>
                                      </p:cBhvr>
                                      <p:to>
                                        <p:strVal val="visible"/>
                                      </p:to>
                                    </p:set>
                                    <p:anim calcmode="lin" valueType="num">
                                      <p:cBhvr additive="base">
                                        <p:cTn id="12" dur="500" fill="hold"/>
                                        <p:tgtEl>
                                          <p:spTgt spid="7179"/>
                                        </p:tgtEl>
                                        <p:attrNameLst>
                                          <p:attrName>ppt_x</p:attrName>
                                        </p:attrNameLst>
                                      </p:cBhvr>
                                      <p:tavLst>
                                        <p:tav tm="0">
                                          <p:val>
                                            <p:strVal val="#ppt_x"/>
                                          </p:val>
                                        </p:tav>
                                        <p:tav tm="100000">
                                          <p:val>
                                            <p:strVal val="#ppt_x"/>
                                          </p:val>
                                        </p:tav>
                                      </p:tavLst>
                                    </p:anim>
                                    <p:anim calcmode="lin" valueType="num">
                                      <p:cBhvr additive="base">
                                        <p:cTn id="13" dur="500" fill="hold"/>
                                        <p:tgtEl>
                                          <p:spTgt spid="7179"/>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180"/>
                                        </p:tgtEl>
                                        <p:attrNameLst>
                                          <p:attrName>style.visibility</p:attrName>
                                        </p:attrNameLst>
                                      </p:cBhvr>
                                      <p:to>
                                        <p:strVal val="visible"/>
                                      </p:to>
                                    </p:set>
                                    <p:anim calcmode="lin" valueType="num">
                                      <p:cBhvr additive="base">
                                        <p:cTn id="18" dur="500" fill="hold"/>
                                        <p:tgtEl>
                                          <p:spTgt spid="7180"/>
                                        </p:tgtEl>
                                        <p:attrNameLst>
                                          <p:attrName>ppt_x</p:attrName>
                                        </p:attrNameLst>
                                      </p:cBhvr>
                                      <p:tavLst>
                                        <p:tav tm="0">
                                          <p:val>
                                            <p:strVal val="#ppt_x"/>
                                          </p:val>
                                        </p:tav>
                                        <p:tav tm="100000">
                                          <p:val>
                                            <p:strVal val="#ppt_x"/>
                                          </p:val>
                                        </p:tav>
                                      </p:tavLst>
                                    </p:anim>
                                    <p:anim calcmode="lin" valueType="num">
                                      <p:cBhvr additive="base">
                                        <p:cTn id="19" dur="500" fill="hold"/>
                                        <p:tgtEl>
                                          <p:spTgt spid="718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7181"/>
                                        </p:tgtEl>
                                        <p:attrNameLst>
                                          <p:attrName>style.visibility</p:attrName>
                                        </p:attrNameLst>
                                      </p:cBhvr>
                                      <p:to>
                                        <p:strVal val="visible"/>
                                      </p:to>
                                    </p:set>
                                    <p:animEffect transition="in" filter="blinds(horizontal)">
                                      <p:cBhvr>
                                        <p:cTn id="24" dur="500"/>
                                        <p:tgtEl>
                                          <p:spTgt spid="718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7182"/>
                                        </p:tgtEl>
                                        <p:attrNameLst>
                                          <p:attrName>style.visibility</p:attrName>
                                        </p:attrNameLst>
                                      </p:cBhvr>
                                      <p:to>
                                        <p:strVal val="visible"/>
                                      </p:to>
                                    </p:set>
                                    <p:animEffect transition="in" filter="blinds(horizontal)">
                                      <p:cBhvr>
                                        <p:cTn id="29" dur="500"/>
                                        <p:tgtEl>
                                          <p:spTgt spid="7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animBg="1"/>
      <p:bldP spid="7180" grpId="0" animBg="1"/>
      <p:bldP spid="718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设置文本格式和文本样式</a:t>
            </a:r>
            <a:endParaRPr dirty="0" smtClean="0"/>
          </a:p>
        </p:txBody>
      </p:sp>
      <p:sp>
        <p:nvSpPr>
          <p:cNvPr id="11267" name="Rectangle 3"/>
          <p:cNvSpPr>
            <a:spLocks noGrp="1" noChangeArrowheads="1"/>
          </p:cNvSpPr>
          <p:nvPr>
            <p:ph type="body" idx="4294967295"/>
          </p:nvPr>
        </p:nvSpPr>
        <p:spPr>
          <a:xfrm>
            <a:off x="467544" y="980728"/>
            <a:ext cx="8208963" cy="647700"/>
          </a:xfrm>
        </p:spPr>
        <p:txBody>
          <a:bodyPr/>
          <a:lstStyle/>
          <a:p>
            <a:r>
              <a:rPr lang="zh-CN" altLang="en-US" b="0" dirty="0" smtClean="0">
                <a:ea typeface="宋体" charset="-122"/>
              </a:rPr>
              <a:t>新建样式</a:t>
            </a:r>
            <a:endParaRPr lang="en-US" altLang="zh-CN" b="0" dirty="0" smtClean="0">
              <a:ea typeface="宋体"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139FB39F-EF6C-4E26-8F70-02A30D5592E1}" type="slidenum">
              <a:rPr lang="zh-CN" altLang="en-US" sz="1200">
                <a:solidFill>
                  <a:schemeClr val="bg1"/>
                </a:solidFill>
                <a:latin typeface="+mn-lt"/>
                <a:ea typeface="宋体" charset="-122"/>
              </a:rPr>
              <a:pPr>
                <a:defRPr/>
              </a:pPr>
              <a:t>111</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11270"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pic>
        <p:nvPicPr>
          <p:cNvPr id="3175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73238"/>
            <a:ext cx="317658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975" y="1196975"/>
            <a:ext cx="55340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8" name="AutoShape 14"/>
          <p:cNvSpPr>
            <a:spLocks/>
          </p:cNvSpPr>
          <p:nvPr/>
        </p:nvSpPr>
        <p:spPr bwMode="auto">
          <a:xfrm>
            <a:off x="7385050" y="3027363"/>
            <a:ext cx="1508125" cy="609600"/>
          </a:xfrm>
          <a:prstGeom prst="borderCallout1">
            <a:avLst>
              <a:gd name="adj1" fmla="val 18750"/>
              <a:gd name="adj2" fmla="val -5051"/>
              <a:gd name="adj3" fmla="val 290366"/>
              <a:gd name="adj4" fmla="val -210421"/>
            </a:avLst>
          </a:prstGeom>
          <a:solidFill>
            <a:schemeClr val="accent2"/>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solidFill>
                  <a:srgbClr val="0000CC"/>
                </a:solidFill>
                <a:ea typeface="宋体" charset="-122"/>
              </a:rPr>
              <a:t>新建的样式效果</a:t>
            </a:r>
          </a:p>
        </p:txBody>
      </p:sp>
    </p:spTree>
    <p:extLst>
      <p:ext uri="{BB962C8B-B14F-4D97-AF65-F5344CB8AC3E}">
        <p14:creationId xmlns:p14="http://schemas.microsoft.com/office/powerpoint/2010/main" val="102587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56"/>
                                        </p:tgtEl>
                                        <p:attrNameLst>
                                          <p:attrName>style.visibility</p:attrName>
                                        </p:attrNameLst>
                                      </p:cBhvr>
                                      <p:to>
                                        <p:strVal val="visible"/>
                                      </p:to>
                                    </p:set>
                                    <p:animEffect transition="in" filter="blinds(horizontal)">
                                      <p:cBhvr>
                                        <p:cTn id="7" dur="500"/>
                                        <p:tgtEl>
                                          <p:spTgt spid="31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757"/>
                                        </p:tgtEl>
                                        <p:attrNameLst>
                                          <p:attrName>style.visibility</p:attrName>
                                        </p:attrNameLst>
                                      </p:cBhvr>
                                      <p:to>
                                        <p:strVal val="visible"/>
                                      </p:to>
                                    </p:set>
                                    <p:animEffect transition="in" filter="blinds(horizontal)">
                                      <p:cBhvr>
                                        <p:cTn id="12" dur="500"/>
                                        <p:tgtEl>
                                          <p:spTgt spid="31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1758"/>
                                        </p:tgtEl>
                                        <p:attrNameLst>
                                          <p:attrName>style.visibility</p:attrName>
                                        </p:attrNameLst>
                                      </p:cBhvr>
                                      <p:to>
                                        <p:strVal val="visible"/>
                                      </p:to>
                                    </p:set>
                                    <p:animEffect transition="in" filter="box(in)">
                                      <p:cBhvr>
                                        <p:cTn id="17" dur="500"/>
                                        <p:tgtEl>
                                          <p:spTgt spid="31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55650" y="346075"/>
            <a:ext cx="7696200" cy="563563"/>
          </a:xfrm>
        </p:spPr>
        <p:txBody>
          <a:bodyPr/>
          <a:lstStyle/>
          <a:p>
            <a:pPr eaLnBrk="1" hangingPunct="1"/>
            <a:r>
              <a:rPr lang="zh-CN" altLang="en-US" dirty="0"/>
              <a:t>任务</a:t>
            </a:r>
            <a:r>
              <a:rPr lang="en-US" altLang="zh-CN" dirty="0"/>
              <a:t>2  </a:t>
            </a:r>
            <a:r>
              <a:rPr lang="zh-CN" altLang="en-US" dirty="0"/>
              <a:t>设置文本格式和文本样式</a:t>
            </a:r>
            <a:endParaRPr dirty="0" smtClean="0"/>
          </a:p>
        </p:txBody>
      </p:sp>
      <p:sp>
        <p:nvSpPr>
          <p:cNvPr id="12291" name="Rectangle 3"/>
          <p:cNvSpPr>
            <a:spLocks noGrp="1" noChangeArrowheads="1"/>
          </p:cNvSpPr>
          <p:nvPr>
            <p:ph type="body" idx="1"/>
          </p:nvPr>
        </p:nvSpPr>
        <p:spPr>
          <a:xfrm>
            <a:off x="539552" y="1055688"/>
            <a:ext cx="8497887" cy="1149350"/>
          </a:xfrm>
        </p:spPr>
        <p:txBody>
          <a:bodyPr/>
          <a:lstStyle/>
          <a:p>
            <a:pPr marL="0" indent="12700">
              <a:lnSpc>
                <a:spcPct val="90000"/>
              </a:lnSpc>
            </a:pPr>
            <a:r>
              <a:rPr lang="zh-CN" altLang="en-US" b="0" dirty="0" smtClean="0">
                <a:ea typeface="宋体" charset="-122"/>
              </a:rPr>
              <a:t>删除样式</a:t>
            </a:r>
            <a:endParaRPr lang="zh-CN" altLang="en-US" sz="3200" b="0" dirty="0" smtClean="0">
              <a:latin typeface="宋体" charset="-122"/>
              <a:ea typeface="宋体" charset="-122"/>
            </a:endParaRPr>
          </a:p>
          <a:p>
            <a:pPr marL="0" indent="12700">
              <a:lnSpc>
                <a:spcPct val="90000"/>
              </a:lnSpc>
              <a:buFont typeface="Wingdings" pitchFamily="2" charset="2"/>
              <a:buNone/>
            </a:pPr>
            <a:r>
              <a:rPr lang="zh-CN" altLang="en-US" sz="2400" b="0" dirty="0" smtClean="0">
                <a:solidFill>
                  <a:srgbClr val="0000CC"/>
                </a:solidFill>
                <a:ea typeface="楷体_GB2312" pitchFamily="49" charset="-122"/>
              </a:rPr>
              <a:t>为了方便样式管理，样式太多时，可以将不用的样式删除。</a:t>
            </a:r>
          </a:p>
          <a:p>
            <a:pPr marL="820738" lvl="1">
              <a:lnSpc>
                <a:spcPct val="90000"/>
              </a:lnSpc>
              <a:buFont typeface="Wingdings" pitchFamily="2" charset="2"/>
              <a:buNone/>
            </a:pPr>
            <a:endParaRPr lang="zh-CN" altLang="en-US" sz="800" dirty="0" smtClean="0">
              <a:ea typeface="宋体" charset="-122"/>
            </a:endParaRPr>
          </a:p>
        </p:txBody>
      </p:sp>
      <p:sp>
        <p:nvSpPr>
          <p:cNvPr id="5" name="灯片编号占位符 4"/>
          <p:cNvSpPr>
            <a:spLocks noGrp="1"/>
          </p:cNvSpPr>
          <p:nvPr>
            <p:ph type="sldNum" sz="quarter" idx="11"/>
          </p:nvPr>
        </p:nvSpPr>
        <p:spPr/>
        <p:txBody>
          <a:bodyPr/>
          <a:lstStyle/>
          <a:p>
            <a:pPr>
              <a:defRPr/>
            </a:pPr>
            <a:fld id="{0DF9A74A-849F-40A0-811F-3D0416849BAB}" type="slidenum">
              <a:rPr lang="zh-CN" altLang="en-US" smtClean="0"/>
              <a:pPr>
                <a:defRPr/>
              </a:pPr>
              <a:t>112</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2294"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pic>
        <p:nvPicPr>
          <p:cNvPr id="820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060575"/>
            <a:ext cx="43211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11"/>
          <p:cNvSpPr>
            <a:spLocks noChangeArrowheads="1"/>
          </p:cNvSpPr>
          <p:nvPr/>
        </p:nvSpPr>
        <p:spPr bwMode="auto">
          <a:xfrm>
            <a:off x="3635375" y="3355975"/>
            <a:ext cx="360363" cy="288925"/>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8204" name="Rectangle 12"/>
          <p:cNvSpPr>
            <a:spLocks noChangeArrowheads="1"/>
          </p:cNvSpPr>
          <p:nvPr/>
        </p:nvSpPr>
        <p:spPr bwMode="auto">
          <a:xfrm>
            <a:off x="1187450" y="5157788"/>
            <a:ext cx="2016125" cy="431800"/>
          </a:xfrm>
          <a:prstGeom prst="rect">
            <a:avLst/>
          </a:prstGeom>
          <a:noFill/>
          <a:ln w="3810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pic>
        <p:nvPicPr>
          <p:cNvPr id="820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141663"/>
            <a:ext cx="39957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6" name="AutoShape 14"/>
          <p:cNvSpPr>
            <a:spLocks noChangeArrowheads="1"/>
          </p:cNvSpPr>
          <p:nvPr/>
        </p:nvSpPr>
        <p:spPr bwMode="auto">
          <a:xfrm>
            <a:off x="4572000" y="3500438"/>
            <a:ext cx="647700" cy="360362"/>
          </a:xfrm>
          <a:prstGeom prst="rightArrow">
            <a:avLst>
              <a:gd name="adj1" fmla="val 50000"/>
              <a:gd name="adj2" fmla="val 44934"/>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Tree>
    <p:extLst>
      <p:ext uri="{BB962C8B-B14F-4D97-AF65-F5344CB8AC3E}">
        <p14:creationId xmlns:p14="http://schemas.microsoft.com/office/powerpoint/2010/main" val="2675687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02"/>
                                        </p:tgtEl>
                                        <p:attrNameLst>
                                          <p:attrName>style.visibility</p:attrName>
                                        </p:attrNameLst>
                                      </p:cBhvr>
                                      <p:to>
                                        <p:strVal val="visible"/>
                                      </p:to>
                                    </p:set>
                                    <p:animEffect transition="in" filter="blinds(horizontal)">
                                      <p:cBhvr>
                                        <p:cTn id="7" dur="500"/>
                                        <p:tgtEl>
                                          <p:spTgt spid="8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203"/>
                                        </p:tgtEl>
                                        <p:attrNameLst>
                                          <p:attrName>style.visibility</p:attrName>
                                        </p:attrNameLst>
                                      </p:cBhvr>
                                      <p:to>
                                        <p:strVal val="visible"/>
                                      </p:to>
                                    </p:set>
                                    <p:anim calcmode="lin" valueType="num">
                                      <p:cBhvr additive="base">
                                        <p:cTn id="12" dur="500" fill="hold"/>
                                        <p:tgtEl>
                                          <p:spTgt spid="8203"/>
                                        </p:tgtEl>
                                        <p:attrNameLst>
                                          <p:attrName>ppt_x</p:attrName>
                                        </p:attrNameLst>
                                      </p:cBhvr>
                                      <p:tavLst>
                                        <p:tav tm="0">
                                          <p:val>
                                            <p:strVal val="#ppt_x"/>
                                          </p:val>
                                        </p:tav>
                                        <p:tav tm="100000">
                                          <p:val>
                                            <p:strVal val="#ppt_x"/>
                                          </p:val>
                                        </p:tav>
                                      </p:tavLst>
                                    </p:anim>
                                    <p:anim calcmode="lin" valueType="num">
                                      <p:cBhvr additive="base">
                                        <p:cTn id="13" dur="500" fill="hold"/>
                                        <p:tgtEl>
                                          <p:spTgt spid="820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204"/>
                                        </p:tgtEl>
                                        <p:attrNameLst>
                                          <p:attrName>style.visibility</p:attrName>
                                        </p:attrNameLst>
                                      </p:cBhvr>
                                      <p:to>
                                        <p:strVal val="visible"/>
                                      </p:to>
                                    </p:set>
                                    <p:anim calcmode="lin" valueType="num">
                                      <p:cBhvr additive="base">
                                        <p:cTn id="18" dur="500" fill="hold"/>
                                        <p:tgtEl>
                                          <p:spTgt spid="8204"/>
                                        </p:tgtEl>
                                        <p:attrNameLst>
                                          <p:attrName>ppt_x</p:attrName>
                                        </p:attrNameLst>
                                      </p:cBhvr>
                                      <p:tavLst>
                                        <p:tav tm="0">
                                          <p:val>
                                            <p:strVal val="#ppt_x"/>
                                          </p:val>
                                        </p:tav>
                                        <p:tav tm="100000">
                                          <p:val>
                                            <p:strVal val="#ppt_x"/>
                                          </p:val>
                                        </p:tav>
                                      </p:tavLst>
                                    </p:anim>
                                    <p:anim calcmode="lin" valueType="num">
                                      <p:cBhvr additive="base">
                                        <p:cTn id="19" dur="500" fill="hold"/>
                                        <p:tgtEl>
                                          <p:spTgt spid="8204"/>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8206"/>
                                        </p:tgtEl>
                                        <p:attrNameLst>
                                          <p:attrName>style.visibility</p:attrName>
                                        </p:attrNameLst>
                                      </p:cBhvr>
                                      <p:to>
                                        <p:strVal val="visible"/>
                                      </p:to>
                                    </p:set>
                                    <p:anim calcmode="lin" valueType="num">
                                      <p:cBhvr>
                                        <p:cTn id="24" dur="1000" fill="hold"/>
                                        <p:tgtEl>
                                          <p:spTgt spid="8206"/>
                                        </p:tgtEl>
                                        <p:attrNameLst>
                                          <p:attrName>ppt_w</p:attrName>
                                        </p:attrNameLst>
                                      </p:cBhvr>
                                      <p:tavLst>
                                        <p:tav tm="0">
                                          <p:val>
                                            <p:strVal val="#ppt_w*0.70"/>
                                          </p:val>
                                        </p:tav>
                                        <p:tav tm="100000">
                                          <p:val>
                                            <p:strVal val="#ppt_w"/>
                                          </p:val>
                                        </p:tav>
                                      </p:tavLst>
                                    </p:anim>
                                    <p:anim calcmode="lin" valueType="num">
                                      <p:cBhvr>
                                        <p:cTn id="25" dur="1000" fill="hold"/>
                                        <p:tgtEl>
                                          <p:spTgt spid="8206"/>
                                        </p:tgtEl>
                                        <p:attrNameLst>
                                          <p:attrName>ppt_h</p:attrName>
                                        </p:attrNameLst>
                                      </p:cBhvr>
                                      <p:tavLst>
                                        <p:tav tm="0">
                                          <p:val>
                                            <p:strVal val="#ppt_h"/>
                                          </p:val>
                                        </p:tav>
                                        <p:tav tm="100000">
                                          <p:val>
                                            <p:strVal val="#ppt_h"/>
                                          </p:val>
                                        </p:tav>
                                      </p:tavLst>
                                    </p:anim>
                                    <p:animEffect transition="in" filter="fade">
                                      <p:cBhvr>
                                        <p:cTn id="26" dur="1000"/>
                                        <p:tgtEl>
                                          <p:spTgt spid="820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8205"/>
                                        </p:tgtEl>
                                        <p:attrNameLst>
                                          <p:attrName>style.visibility</p:attrName>
                                        </p:attrNameLst>
                                      </p:cBhvr>
                                      <p:to>
                                        <p:strVal val="visible"/>
                                      </p:to>
                                    </p:set>
                                    <p:animEffect transition="in" filter="blinds(horizontal)">
                                      <p:cBhvr>
                                        <p:cTn id="31" dur="500"/>
                                        <p:tgtEl>
                                          <p:spTgt spid="8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 grpId="0" animBg="1"/>
      <p:bldP spid="8204" grpId="0" animBg="1"/>
      <p:bldP spid="820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dirty="0" smtClean="0"/>
              <a:t>任务</a:t>
            </a:r>
            <a:r>
              <a:rPr lang="en-US" altLang="en-US" dirty="0"/>
              <a:t>3  </a:t>
            </a:r>
            <a:r>
              <a:rPr lang="zh-CN" altLang="en-US" dirty="0"/>
              <a:t>使用对象修饰</a:t>
            </a:r>
            <a:r>
              <a:rPr lang="zh-CN" altLang="en-US" dirty="0" smtClean="0"/>
              <a:t>文档</a:t>
            </a:r>
            <a:endParaRPr lang="ko-KR" altLang="en-US" dirty="0" smtClean="0">
              <a:solidFill>
                <a:srgbClr val="FF0000"/>
              </a:solidFill>
            </a:endParaRPr>
          </a:p>
        </p:txBody>
      </p:sp>
      <p:sp>
        <p:nvSpPr>
          <p:cNvPr id="8" name="内容占位符 7"/>
          <p:cNvSpPr>
            <a:spLocks noGrp="1"/>
          </p:cNvSpPr>
          <p:nvPr>
            <p:ph idx="1"/>
          </p:nvPr>
        </p:nvSpPr>
        <p:spPr>
          <a:xfrm>
            <a:off x="457200" y="994792"/>
            <a:ext cx="8229600" cy="562000"/>
          </a:xfrm>
        </p:spPr>
        <p:txBody>
          <a:bodyPr/>
          <a:lstStyle/>
          <a:p>
            <a:r>
              <a:rPr lang="ko-KR" altLang="en-US" b="0" dirty="0">
                <a:ea typeface="宋体" charset="-122"/>
              </a:rPr>
              <a:t>插入图片</a:t>
            </a:r>
            <a:endParaRPr lang="zh-CN" altLang="en-US" b="0" dirty="0">
              <a:ea typeface="宋体" charset="-122"/>
            </a:endParaRPr>
          </a:p>
        </p:txBody>
      </p:sp>
      <p:sp>
        <p:nvSpPr>
          <p:cNvPr id="92168" name="Rectangle 27"/>
          <p:cNvSpPr>
            <a:spLocks noChangeArrowheads="1"/>
          </p:cNvSpPr>
          <p:nvPr/>
        </p:nvSpPr>
        <p:spPr bwMode="auto">
          <a:xfrm>
            <a:off x="755576" y="183522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63737" y="1922537"/>
            <a:ext cx="142560" cy="139700"/>
            <a:chOff x="0" y="0"/>
            <a:chExt cx="336" cy="336"/>
          </a:xfrm>
        </p:grpSpPr>
        <p:sp>
          <p:nvSpPr>
            <p:cNvPr id="9218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2172" name="Rectangle 15"/>
          <p:cNvSpPr>
            <a:spLocks noChangeArrowheads="1"/>
          </p:cNvSpPr>
          <p:nvPr/>
        </p:nvSpPr>
        <p:spPr bwMode="auto">
          <a:xfrm>
            <a:off x="872216" y="1833638"/>
            <a:ext cx="778032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latin typeface="黑体" pitchFamily="49" charset="-122"/>
                <a:ea typeface="黑体" pitchFamily="49" charset="-122"/>
              </a:rPr>
              <a:t>用户可以插入图片文档，</a:t>
            </a:r>
            <a:r>
              <a:rPr lang="zh-CN" altLang="en-US" sz="2000" dirty="0" smtClean="0">
                <a:latin typeface="黑体" pitchFamily="49" charset="-122"/>
                <a:ea typeface="黑体" pitchFamily="49" charset="-122"/>
              </a:rPr>
              <a:t>如“.bmp”</a:t>
            </a:r>
            <a:r>
              <a:rPr lang="zh-CN" altLang="en-US" sz="2000" dirty="0">
                <a:latin typeface="黑体" pitchFamily="49" charset="-122"/>
                <a:ea typeface="黑体" pitchFamily="49" charset="-122"/>
              </a:rPr>
              <a:t>、“.jpg”、“png” 、“gif”等。</a:t>
            </a:r>
            <a:endParaRPr lang="zh-CN" altLang="en-US" dirty="0">
              <a:latin typeface="黑体" pitchFamily="49" charset="-122"/>
              <a:ea typeface="黑体" pitchFamily="49" charset="-122"/>
            </a:endParaRPr>
          </a:p>
        </p:txBody>
      </p:sp>
      <p:sp>
        <p:nvSpPr>
          <p:cNvPr id="92173" name="Rectangle 27"/>
          <p:cNvSpPr>
            <a:spLocks noChangeArrowheads="1"/>
          </p:cNvSpPr>
          <p:nvPr/>
        </p:nvSpPr>
        <p:spPr bwMode="auto">
          <a:xfrm>
            <a:off x="738720" y="2854325"/>
            <a:ext cx="138240" cy="16827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10456" y="2996952"/>
            <a:ext cx="142560" cy="138112"/>
            <a:chOff x="0" y="0"/>
            <a:chExt cx="336" cy="336"/>
          </a:xfrm>
        </p:grpSpPr>
        <p:sp>
          <p:nvSpPr>
            <p:cNvPr id="9217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218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2177" name="Rectangle 15"/>
          <p:cNvSpPr>
            <a:spLocks noChangeArrowheads="1"/>
          </p:cNvSpPr>
          <p:nvPr/>
        </p:nvSpPr>
        <p:spPr bwMode="auto">
          <a:xfrm>
            <a:off x="855360" y="2852739"/>
            <a:ext cx="7833600" cy="1684337"/>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r>
              <a:rPr lang="zh-CN" altLang="en-US" sz="2000" dirty="0">
                <a:latin typeface="黑体" pitchFamily="49" charset="-122"/>
                <a:ea typeface="黑体" pitchFamily="49" charset="-122"/>
              </a:rPr>
              <a:t>(1) 把插入点定位到要插入的图片位置；</a:t>
            </a:r>
          </a:p>
          <a:p>
            <a:r>
              <a:rPr lang="zh-CN" altLang="en-US" sz="2000" dirty="0">
                <a:latin typeface="黑体" pitchFamily="49" charset="-122"/>
                <a:ea typeface="黑体" pitchFamily="49" charset="-122"/>
              </a:rPr>
              <a:t>(2) 选择“插入”选项卡，单击“插图”组中的“图片”按钮；</a:t>
            </a:r>
          </a:p>
          <a:p>
            <a:r>
              <a:rPr lang="zh-CN" altLang="en-US" sz="2000" dirty="0">
                <a:latin typeface="黑体" pitchFamily="49" charset="-122"/>
                <a:ea typeface="黑体" pitchFamily="49" charset="-122"/>
              </a:rPr>
              <a:t>(3) 弹出“插入图片”对象框中，找到需要插入的图片，单击“插入”按钮或单击“插入”按钮旁边的下拉按钮，在打开的下拉列表中选择一种插入图片的方式。</a:t>
            </a:r>
          </a:p>
        </p:txBody>
      </p:sp>
      <p:sp>
        <p:nvSpPr>
          <p:cNvPr id="92178" name="Rectangle 27"/>
          <p:cNvSpPr>
            <a:spLocks noChangeArrowheads="1"/>
          </p:cNvSpPr>
          <p:nvPr/>
        </p:nvSpPr>
        <p:spPr bwMode="auto">
          <a:xfrm>
            <a:off x="792000" y="4746626"/>
            <a:ext cx="138240" cy="7985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1100161" y="4833938"/>
            <a:ext cx="142560" cy="138112"/>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2182" name="Rectangle 15"/>
          <p:cNvSpPr>
            <a:spLocks noChangeArrowheads="1"/>
          </p:cNvSpPr>
          <p:nvPr/>
        </p:nvSpPr>
        <p:spPr bwMode="auto">
          <a:xfrm>
            <a:off x="908641" y="4745038"/>
            <a:ext cx="783504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r>
              <a:rPr lang="zh-CN" altLang="en-US" sz="2000" dirty="0">
                <a:latin typeface="黑体" pitchFamily="49" charset="-122"/>
                <a:ea typeface="黑体" pitchFamily="49" charset="-122"/>
              </a:rPr>
              <a:t>插入图片的方式：</a:t>
            </a:r>
          </a:p>
          <a:p>
            <a:r>
              <a:rPr lang="zh-CN" altLang="en-US" sz="2000" dirty="0">
                <a:latin typeface="黑体" pitchFamily="49" charset="-122"/>
                <a:ea typeface="黑体" pitchFamily="49" charset="-122"/>
              </a:rPr>
              <a:t>插入、链接到文件、插入和</a:t>
            </a:r>
            <a:r>
              <a:rPr lang="zh-CN" altLang="en-US" sz="2000" dirty="0" smtClean="0">
                <a:latin typeface="黑体" pitchFamily="49" charset="-122"/>
                <a:ea typeface="黑体" pitchFamily="49" charset="-122"/>
              </a:rPr>
              <a:t>链接。</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val="3992988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8"/>
                                        </p:tgtEl>
                                        <p:attrNameLst>
                                          <p:attrName>style.visibility</p:attrName>
                                        </p:attrNameLst>
                                      </p:cBhvr>
                                      <p:to>
                                        <p:strVal val="visible"/>
                                      </p:to>
                                    </p:set>
                                    <p:animEffect transition="in" filter="blinds(horizontal)">
                                      <p:cBhvr>
                                        <p:cTn id="7" dur="500"/>
                                        <p:tgtEl>
                                          <p:spTgt spid="9216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2172"/>
                                        </p:tgtEl>
                                        <p:attrNameLst>
                                          <p:attrName>style.visibility</p:attrName>
                                        </p:attrNameLst>
                                      </p:cBhvr>
                                      <p:to>
                                        <p:strVal val="visible"/>
                                      </p:to>
                                    </p:set>
                                    <p:animEffect transition="in" filter="blinds(horizontal)">
                                      <p:cBhvr>
                                        <p:cTn id="13" dur="500"/>
                                        <p:tgtEl>
                                          <p:spTgt spid="921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2173"/>
                                        </p:tgtEl>
                                        <p:attrNameLst>
                                          <p:attrName>style.visibility</p:attrName>
                                        </p:attrNameLst>
                                      </p:cBhvr>
                                      <p:to>
                                        <p:strVal val="visible"/>
                                      </p:to>
                                    </p:set>
                                    <p:animEffect transition="in" filter="blinds(horizontal)">
                                      <p:cBhvr>
                                        <p:cTn id="18" dur="500"/>
                                        <p:tgtEl>
                                          <p:spTgt spid="9217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2177"/>
                                        </p:tgtEl>
                                        <p:attrNameLst>
                                          <p:attrName>style.visibility</p:attrName>
                                        </p:attrNameLst>
                                      </p:cBhvr>
                                      <p:to>
                                        <p:strVal val="visible"/>
                                      </p:to>
                                    </p:set>
                                    <p:animEffect transition="in" filter="blinds(horizontal)">
                                      <p:cBhvr>
                                        <p:cTn id="24" dur="500"/>
                                        <p:tgtEl>
                                          <p:spTgt spid="9217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2178"/>
                                        </p:tgtEl>
                                        <p:attrNameLst>
                                          <p:attrName>style.visibility</p:attrName>
                                        </p:attrNameLst>
                                      </p:cBhvr>
                                      <p:to>
                                        <p:strVal val="visible"/>
                                      </p:to>
                                    </p:set>
                                    <p:animEffect transition="in" filter="blinds(horizontal)">
                                      <p:cBhvr>
                                        <p:cTn id="29" dur="500"/>
                                        <p:tgtEl>
                                          <p:spTgt spid="92178"/>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92182"/>
                                        </p:tgtEl>
                                        <p:attrNameLst>
                                          <p:attrName>style.visibility</p:attrName>
                                        </p:attrNameLst>
                                      </p:cBhvr>
                                      <p:to>
                                        <p:strVal val="visible"/>
                                      </p:to>
                                    </p:set>
                                    <p:animEffect transition="in" filter="blinds(horizontal)">
                                      <p:cBhvr>
                                        <p:cTn id="35" dur="500"/>
                                        <p:tgtEl>
                                          <p:spTgt spid="92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8" grpId="0" bldLvl="0" animBg="1" autoUpdateAnimBg="0"/>
      <p:bldP spid="92172" grpId="0" bldLvl="0" animBg="1" autoUpdateAnimBg="0"/>
      <p:bldP spid="92173" grpId="0" bldLvl="0" animBg="1" autoUpdateAnimBg="0"/>
      <p:bldP spid="92177" grpId="0" bldLvl="0" animBg="1" autoUpdateAnimBg="0"/>
      <p:bldP spid="92178" grpId="0" bldLvl="0" animBg="1" autoUpdateAnimBg="0"/>
      <p:bldP spid="92182" grpId="0" bldLvl="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a:xfrm>
            <a:off x="457200" y="1066801"/>
            <a:ext cx="8229600" cy="562000"/>
          </a:xfrm>
        </p:spPr>
        <p:txBody>
          <a:bodyPr/>
          <a:lstStyle/>
          <a:p>
            <a:r>
              <a:rPr lang="ko-KR" altLang="en-US" b="0" dirty="0">
                <a:ea typeface="宋体" charset="-122"/>
              </a:rPr>
              <a:t>插入剪贴画</a:t>
            </a:r>
            <a:endParaRPr lang="zh-CN" altLang="en-US" b="0" dirty="0">
              <a:ea typeface="宋体" charset="-122"/>
            </a:endParaRPr>
          </a:p>
        </p:txBody>
      </p:sp>
      <p:sp>
        <p:nvSpPr>
          <p:cNvPr id="93192" name="Rectangle 27"/>
          <p:cNvSpPr>
            <a:spLocks noChangeArrowheads="1"/>
          </p:cNvSpPr>
          <p:nvPr/>
        </p:nvSpPr>
        <p:spPr bwMode="auto">
          <a:xfrm>
            <a:off x="707488" y="191842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15649" y="2005732"/>
            <a:ext cx="142560" cy="139700"/>
            <a:chOff x="0" y="0"/>
            <a:chExt cx="336" cy="336"/>
          </a:xfrm>
        </p:grpSpPr>
        <p:sp>
          <p:nvSpPr>
            <p:cNvPr id="9320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3196" name="Rectangle 15"/>
          <p:cNvSpPr>
            <a:spLocks noChangeArrowheads="1"/>
          </p:cNvSpPr>
          <p:nvPr/>
        </p:nvSpPr>
        <p:spPr bwMode="auto">
          <a:xfrm>
            <a:off x="824128" y="1916832"/>
            <a:ext cx="778032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Word的剪贴画存放在剪辑库中，用户可以由剪辑库中选取图片插入到文档中。</a:t>
            </a:r>
          </a:p>
        </p:txBody>
      </p:sp>
      <p:sp>
        <p:nvSpPr>
          <p:cNvPr id="93197" name="Rectangle 27"/>
          <p:cNvSpPr>
            <a:spLocks noChangeArrowheads="1"/>
          </p:cNvSpPr>
          <p:nvPr/>
        </p:nvSpPr>
        <p:spPr bwMode="auto">
          <a:xfrm>
            <a:off x="738720" y="2996952"/>
            <a:ext cx="138240" cy="23241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46880" y="3085853"/>
            <a:ext cx="142560" cy="138113"/>
            <a:chOff x="0" y="0"/>
            <a:chExt cx="336" cy="336"/>
          </a:xfrm>
        </p:grpSpPr>
        <p:sp>
          <p:nvSpPr>
            <p:cNvPr id="9319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319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3201" name="Rectangle 15"/>
          <p:cNvSpPr>
            <a:spLocks noChangeArrowheads="1"/>
          </p:cNvSpPr>
          <p:nvPr/>
        </p:nvSpPr>
        <p:spPr bwMode="auto">
          <a:xfrm>
            <a:off x="855360" y="2996952"/>
            <a:ext cx="7833600" cy="23241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(1) 把插入点定位到要插入的剪贴画的位置；</a:t>
            </a:r>
          </a:p>
          <a:p>
            <a:pPr algn="l"/>
            <a:r>
              <a:rPr lang="zh-CN" altLang="en-US" sz="2000">
                <a:ea typeface="微软雅黑" pitchFamily="34" charset="-122"/>
              </a:rPr>
              <a:t>(2) 选择“插入”选项卡，单击“插图”组中的“剪贴画”按钮；</a:t>
            </a:r>
          </a:p>
          <a:p>
            <a:pPr algn="l"/>
            <a:r>
              <a:rPr lang="zh-CN" altLang="en-US" sz="2000">
                <a:ea typeface="微软雅黑" pitchFamily="34" charset="-122"/>
              </a:rPr>
              <a:t>(3) 弹出“剪贴画”窗格，在“搜索文字”文本框中输入要搜索的图片关键字，单击“搜索”按钮，如选中“包括Office.com内容”复选框，可以搜索网站提供的剪贴画。</a:t>
            </a:r>
          </a:p>
          <a:p>
            <a:pPr algn="l"/>
            <a:r>
              <a:rPr lang="zh-CN" altLang="en-US" sz="2000">
                <a:ea typeface="微软雅黑" pitchFamily="34" charset="-122"/>
              </a:rPr>
              <a:t>(4) 搜索完毕后显示出符合条件的剪贴画，单击需要插入的剪贴画即可完成插入。</a:t>
            </a:r>
          </a:p>
        </p:txBody>
      </p:sp>
    </p:spTree>
    <p:extLst>
      <p:ext uri="{BB962C8B-B14F-4D97-AF65-F5344CB8AC3E}">
        <p14:creationId xmlns:p14="http://schemas.microsoft.com/office/powerpoint/2010/main" val="1415402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192"/>
                                        </p:tgtEl>
                                        <p:attrNameLst>
                                          <p:attrName>style.visibility</p:attrName>
                                        </p:attrNameLst>
                                      </p:cBhvr>
                                      <p:to>
                                        <p:strVal val="visible"/>
                                      </p:to>
                                    </p:set>
                                    <p:animEffect transition="in" filter="blinds(horizontal)">
                                      <p:cBhvr>
                                        <p:cTn id="7" dur="500"/>
                                        <p:tgtEl>
                                          <p:spTgt spid="9319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3196"/>
                                        </p:tgtEl>
                                        <p:attrNameLst>
                                          <p:attrName>style.visibility</p:attrName>
                                        </p:attrNameLst>
                                      </p:cBhvr>
                                      <p:to>
                                        <p:strVal val="visible"/>
                                      </p:to>
                                    </p:set>
                                    <p:animEffect transition="in" filter="blinds(horizontal)">
                                      <p:cBhvr>
                                        <p:cTn id="13" dur="500"/>
                                        <p:tgtEl>
                                          <p:spTgt spid="9319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3197"/>
                                        </p:tgtEl>
                                        <p:attrNameLst>
                                          <p:attrName>style.visibility</p:attrName>
                                        </p:attrNameLst>
                                      </p:cBhvr>
                                      <p:to>
                                        <p:strVal val="visible"/>
                                      </p:to>
                                    </p:set>
                                    <p:animEffect transition="in" filter="blinds(horizontal)">
                                      <p:cBhvr>
                                        <p:cTn id="18" dur="500"/>
                                        <p:tgtEl>
                                          <p:spTgt spid="93197"/>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3201"/>
                                        </p:tgtEl>
                                        <p:attrNameLst>
                                          <p:attrName>style.visibility</p:attrName>
                                        </p:attrNameLst>
                                      </p:cBhvr>
                                      <p:to>
                                        <p:strVal val="visible"/>
                                      </p:to>
                                    </p:set>
                                    <p:animEffect transition="in" filter="blinds(horizontal)">
                                      <p:cBhvr>
                                        <p:cTn id="24" dur="500"/>
                                        <p:tgtEl>
                                          <p:spTgt spid="93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2" grpId="0" bldLvl="0" animBg="1" autoUpdateAnimBg="0"/>
      <p:bldP spid="93196" grpId="0" bldLvl="0" animBg="1" autoUpdateAnimBg="0"/>
      <p:bldP spid="93197" grpId="0" bldLvl="0" animBg="1" autoUpdateAnimBg="0"/>
      <p:bldP spid="93201" grpId="0" bldLvl="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a:xfrm>
            <a:off x="457200" y="1066801"/>
            <a:ext cx="8229600" cy="562000"/>
          </a:xfrm>
        </p:spPr>
        <p:txBody>
          <a:bodyPr/>
          <a:lstStyle/>
          <a:p>
            <a:r>
              <a:rPr lang="ko-KR" altLang="en-US" b="0" dirty="0">
                <a:ea typeface="宋体" charset="-122"/>
              </a:rPr>
              <a:t>截取屏幕图片</a:t>
            </a:r>
            <a:endParaRPr lang="zh-CN" altLang="en-US" b="0" dirty="0">
              <a:ea typeface="宋体" charset="-122"/>
            </a:endParaRPr>
          </a:p>
        </p:txBody>
      </p:sp>
      <p:sp>
        <p:nvSpPr>
          <p:cNvPr id="94216" name="Rectangle 27"/>
          <p:cNvSpPr>
            <a:spLocks noChangeArrowheads="1"/>
          </p:cNvSpPr>
          <p:nvPr/>
        </p:nvSpPr>
        <p:spPr bwMode="auto">
          <a:xfrm>
            <a:off x="707488" y="1843490"/>
            <a:ext cx="138240" cy="6445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15649" y="1929214"/>
            <a:ext cx="142560" cy="139700"/>
            <a:chOff x="0" y="0"/>
            <a:chExt cx="336" cy="336"/>
          </a:xfrm>
        </p:grpSpPr>
        <p:sp>
          <p:nvSpPr>
            <p:cNvPr id="9422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4220" name="Rectangle 15"/>
          <p:cNvSpPr>
            <a:spLocks noChangeArrowheads="1"/>
          </p:cNvSpPr>
          <p:nvPr/>
        </p:nvSpPr>
        <p:spPr bwMode="auto">
          <a:xfrm>
            <a:off x="824128" y="1840314"/>
            <a:ext cx="778032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用户除了可以插入电脑中的图片或剪贴画外，还可以随时截取屏幕的内容，然后作为图片插入到文档中。</a:t>
            </a:r>
          </a:p>
        </p:txBody>
      </p:sp>
      <p:sp>
        <p:nvSpPr>
          <p:cNvPr id="94221" name="Rectangle 27"/>
          <p:cNvSpPr>
            <a:spLocks noChangeArrowheads="1"/>
          </p:cNvSpPr>
          <p:nvPr/>
        </p:nvSpPr>
        <p:spPr bwMode="auto">
          <a:xfrm>
            <a:off x="654208" y="2757889"/>
            <a:ext cx="138240" cy="25669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962368" y="2846790"/>
            <a:ext cx="142560" cy="138113"/>
            <a:chOff x="0" y="0"/>
            <a:chExt cx="336" cy="336"/>
          </a:xfrm>
        </p:grpSpPr>
        <p:sp>
          <p:nvSpPr>
            <p:cNvPr id="9422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422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4225" name="Rectangle 15"/>
          <p:cNvSpPr>
            <a:spLocks noChangeArrowheads="1"/>
          </p:cNvSpPr>
          <p:nvPr/>
        </p:nvSpPr>
        <p:spPr bwMode="auto">
          <a:xfrm>
            <a:off x="770848" y="2757889"/>
            <a:ext cx="7833600" cy="2903359"/>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(1) 把插入点定位到要插入的屏幕图片的位置；</a:t>
            </a:r>
          </a:p>
          <a:p>
            <a:pPr algn="l"/>
            <a:r>
              <a:rPr lang="zh-CN" altLang="en-US" sz="2000">
                <a:ea typeface="微软雅黑" pitchFamily="34" charset="-122"/>
              </a:rPr>
              <a:t>(2) 选择“插入”选项卡，单击“插图”组中的“屏幕截图”按钮；</a:t>
            </a:r>
          </a:p>
          <a:p>
            <a:pPr algn="l"/>
            <a:r>
              <a:rPr lang="zh-CN" altLang="en-US" sz="2000">
                <a:ea typeface="微软雅黑" pitchFamily="34" charset="-122"/>
              </a:rPr>
              <a:t>(3) 在展开的下拉面板中选择需要的屏幕窗口，即可将截取的屏幕窗口插入到文档中。</a:t>
            </a:r>
          </a:p>
          <a:p>
            <a:pPr algn="l"/>
            <a:r>
              <a:rPr lang="zh-CN" altLang="en-US" sz="2000">
                <a:ea typeface="微软雅黑" pitchFamily="34" charset="-122"/>
              </a:rPr>
              <a:t>(4) 如果想截取电脑屏幕上的部份区域，可以在“屏幕截图”下拉面板中选择“屏幕剪辑”选项，这时当前正在编辑的文档窗口自行隐藏，进入截屏状态，拖动鼠标，选取需要截取的图片区域，松开鼠标后，系统将自动重返文档编辑窗口，并到截取的图片插入到文档中。</a:t>
            </a:r>
          </a:p>
        </p:txBody>
      </p:sp>
    </p:spTree>
    <p:extLst>
      <p:ext uri="{BB962C8B-B14F-4D97-AF65-F5344CB8AC3E}">
        <p14:creationId xmlns:p14="http://schemas.microsoft.com/office/powerpoint/2010/main" val="851131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216"/>
                                        </p:tgtEl>
                                        <p:attrNameLst>
                                          <p:attrName>style.visibility</p:attrName>
                                        </p:attrNameLst>
                                      </p:cBhvr>
                                      <p:to>
                                        <p:strVal val="visible"/>
                                      </p:to>
                                    </p:set>
                                    <p:animEffect transition="in" filter="blinds(horizontal)">
                                      <p:cBhvr>
                                        <p:cTn id="7" dur="500"/>
                                        <p:tgtEl>
                                          <p:spTgt spid="9421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4220"/>
                                        </p:tgtEl>
                                        <p:attrNameLst>
                                          <p:attrName>style.visibility</p:attrName>
                                        </p:attrNameLst>
                                      </p:cBhvr>
                                      <p:to>
                                        <p:strVal val="visible"/>
                                      </p:to>
                                    </p:set>
                                    <p:animEffect transition="in" filter="blinds(horizontal)">
                                      <p:cBhvr>
                                        <p:cTn id="13" dur="500"/>
                                        <p:tgtEl>
                                          <p:spTgt spid="942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4221"/>
                                        </p:tgtEl>
                                        <p:attrNameLst>
                                          <p:attrName>style.visibility</p:attrName>
                                        </p:attrNameLst>
                                      </p:cBhvr>
                                      <p:to>
                                        <p:strVal val="visible"/>
                                      </p:to>
                                    </p:set>
                                    <p:animEffect transition="in" filter="blinds(horizontal)">
                                      <p:cBhvr>
                                        <p:cTn id="18" dur="500"/>
                                        <p:tgtEl>
                                          <p:spTgt spid="94221"/>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4225"/>
                                        </p:tgtEl>
                                        <p:attrNameLst>
                                          <p:attrName>style.visibility</p:attrName>
                                        </p:attrNameLst>
                                      </p:cBhvr>
                                      <p:to>
                                        <p:strVal val="visible"/>
                                      </p:to>
                                    </p:set>
                                    <p:animEffect transition="in" filter="blinds(horizontal)">
                                      <p:cBhvr>
                                        <p:cTn id="24" dur="500"/>
                                        <p:tgtEl>
                                          <p:spTgt spid="94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6" grpId="0" bldLvl="0" animBg="1" autoUpdateAnimBg="0"/>
      <p:bldP spid="94220" grpId="0" bldLvl="0" animBg="1" autoUpdateAnimBg="0"/>
      <p:bldP spid="94221" grpId="0" bldLvl="0" animBg="1" autoUpdateAnimBg="0"/>
      <p:bldP spid="94225" grpId="0" bldLvl="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6" name="内容占位符 5"/>
          <p:cNvSpPr>
            <a:spLocks noGrp="1"/>
          </p:cNvSpPr>
          <p:nvPr>
            <p:ph idx="1"/>
          </p:nvPr>
        </p:nvSpPr>
        <p:spPr>
          <a:xfrm>
            <a:off x="457200" y="980728"/>
            <a:ext cx="8229600" cy="568325"/>
          </a:xfrm>
        </p:spPr>
        <p:txBody>
          <a:bodyPr/>
          <a:lstStyle/>
          <a:p>
            <a:r>
              <a:rPr lang="ko-KR" altLang="en-US" b="0" dirty="0">
                <a:ea typeface="宋体" charset="-122"/>
              </a:rPr>
              <a:t>图文混排</a:t>
            </a:r>
          </a:p>
          <a:p>
            <a:endParaRPr lang="zh-CN" altLang="en-US" dirty="0"/>
          </a:p>
        </p:txBody>
      </p:sp>
      <p:sp>
        <p:nvSpPr>
          <p:cNvPr id="95239" name="AutoShape 36"/>
          <p:cNvSpPr>
            <a:spLocks noChangeArrowheads="1"/>
          </p:cNvSpPr>
          <p:nvPr/>
        </p:nvSpPr>
        <p:spPr bwMode="auto">
          <a:xfrm>
            <a:off x="766080" y="1484784"/>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选定图片</a:t>
            </a:r>
          </a:p>
        </p:txBody>
      </p:sp>
      <p:sp>
        <p:nvSpPr>
          <p:cNvPr id="95240" name="Rectangle 27"/>
          <p:cNvSpPr>
            <a:spLocks noChangeArrowheads="1"/>
          </p:cNvSpPr>
          <p:nvPr/>
        </p:nvSpPr>
        <p:spPr bwMode="auto">
          <a:xfrm>
            <a:off x="792000" y="2134444"/>
            <a:ext cx="138240" cy="13779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221756"/>
            <a:ext cx="142560" cy="139700"/>
            <a:chOff x="0" y="0"/>
            <a:chExt cx="336" cy="336"/>
          </a:xfrm>
        </p:grpSpPr>
        <p:sp>
          <p:nvSpPr>
            <p:cNvPr id="9525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5244" name="Rectangle 15"/>
          <p:cNvSpPr>
            <a:spLocks noChangeArrowheads="1"/>
          </p:cNvSpPr>
          <p:nvPr/>
        </p:nvSpPr>
        <p:spPr bwMode="auto">
          <a:xfrm>
            <a:off x="908641" y="2132856"/>
            <a:ext cx="5035680" cy="1980029"/>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对图片操作前，首先要选定图片，选中图片后图片四边出现4个小方块，对角上出现4个小圆点，这些小方块\圆点称为尺寸控点，可以用来调整图片的大小，图片上方有一个绿色的旋转控制点，可以用来旋转图片</a:t>
            </a:r>
          </a:p>
        </p:txBody>
      </p:sp>
      <p:pic>
        <p:nvPicPr>
          <p:cNvPr id="9524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840" y="1979613"/>
            <a:ext cx="124128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36"/>
          <p:cNvSpPr>
            <a:spLocks noChangeArrowheads="1"/>
          </p:cNvSpPr>
          <p:nvPr/>
        </p:nvSpPr>
        <p:spPr bwMode="auto">
          <a:xfrm>
            <a:off x="725760" y="4150469"/>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设置文字环绕</a:t>
            </a:r>
          </a:p>
        </p:txBody>
      </p:sp>
      <p:sp>
        <p:nvSpPr>
          <p:cNvPr id="95247" name="Rectangle 27"/>
          <p:cNvSpPr>
            <a:spLocks noChangeArrowheads="1"/>
          </p:cNvSpPr>
          <p:nvPr/>
        </p:nvSpPr>
        <p:spPr bwMode="auto">
          <a:xfrm>
            <a:off x="779040" y="4673601"/>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6"/>
          <p:cNvGrpSpPr>
            <a:grpSpLocks/>
          </p:cNvGrpSpPr>
          <p:nvPr/>
        </p:nvGrpSpPr>
        <p:grpSpPr bwMode="auto">
          <a:xfrm>
            <a:off x="1085760" y="4760913"/>
            <a:ext cx="144000" cy="138112"/>
            <a:chOff x="0" y="0"/>
            <a:chExt cx="336" cy="336"/>
          </a:xfrm>
        </p:grpSpPr>
        <p:sp>
          <p:nvSpPr>
            <p:cNvPr id="9524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524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5251" name="Rectangle 15"/>
          <p:cNvSpPr>
            <a:spLocks noChangeArrowheads="1"/>
          </p:cNvSpPr>
          <p:nvPr/>
        </p:nvSpPr>
        <p:spPr bwMode="auto">
          <a:xfrm>
            <a:off x="894241" y="4672013"/>
            <a:ext cx="503568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环绕是指图片与文本的关系，图片一共有7种文字环绕方式，分别为嵌入型、四周型、紧密型、穿越型、上下型、衬于文字下方和浮于文字上方</a:t>
            </a:r>
          </a:p>
        </p:txBody>
      </p:sp>
    </p:spTree>
    <p:extLst>
      <p:ext uri="{BB962C8B-B14F-4D97-AF65-F5344CB8AC3E}">
        <p14:creationId xmlns:p14="http://schemas.microsoft.com/office/powerpoint/2010/main" val="318079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0"/>
                                        </p:tgtEl>
                                        <p:attrNameLst>
                                          <p:attrName>style.visibility</p:attrName>
                                        </p:attrNameLst>
                                      </p:cBhvr>
                                      <p:to>
                                        <p:strVal val="visible"/>
                                      </p:to>
                                    </p:set>
                                    <p:animEffect transition="in" filter="blinds(horizontal)">
                                      <p:cBhvr>
                                        <p:cTn id="7" dur="500"/>
                                        <p:tgtEl>
                                          <p:spTgt spid="9524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5244"/>
                                        </p:tgtEl>
                                        <p:attrNameLst>
                                          <p:attrName>style.visibility</p:attrName>
                                        </p:attrNameLst>
                                      </p:cBhvr>
                                      <p:to>
                                        <p:strVal val="visible"/>
                                      </p:to>
                                    </p:set>
                                    <p:animEffect transition="in" filter="blinds(horizontal)">
                                      <p:cBhvr>
                                        <p:cTn id="13" dur="500"/>
                                        <p:tgtEl>
                                          <p:spTgt spid="9524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95245"/>
                                        </p:tgtEl>
                                        <p:attrNameLst>
                                          <p:attrName>style.visibility</p:attrName>
                                        </p:attrNameLst>
                                      </p:cBhvr>
                                      <p:to>
                                        <p:strVal val="visible"/>
                                      </p:to>
                                    </p:set>
                                    <p:animEffect transition="in" filter="blinds(horizontal)">
                                      <p:cBhvr>
                                        <p:cTn id="18" dur="500"/>
                                        <p:tgtEl>
                                          <p:spTgt spid="9524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5247"/>
                                        </p:tgtEl>
                                        <p:attrNameLst>
                                          <p:attrName>style.visibility</p:attrName>
                                        </p:attrNameLst>
                                      </p:cBhvr>
                                      <p:to>
                                        <p:strVal val="visible"/>
                                      </p:to>
                                    </p:set>
                                    <p:animEffect transition="in" filter="blinds(horizontal)">
                                      <p:cBhvr>
                                        <p:cTn id="23" dur="500"/>
                                        <p:tgtEl>
                                          <p:spTgt spid="95247"/>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5251"/>
                                        </p:tgtEl>
                                        <p:attrNameLst>
                                          <p:attrName>style.visibility</p:attrName>
                                        </p:attrNameLst>
                                      </p:cBhvr>
                                      <p:to>
                                        <p:strVal val="visible"/>
                                      </p:to>
                                    </p:set>
                                    <p:animEffect transition="in" filter="blinds(horizontal)">
                                      <p:cBhvr>
                                        <p:cTn id="29" dur="500"/>
                                        <p:tgtEl>
                                          <p:spTgt spid="95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0" grpId="0" bldLvl="0" animBg="1" autoUpdateAnimBg="0"/>
      <p:bldP spid="95244" grpId="0" bldLvl="0" animBg="1" autoUpdateAnimBg="0"/>
      <p:bldP spid="95247" grpId="0" bldLvl="0" animBg="1" autoUpdateAnimBg="0"/>
      <p:bldP spid="95251" grpId="0" bldLvl="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p:txBody>
          <a:bodyPr/>
          <a:lstStyle/>
          <a:p>
            <a:r>
              <a:rPr lang="ko-KR" altLang="en-US" b="0" dirty="0">
                <a:ea typeface="宋体" charset="-122"/>
              </a:rPr>
              <a:t>图文混排</a:t>
            </a:r>
          </a:p>
        </p:txBody>
      </p:sp>
      <p:sp>
        <p:nvSpPr>
          <p:cNvPr id="96261" name="Oval 18"/>
          <p:cNvSpPr>
            <a:spLocks noChangeArrowheads="1"/>
          </p:cNvSpPr>
          <p:nvPr/>
        </p:nvSpPr>
        <p:spPr bwMode="auto">
          <a:xfrm>
            <a:off x="1333440" y="1303339"/>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96263" name="AutoShape 36"/>
          <p:cNvSpPr>
            <a:spLocks noChangeArrowheads="1"/>
          </p:cNvSpPr>
          <p:nvPr/>
        </p:nvSpPr>
        <p:spPr bwMode="auto">
          <a:xfrm>
            <a:off x="725760" y="1700213"/>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设置文字环绕</a:t>
            </a:r>
            <a:endParaRPr lang="ko-KR" altLang="en-US"/>
          </a:p>
        </p:txBody>
      </p:sp>
      <p:sp>
        <p:nvSpPr>
          <p:cNvPr id="96264" name="Rectangle 27"/>
          <p:cNvSpPr>
            <a:spLocks noChangeArrowheads="1"/>
          </p:cNvSpPr>
          <p:nvPr/>
        </p:nvSpPr>
        <p:spPr bwMode="auto">
          <a:xfrm>
            <a:off x="779040" y="2422525"/>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85760" y="2509838"/>
            <a:ext cx="144000" cy="138112"/>
            <a:chOff x="0" y="0"/>
            <a:chExt cx="336" cy="336"/>
          </a:xfrm>
        </p:grpSpPr>
        <p:sp>
          <p:nvSpPr>
            <p:cNvPr id="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6268" name="Rectangle 15"/>
          <p:cNvSpPr>
            <a:spLocks noChangeArrowheads="1"/>
          </p:cNvSpPr>
          <p:nvPr/>
        </p:nvSpPr>
        <p:spPr bwMode="auto">
          <a:xfrm>
            <a:off x="894240" y="2420939"/>
            <a:ext cx="445248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文字环绕方式</a:t>
            </a:r>
          </a:p>
        </p:txBody>
      </p:sp>
      <p:pic>
        <p:nvPicPr>
          <p:cNvPr id="9626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60" y="2997201"/>
            <a:ext cx="2160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521" y="2997201"/>
            <a:ext cx="2203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640" y="1700213"/>
            <a:ext cx="219456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2"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560" y="4868864"/>
            <a:ext cx="217728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3"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521" y="4449764"/>
            <a:ext cx="22032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4"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9280" y="3487739"/>
            <a:ext cx="219456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75"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9281" y="5060951"/>
            <a:ext cx="2203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699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6264"/>
                                        </p:tgtEl>
                                        <p:attrNameLst>
                                          <p:attrName>style.visibility</p:attrName>
                                        </p:attrNameLst>
                                      </p:cBhvr>
                                      <p:to>
                                        <p:strVal val="visible"/>
                                      </p:to>
                                    </p:set>
                                    <p:animEffect transition="in" filter="blinds(horizontal)">
                                      <p:cBhvr>
                                        <p:cTn id="7" dur="500"/>
                                        <p:tgtEl>
                                          <p:spTgt spid="9626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6268"/>
                                        </p:tgtEl>
                                        <p:attrNameLst>
                                          <p:attrName>style.visibility</p:attrName>
                                        </p:attrNameLst>
                                      </p:cBhvr>
                                      <p:to>
                                        <p:strVal val="visible"/>
                                      </p:to>
                                    </p:set>
                                    <p:animEffect transition="in" filter="blinds(horizontal)">
                                      <p:cBhvr>
                                        <p:cTn id="13" dur="500"/>
                                        <p:tgtEl>
                                          <p:spTgt spid="9626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96269"/>
                                        </p:tgtEl>
                                        <p:attrNameLst>
                                          <p:attrName>style.visibility</p:attrName>
                                        </p:attrNameLst>
                                      </p:cBhvr>
                                      <p:to>
                                        <p:strVal val="visible"/>
                                      </p:to>
                                    </p:set>
                                    <p:animEffect transition="in" filter="blinds(horizontal)">
                                      <p:cBhvr>
                                        <p:cTn id="18" dur="500"/>
                                        <p:tgtEl>
                                          <p:spTgt spid="9626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96270"/>
                                        </p:tgtEl>
                                        <p:attrNameLst>
                                          <p:attrName>style.visibility</p:attrName>
                                        </p:attrNameLst>
                                      </p:cBhvr>
                                      <p:to>
                                        <p:strVal val="visible"/>
                                      </p:to>
                                    </p:set>
                                    <p:animEffect transition="in" filter="blinds(horizontal)">
                                      <p:cBhvr>
                                        <p:cTn id="23" dur="500"/>
                                        <p:tgtEl>
                                          <p:spTgt spid="9627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96271"/>
                                        </p:tgtEl>
                                        <p:attrNameLst>
                                          <p:attrName>style.visibility</p:attrName>
                                        </p:attrNameLst>
                                      </p:cBhvr>
                                      <p:to>
                                        <p:strVal val="visible"/>
                                      </p:to>
                                    </p:set>
                                    <p:animEffect transition="in" filter="blinds(horizontal)">
                                      <p:cBhvr>
                                        <p:cTn id="28" dur="500"/>
                                        <p:tgtEl>
                                          <p:spTgt spid="9627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96272"/>
                                        </p:tgtEl>
                                        <p:attrNameLst>
                                          <p:attrName>style.visibility</p:attrName>
                                        </p:attrNameLst>
                                      </p:cBhvr>
                                      <p:to>
                                        <p:strVal val="visible"/>
                                      </p:to>
                                    </p:set>
                                    <p:animEffect transition="in" filter="blinds(horizontal)">
                                      <p:cBhvr>
                                        <p:cTn id="33" dur="500"/>
                                        <p:tgtEl>
                                          <p:spTgt spid="9627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96273"/>
                                        </p:tgtEl>
                                        <p:attrNameLst>
                                          <p:attrName>style.visibility</p:attrName>
                                        </p:attrNameLst>
                                      </p:cBhvr>
                                      <p:to>
                                        <p:strVal val="visible"/>
                                      </p:to>
                                    </p:set>
                                    <p:animEffect transition="in" filter="blinds(horizontal)">
                                      <p:cBhvr>
                                        <p:cTn id="38" dur="500"/>
                                        <p:tgtEl>
                                          <p:spTgt spid="9627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96274"/>
                                        </p:tgtEl>
                                        <p:attrNameLst>
                                          <p:attrName>style.visibility</p:attrName>
                                        </p:attrNameLst>
                                      </p:cBhvr>
                                      <p:to>
                                        <p:strVal val="visible"/>
                                      </p:to>
                                    </p:set>
                                    <p:animEffect transition="in" filter="blinds(horizontal)">
                                      <p:cBhvr>
                                        <p:cTn id="43" dur="500"/>
                                        <p:tgtEl>
                                          <p:spTgt spid="9627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96275"/>
                                        </p:tgtEl>
                                        <p:attrNameLst>
                                          <p:attrName>style.visibility</p:attrName>
                                        </p:attrNameLst>
                                      </p:cBhvr>
                                      <p:to>
                                        <p:strVal val="visible"/>
                                      </p:to>
                                    </p:set>
                                    <p:animEffect transition="in" filter="blinds(horizontal)">
                                      <p:cBhvr>
                                        <p:cTn id="48" dur="500"/>
                                        <p:tgtEl>
                                          <p:spTgt spid="96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bldLvl="0" animBg="1" autoUpdateAnimBg="0"/>
      <p:bldP spid="96268" grpId="0" bldLvl="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5"/>
          <p:cNvSpPr>
            <a:spLocks noChangeArrowheads="1"/>
          </p:cNvSpPr>
          <p:nvPr/>
        </p:nvSpPr>
        <p:spPr bwMode="auto">
          <a:xfrm>
            <a:off x="855360" y="4416425"/>
            <a:ext cx="779328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点击“其他布局选项”，打开“布局”对话框的“文字环绕”选项卡也可以设置文字环绕方式。</a:t>
            </a:r>
          </a:p>
        </p:txBody>
      </p:sp>
      <p:sp>
        <p:nvSpPr>
          <p:cNvPr id="97283" name="Rectangle 2"/>
          <p:cNvSpPr>
            <a:spLocks noGrp="1" noChangeArrowheads="1"/>
          </p:cNvSpPr>
          <p:nvPr>
            <p:ph type="title"/>
          </p:nvPr>
        </p:nvSpPr>
        <p:spPr/>
        <p:txBody>
          <a:bodyPr/>
          <a:lstStyle/>
          <a:p>
            <a:r>
              <a:rPr lang="en-US" altLang="en-US" dirty="0"/>
              <a:t>任务3  </a:t>
            </a:r>
            <a:r>
              <a:rPr lang="zh-CN" altLang="en-US" dirty="0"/>
              <a:t>使用对象修饰</a:t>
            </a:r>
            <a:r>
              <a:rPr lang="zh-CN" altLang="en-US" dirty="0" smtClean="0"/>
              <a:t>文档</a:t>
            </a:r>
            <a:endParaRPr lang="ko-KR" altLang="en-US" dirty="0" smtClean="0"/>
          </a:p>
        </p:txBody>
      </p:sp>
      <p:sp>
        <p:nvSpPr>
          <p:cNvPr id="8" name="内容占位符 7"/>
          <p:cNvSpPr>
            <a:spLocks noGrp="1"/>
          </p:cNvSpPr>
          <p:nvPr>
            <p:ph idx="1"/>
          </p:nvPr>
        </p:nvSpPr>
        <p:spPr>
          <a:xfrm>
            <a:off x="457200" y="1066800"/>
            <a:ext cx="8229600" cy="633413"/>
          </a:xfrm>
        </p:spPr>
        <p:txBody>
          <a:bodyPr/>
          <a:lstStyle/>
          <a:p>
            <a:r>
              <a:rPr lang="ko-KR" altLang="en-US" b="0" dirty="0">
                <a:ea typeface="宋体" charset="-122"/>
              </a:rPr>
              <a:t>图文混排</a:t>
            </a:r>
          </a:p>
          <a:p>
            <a:endParaRPr lang="zh-CN" altLang="en-US" dirty="0"/>
          </a:p>
        </p:txBody>
      </p:sp>
      <p:sp>
        <p:nvSpPr>
          <p:cNvPr id="97288" name="AutoShape 36"/>
          <p:cNvSpPr>
            <a:spLocks noChangeArrowheads="1"/>
          </p:cNvSpPr>
          <p:nvPr/>
        </p:nvSpPr>
        <p:spPr bwMode="auto">
          <a:xfrm>
            <a:off x="725760" y="1700213"/>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设置文字环绕</a:t>
            </a:r>
            <a:endParaRPr lang="ko-KR" altLang="en-US"/>
          </a:p>
        </p:txBody>
      </p:sp>
      <p:sp>
        <p:nvSpPr>
          <p:cNvPr id="97289" name="Rectangle 27"/>
          <p:cNvSpPr>
            <a:spLocks noChangeArrowheads="1"/>
          </p:cNvSpPr>
          <p:nvPr/>
        </p:nvSpPr>
        <p:spPr bwMode="auto">
          <a:xfrm>
            <a:off x="779040" y="2422525"/>
            <a:ext cx="138240" cy="889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10"/>
          <p:cNvGrpSpPr>
            <a:grpSpLocks/>
          </p:cNvGrpSpPr>
          <p:nvPr/>
        </p:nvGrpSpPr>
        <p:grpSpPr bwMode="auto">
          <a:xfrm>
            <a:off x="1085760" y="2509838"/>
            <a:ext cx="144000" cy="138112"/>
            <a:chOff x="0" y="0"/>
            <a:chExt cx="336" cy="336"/>
          </a:xfrm>
        </p:grpSpPr>
        <p:sp>
          <p:nvSpPr>
            <p:cNvPr id="9730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7293" name="Rectangle 15"/>
          <p:cNvSpPr>
            <a:spLocks noChangeArrowheads="1"/>
          </p:cNvSpPr>
          <p:nvPr/>
        </p:nvSpPr>
        <p:spPr bwMode="auto">
          <a:xfrm>
            <a:off x="894241" y="2420939"/>
            <a:ext cx="779472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设置文字环绕时单击“格式”选项卡下“排列”组中的“自动换行”下拉按钮，在弹出的“文字环绕方式”下拉列表中选择一种适合的文字环绕方式即可</a:t>
            </a:r>
          </a:p>
        </p:txBody>
      </p:sp>
      <p:sp>
        <p:nvSpPr>
          <p:cNvPr id="97294" name="Rectangle 27"/>
          <p:cNvSpPr>
            <a:spLocks noChangeArrowheads="1"/>
          </p:cNvSpPr>
          <p:nvPr/>
        </p:nvSpPr>
        <p:spPr bwMode="auto">
          <a:xfrm>
            <a:off x="751680" y="3530601"/>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5"/>
          <p:cNvGrpSpPr>
            <a:grpSpLocks/>
          </p:cNvGrpSpPr>
          <p:nvPr/>
        </p:nvGrpSpPr>
        <p:grpSpPr bwMode="auto">
          <a:xfrm>
            <a:off x="1059841" y="3617913"/>
            <a:ext cx="142560" cy="138112"/>
            <a:chOff x="0" y="0"/>
            <a:chExt cx="336" cy="336"/>
          </a:xfrm>
        </p:grpSpPr>
        <p:sp>
          <p:nvSpPr>
            <p:cNvPr id="9730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730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7298" name="Rectangle 15"/>
          <p:cNvSpPr>
            <a:spLocks noChangeArrowheads="1"/>
          </p:cNvSpPr>
          <p:nvPr/>
        </p:nvSpPr>
        <p:spPr bwMode="auto">
          <a:xfrm>
            <a:off x="868321" y="3529013"/>
            <a:ext cx="779472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下拉列表也可以通过选中图片，右击鼠标，在快捷菜单中选择“自动换行”选项打开。</a:t>
            </a:r>
          </a:p>
        </p:txBody>
      </p:sp>
      <p:pic>
        <p:nvPicPr>
          <p:cNvPr id="9729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480" y="2509839"/>
            <a:ext cx="212688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0" name="Rectangle 27"/>
          <p:cNvSpPr>
            <a:spLocks noChangeArrowheads="1"/>
          </p:cNvSpPr>
          <p:nvPr/>
        </p:nvSpPr>
        <p:spPr bwMode="auto">
          <a:xfrm>
            <a:off x="738720" y="4416425"/>
            <a:ext cx="138240"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1"/>
          <p:cNvGrpSpPr>
            <a:grpSpLocks/>
          </p:cNvGrpSpPr>
          <p:nvPr/>
        </p:nvGrpSpPr>
        <p:grpSpPr bwMode="auto">
          <a:xfrm>
            <a:off x="1046880" y="4505326"/>
            <a:ext cx="142560" cy="138113"/>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pic>
        <p:nvPicPr>
          <p:cNvPr id="97304"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401" y="2420939"/>
            <a:ext cx="4442400"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900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9"/>
                                        </p:tgtEl>
                                        <p:attrNameLst>
                                          <p:attrName>style.visibility</p:attrName>
                                        </p:attrNameLst>
                                      </p:cBhvr>
                                      <p:to>
                                        <p:strVal val="visible"/>
                                      </p:to>
                                    </p:set>
                                    <p:animEffect transition="in" filter="blinds(horizontal)">
                                      <p:cBhvr>
                                        <p:cTn id="7" dur="500"/>
                                        <p:tgtEl>
                                          <p:spTgt spid="9728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animEffect transition="in" filter="blinds(horizontal)">
                                      <p:cBhvr>
                                        <p:cTn id="13" dur="500"/>
                                        <p:tgtEl>
                                          <p:spTgt spid="972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7294"/>
                                        </p:tgtEl>
                                        <p:attrNameLst>
                                          <p:attrName>style.visibility</p:attrName>
                                        </p:attrNameLst>
                                      </p:cBhvr>
                                      <p:to>
                                        <p:strVal val="visible"/>
                                      </p:to>
                                    </p:set>
                                    <p:animEffect transition="in" filter="blinds(horizontal)">
                                      <p:cBhvr>
                                        <p:cTn id="18" dur="500"/>
                                        <p:tgtEl>
                                          <p:spTgt spid="97294"/>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7298"/>
                                        </p:tgtEl>
                                        <p:attrNameLst>
                                          <p:attrName>style.visibility</p:attrName>
                                        </p:attrNameLst>
                                      </p:cBhvr>
                                      <p:to>
                                        <p:strVal val="visible"/>
                                      </p:to>
                                    </p:set>
                                    <p:animEffect transition="in" filter="blinds(horizontal)">
                                      <p:cBhvr>
                                        <p:cTn id="24" dur="500"/>
                                        <p:tgtEl>
                                          <p:spTgt spid="9729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7299"/>
                                        </p:tgtEl>
                                        <p:attrNameLst>
                                          <p:attrName>style.visibility</p:attrName>
                                        </p:attrNameLst>
                                      </p:cBhvr>
                                      <p:to>
                                        <p:strVal val="visible"/>
                                      </p:to>
                                    </p:set>
                                    <p:animEffect transition="in" filter="blinds(horizontal)">
                                      <p:cBhvr>
                                        <p:cTn id="29" dur="500"/>
                                        <p:tgtEl>
                                          <p:spTgt spid="9729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7300"/>
                                        </p:tgtEl>
                                        <p:attrNameLst>
                                          <p:attrName>style.visibility</p:attrName>
                                        </p:attrNameLst>
                                      </p:cBhvr>
                                      <p:to>
                                        <p:strVal val="visible"/>
                                      </p:to>
                                    </p:set>
                                    <p:animEffect transition="in" filter="blinds(horizontal)">
                                      <p:cBhvr>
                                        <p:cTn id="34" dur="500"/>
                                        <p:tgtEl>
                                          <p:spTgt spid="97300"/>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97282"/>
                                        </p:tgtEl>
                                        <p:attrNameLst>
                                          <p:attrName>style.visibility</p:attrName>
                                        </p:attrNameLst>
                                      </p:cBhvr>
                                      <p:to>
                                        <p:strVal val="visible"/>
                                      </p:to>
                                    </p:set>
                                    <p:animEffect transition="in" filter="blinds(horizontal)">
                                      <p:cBhvr>
                                        <p:cTn id="40" dur="500"/>
                                        <p:tgtEl>
                                          <p:spTgt spid="97282"/>
                                        </p:tgtEl>
                                      </p:cBhvr>
                                    </p:animEffect>
                                  </p:childTnLst>
                                </p:cTn>
                              </p:par>
                              <p:par>
                                <p:cTn id="41" presetID="1" presetClass="exit" presetSubtype="0" fill="hold" nodeType="withEffect">
                                  <p:stCondLst>
                                    <p:cond delay="0"/>
                                  </p:stCondLst>
                                  <p:childTnLst>
                                    <p:set>
                                      <p:cBhvr>
                                        <p:cTn id="42" dur="1" fill="hold">
                                          <p:stCondLst>
                                            <p:cond delay="0"/>
                                          </p:stCondLst>
                                        </p:cTn>
                                        <p:tgtEl>
                                          <p:spTgt spid="9729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97304"/>
                                        </p:tgtEl>
                                        <p:attrNameLst>
                                          <p:attrName>style.visibility</p:attrName>
                                        </p:attrNameLst>
                                      </p:cBhvr>
                                      <p:to>
                                        <p:strVal val="visible"/>
                                      </p:to>
                                    </p:set>
                                    <p:animEffect transition="in" filter="blinds(horizontal)">
                                      <p:cBhvr>
                                        <p:cTn id="47" dur="500"/>
                                        <p:tgtEl>
                                          <p:spTgt spid="97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bldLvl="0" animBg="1" autoUpdateAnimBg="0"/>
      <p:bldP spid="97289" grpId="0" bldLvl="0" animBg="1" autoUpdateAnimBg="0"/>
      <p:bldP spid="97293" grpId="0" bldLvl="0" animBg="1" autoUpdateAnimBg="0"/>
      <p:bldP spid="97294" grpId="0" bldLvl="0" animBg="1" autoUpdateAnimBg="0"/>
      <p:bldP spid="97298" grpId="0" bldLvl="0" animBg="1" autoUpdateAnimBg="0"/>
      <p:bldP spid="97300" grpId="0" bldLvl="0" animBg="1"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8" name="内容占位符 7"/>
          <p:cNvSpPr>
            <a:spLocks noGrp="1"/>
          </p:cNvSpPr>
          <p:nvPr>
            <p:ph idx="1"/>
          </p:nvPr>
        </p:nvSpPr>
        <p:spPr>
          <a:xfrm>
            <a:off x="457200" y="980728"/>
            <a:ext cx="8229600" cy="489992"/>
          </a:xfrm>
        </p:spPr>
        <p:txBody>
          <a:bodyPr/>
          <a:lstStyle/>
          <a:p>
            <a:r>
              <a:rPr lang="ko-KR" altLang="en-US" b="0" dirty="0" smtClean="0">
                <a:ea typeface="宋体" charset="-122"/>
              </a:rPr>
              <a:t>图文混排</a:t>
            </a:r>
            <a:endParaRPr lang="zh-CN" altLang="en-US" dirty="0"/>
          </a:p>
        </p:txBody>
      </p:sp>
      <p:sp>
        <p:nvSpPr>
          <p:cNvPr id="98311" name="AutoShape 36"/>
          <p:cNvSpPr>
            <a:spLocks noChangeArrowheads="1"/>
          </p:cNvSpPr>
          <p:nvPr/>
        </p:nvSpPr>
        <p:spPr bwMode="auto">
          <a:xfrm>
            <a:off x="725760" y="1484784"/>
            <a:ext cx="3918248"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调整图片的大小和位置</a:t>
            </a:r>
          </a:p>
        </p:txBody>
      </p:sp>
      <p:sp>
        <p:nvSpPr>
          <p:cNvPr id="98312" name="Rectangle 27"/>
          <p:cNvSpPr>
            <a:spLocks noChangeArrowheads="1"/>
          </p:cNvSpPr>
          <p:nvPr/>
        </p:nvSpPr>
        <p:spPr bwMode="auto">
          <a:xfrm>
            <a:off x="779040" y="2210126"/>
            <a:ext cx="138240" cy="889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85760" y="2297439"/>
            <a:ext cx="144000" cy="138112"/>
            <a:chOff x="0" y="0"/>
            <a:chExt cx="336" cy="336"/>
          </a:xfrm>
        </p:grpSpPr>
        <p:sp>
          <p:nvSpPr>
            <p:cNvPr id="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8316" name="Rectangle 15"/>
          <p:cNvSpPr>
            <a:spLocks noChangeArrowheads="1"/>
          </p:cNvSpPr>
          <p:nvPr/>
        </p:nvSpPr>
        <p:spPr bwMode="auto">
          <a:xfrm>
            <a:off x="894241" y="2208540"/>
            <a:ext cx="779472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图片选中后，将鼠标移到所选图片，当鼠标指针变成   形状时拖动鼠标，可以移动所选图片的位置，移动鼠标到图片的某个尺寸控点上，当鼠标变成双向箭头      时，拖动鼠标可以改变图片的形状和大小。</a:t>
            </a:r>
          </a:p>
        </p:txBody>
      </p:sp>
      <p:sp>
        <p:nvSpPr>
          <p:cNvPr id="98317" name="Rectangle 27"/>
          <p:cNvSpPr>
            <a:spLocks noChangeArrowheads="1"/>
          </p:cNvSpPr>
          <p:nvPr/>
        </p:nvSpPr>
        <p:spPr bwMode="auto">
          <a:xfrm>
            <a:off x="751680" y="353060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59841" y="3650928"/>
            <a:ext cx="142560" cy="138112"/>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8321" name="Rectangle 15"/>
          <p:cNvSpPr>
            <a:spLocks noChangeArrowheads="1"/>
          </p:cNvSpPr>
          <p:nvPr/>
        </p:nvSpPr>
        <p:spPr bwMode="auto">
          <a:xfrm>
            <a:off x="868320" y="3529013"/>
            <a:ext cx="226224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精确调整大小。</a:t>
            </a:r>
            <a:endParaRPr lang="zh-CN" altLang="en-US"/>
          </a:p>
        </p:txBody>
      </p:sp>
      <p:pic>
        <p:nvPicPr>
          <p:cNvPr id="9832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840" y="2297439"/>
            <a:ext cx="172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576" y="3013968"/>
            <a:ext cx="26496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4"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00" y="4152901"/>
            <a:ext cx="29952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5"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224" y="2665044"/>
            <a:ext cx="4115520"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763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12"/>
                                        </p:tgtEl>
                                        <p:attrNameLst>
                                          <p:attrName>style.visibility</p:attrName>
                                        </p:attrNameLst>
                                      </p:cBhvr>
                                      <p:to>
                                        <p:strVal val="visible"/>
                                      </p:to>
                                    </p:set>
                                    <p:animEffect transition="in" filter="blinds(horizontal)">
                                      <p:cBhvr>
                                        <p:cTn id="7" dur="500"/>
                                        <p:tgtEl>
                                          <p:spTgt spid="9831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8316"/>
                                        </p:tgtEl>
                                        <p:attrNameLst>
                                          <p:attrName>style.visibility</p:attrName>
                                        </p:attrNameLst>
                                      </p:cBhvr>
                                      <p:to>
                                        <p:strVal val="visible"/>
                                      </p:to>
                                    </p:set>
                                    <p:animEffect transition="in" filter="blinds(horizontal)">
                                      <p:cBhvr>
                                        <p:cTn id="13" dur="500"/>
                                        <p:tgtEl>
                                          <p:spTgt spid="98316"/>
                                        </p:tgtEl>
                                      </p:cBhvr>
                                    </p:animEffect>
                                  </p:childTnLst>
                                </p:cTn>
                              </p:par>
                              <p:par>
                                <p:cTn id="14" presetID="3" presetClass="entr" presetSubtype="10" fill="hold" nodeType="withEffect">
                                  <p:stCondLst>
                                    <p:cond delay="0"/>
                                  </p:stCondLst>
                                  <p:childTnLst>
                                    <p:set>
                                      <p:cBhvr>
                                        <p:cTn id="15" dur="1" fill="hold">
                                          <p:stCondLst>
                                            <p:cond delay="0"/>
                                          </p:stCondLst>
                                        </p:cTn>
                                        <p:tgtEl>
                                          <p:spTgt spid="98322"/>
                                        </p:tgtEl>
                                        <p:attrNameLst>
                                          <p:attrName>style.visibility</p:attrName>
                                        </p:attrNameLst>
                                      </p:cBhvr>
                                      <p:to>
                                        <p:strVal val="visible"/>
                                      </p:to>
                                    </p:set>
                                    <p:animEffect transition="in" filter="blinds(horizontal)">
                                      <p:cBhvr>
                                        <p:cTn id="16" dur="500"/>
                                        <p:tgtEl>
                                          <p:spTgt spid="98322"/>
                                        </p:tgtEl>
                                      </p:cBhvr>
                                    </p:animEffect>
                                  </p:childTnLst>
                                </p:cTn>
                              </p:par>
                              <p:par>
                                <p:cTn id="17" presetID="3" presetClass="entr" presetSubtype="10" fill="hold" nodeType="withEffect">
                                  <p:stCondLst>
                                    <p:cond delay="0"/>
                                  </p:stCondLst>
                                  <p:childTnLst>
                                    <p:set>
                                      <p:cBhvr>
                                        <p:cTn id="18" dur="1" fill="hold">
                                          <p:stCondLst>
                                            <p:cond delay="0"/>
                                          </p:stCondLst>
                                        </p:cTn>
                                        <p:tgtEl>
                                          <p:spTgt spid="98323"/>
                                        </p:tgtEl>
                                        <p:attrNameLst>
                                          <p:attrName>style.visibility</p:attrName>
                                        </p:attrNameLst>
                                      </p:cBhvr>
                                      <p:to>
                                        <p:strVal val="visible"/>
                                      </p:to>
                                    </p:set>
                                    <p:animEffect transition="in" filter="blinds(horizontal)">
                                      <p:cBhvr>
                                        <p:cTn id="19" dur="500"/>
                                        <p:tgtEl>
                                          <p:spTgt spid="9832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8317"/>
                                        </p:tgtEl>
                                        <p:attrNameLst>
                                          <p:attrName>style.visibility</p:attrName>
                                        </p:attrNameLst>
                                      </p:cBhvr>
                                      <p:to>
                                        <p:strVal val="visible"/>
                                      </p:to>
                                    </p:set>
                                    <p:animEffect transition="in" filter="blinds(horizontal)">
                                      <p:cBhvr>
                                        <p:cTn id="24" dur="500"/>
                                        <p:tgtEl>
                                          <p:spTgt spid="98317"/>
                                        </p:tgtEl>
                                      </p:cBhvr>
                                    </p:animEffect>
                                  </p:childTnLst>
                                </p:cTn>
                              </p:par>
                              <p:par>
                                <p:cTn id="25" presetID="3"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8321"/>
                                        </p:tgtEl>
                                        <p:attrNameLst>
                                          <p:attrName>style.visibility</p:attrName>
                                        </p:attrNameLst>
                                      </p:cBhvr>
                                      <p:to>
                                        <p:strVal val="visible"/>
                                      </p:to>
                                    </p:set>
                                    <p:animEffect transition="in" filter="blinds(horizontal)">
                                      <p:cBhvr>
                                        <p:cTn id="30" dur="500"/>
                                        <p:tgtEl>
                                          <p:spTgt spid="983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98324"/>
                                        </p:tgtEl>
                                        <p:attrNameLst>
                                          <p:attrName>style.visibility</p:attrName>
                                        </p:attrNameLst>
                                      </p:cBhvr>
                                      <p:to>
                                        <p:strVal val="visible"/>
                                      </p:to>
                                    </p:set>
                                    <p:animEffect transition="in" filter="blinds(horizontal)">
                                      <p:cBhvr>
                                        <p:cTn id="35" dur="500"/>
                                        <p:tgtEl>
                                          <p:spTgt spid="983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98325"/>
                                        </p:tgtEl>
                                        <p:attrNameLst>
                                          <p:attrName>style.visibility</p:attrName>
                                        </p:attrNameLst>
                                      </p:cBhvr>
                                      <p:to>
                                        <p:strVal val="visible"/>
                                      </p:to>
                                    </p:set>
                                    <p:animEffect transition="in" filter="blinds(horizontal)">
                                      <p:cBhvr>
                                        <p:cTn id="40" dur="500"/>
                                        <p:tgtEl>
                                          <p:spTgt spid="98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2" grpId="0" bldLvl="0" animBg="1" autoUpdateAnimBg="0"/>
      <p:bldP spid="98316" grpId="0" bldLvl="0" animBg="1" autoUpdateAnimBg="0"/>
      <p:bldP spid="98317" grpId="0" bldLvl="0" animBg="1" autoUpdateAnimBg="0"/>
      <p:bldP spid="98321"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Windows</a:t>
            </a:r>
            <a:r>
              <a:rPr lang="zh-CN" altLang="en-US" dirty="0" smtClean="0"/>
              <a:t>界面</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97" y="1700808"/>
            <a:ext cx="7984683" cy="432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40147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8" name="内容占位符 7"/>
          <p:cNvSpPr>
            <a:spLocks noGrp="1"/>
          </p:cNvSpPr>
          <p:nvPr>
            <p:ph idx="1"/>
          </p:nvPr>
        </p:nvSpPr>
        <p:spPr>
          <a:xfrm>
            <a:off x="457200" y="995387"/>
            <a:ext cx="7717681" cy="633413"/>
          </a:xfrm>
        </p:spPr>
        <p:txBody>
          <a:bodyPr/>
          <a:lstStyle/>
          <a:p>
            <a:r>
              <a:rPr lang="ko-KR" altLang="en-US" b="0" dirty="0" smtClean="0">
                <a:ea typeface="宋体" charset="-122"/>
              </a:rPr>
              <a:t>图文混排</a:t>
            </a:r>
            <a:endParaRPr lang="zh-CN" altLang="en-US" dirty="0"/>
          </a:p>
        </p:txBody>
      </p:sp>
      <p:sp>
        <p:nvSpPr>
          <p:cNvPr id="99335" name="AutoShape 36"/>
          <p:cNvSpPr>
            <a:spLocks noChangeArrowheads="1"/>
          </p:cNvSpPr>
          <p:nvPr/>
        </p:nvSpPr>
        <p:spPr bwMode="auto">
          <a:xfrm>
            <a:off x="725760" y="1556792"/>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设置图片的样式</a:t>
            </a:r>
            <a:endParaRPr lang="ko-KR" altLang="en-US" dirty="0"/>
          </a:p>
        </p:txBody>
      </p:sp>
      <p:pic>
        <p:nvPicPr>
          <p:cNvPr id="9933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61" y="2276872"/>
            <a:ext cx="300528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481" y="1340768"/>
            <a:ext cx="41904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8" name="AutoShape 36"/>
          <p:cNvSpPr>
            <a:spLocks noChangeArrowheads="1"/>
          </p:cNvSpPr>
          <p:nvPr/>
        </p:nvSpPr>
        <p:spPr bwMode="auto">
          <a:xfrm>
            <a:off x="712801" y="3717032"/>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裁剪图片</a:t>
            </a:r>
          </a:p>
        </p:txBody>
      </p:sp>
      <p:sp>
        <p:nvSpPr>
          <p:cNvPr id="99339" name="Rectangle 27"/>
          <p:cNvSpPr>
            <a:spLocks noChangeArrowheads="1"/>
          </p:cNvSpPr>
          <p:nvPr/>
        </p:nvSpPr>
        <p:spPr bwMode="auto">
          <a:xfrm>
            <a:off x="751680" y="4429602"/>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12"/>
          <p:cNvGrpSpPr>
            <a:grpSpLocks/>
          </p:cNvGrpSpPr>
          <p:nvPr/>
        </p:nvGrpSpPr>
        <p:grpSpPr bwMode="auto">
          <a:xfrm>
            <a:off x="1059841" y="4516913"/>
            <a:ext cx="142560" cy="139700"/>
            <a:chOff x="0" y="0"/>
            <a:chExt cx="336" cy="336"/>
          </a:xfrm>
        </p:grpSpPr>
        <p:sp>
          <p:nvSpPr>
            <p:cNvPr id="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9343" name="Rectangle 15"/>
          <p:cNvSpPr>
            <a:spLocks noChangeArrowheads="1"/>
          </p:cNvSpPr>
          <p:nvPr/>
        </p:nvSpPr>
        <p:spPr bwMode="auto">
          <a:xfrm>
            <a:off x="869760" y="4428014"/>
            <a:ext cx="3414207"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裁剪图片时的裁剪控制点</a:t>
            </a:r>
          </a:p>
        </p:txBody>
      </p:sp>
      <p:pic>
        <p:nvPicPr>
          <p:cNvPr id="9934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481" y="2996952"/>
            <a:ext cx="124128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36"/>
          <p:cNvSpPr>
            <a:spLocks noChangeArrowheads="1"/>
          </p:cNvSpPr>
          <p:nvPr/>
        </p:nvSpPr>
        <p:spPr bwMode="auto">
          <a:xfrm>
            <a:off x="712801" y="4941168"/>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旋转图片</a:t>
            </a:r>
          </a:p>
        </p:txBody>
      </p:sp>
      <p:pic>
        <p:nvPicPr>
          <p:cNvPr id="99346"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641" y="2996952"/>
            <a:ext cx="22968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7" name="Rectangle 27"/>
          <p:cNvSpPr>
            <a:spLocks noChangeArrowheads="1"/>
          </p:cNvSpPr>
          <p:nvPr/>
        </p:nvSpPr>
        <p:spPr bwMode="auto">
          <a:xfrm>
            <a:off x="751680" y="5539458"/>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20"/>
          <p:cNvGrpSpPr>
            <a:grpSpLocks/>
          </p:cNvGrpSpPr>
          <p:nvPr/>
        </p:nvGrpSpPr>
        <p:grpSpPr bwMode="auto">
          <a:xfrm>
            <a:off x="1058400" y="5626770"/>
            <a:ext cx="142560" cy="138112"/>
            <a:chOff x="0" y="0"/>
            <a:chExt cx="336" cy="336"/>
          </a:xfrm>
        </p:grpSpPr>
        <p:sp>
          <p:nvSpPr>
            <p:cNvPr id="9935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99351" name="Rectangle 15"/>
          <p:cNvSpPr>
            <a:spLocks noChangeArrowheads="1"/>
          </p:cNvSpPr>
          <p:nvPr/>
        </p:nvSpPr>
        <p:spPr bwMode="auto">
          <a:xfrm>
            <a:off x="866880" y="5537870"/>
            <a:ext cx="770112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将鼠标移到旋转控制点上，此时鼠标变成     形状，按下鼠标左键，此时鼠标</a:t>
            </a:r>
            <a:r>
              <a:rPr lang="zh-CN" altLang="en-US" sz="2000" dirty="0" smtClean="0">
                <a:ea typeface="微软雅黑" pitchFamily="34" charset="-122"/>
              </a:rPr>
              <a:t>变成     </a:t>
            </a:r>
            <a:r>
              <a:rPr lang="zh-CN" altLang="en-US" sz="2000" dirty="0">
                <a:ea typeface="微软雅黑" pitchFamily="34" charset="-122"/>
              </a:rPr>
              <a:t>形状，拖动即可旋转图片了</a:t>
            </a:r>
          </a:p>
        </p:txBody>
      </p:sp>
      <p:pic>
        <p:nvPicPr>
          <p:cNvPr id="99352"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1536" y="5640288"/>
            <a:ext cx="2246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53"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5932512"/>
            <a:ext cx="259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312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9336"/>
                                        </p:tgtEl>
                                        <p:attrNameLst>
                                          <p:attrName>style.visibility</p:attrName>
                                        </p:attrNameLst>
                                      </p:cBhvr>
                                      <p:to>
                                        <p:strVal val="visible"/>
                                      </p:to>
                                    </p:set>
                                    <p:animEffect transition="in" filter="blinds(horizontal)">
                                      <p:cBhvr>
                                        <p:cTn id="7" dur="500"/>
                                        <p:tgtEl>
                                          <p:spTgt spid="993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9337"/>
                                        </p:tgtEl>
                                        <p:attrNameLst>
                                          <p:attrName>style.visibility</p:attrName>
                                        </p:attrNameLst>
                                      </p:cBhvr>
                                      <p:to>
                                        <p:strVal val="visible"/>
                                      </p:to>
                                    </p:set>
                                    <p:animEffect transition="in" filter="blinds(horizontal)">
                                      <p:cBhvr>
                                        <p:cTn id="12" dur="500"/>
                                        <p:tgtEl>
                                          <p:spTgt spid="993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339"/>
                                        </p:tgtEl>
                                        <p:attrNameLst>
                                          <p:attrName>style.visibility</p:attrName>
                                        </p:attrNameLst>
                                      </p:cBhvr>
                                      <p:to>
                                        <p:strVal val="visible"/>
                                      </p:to>
                                    </p:set>
                                    <p:animEffect transition="in" filter="blinds(horizontal)">
                                      <p:cBhvr>
                                        <p:cTn id="17" dur="500"/>
                                        <p:tgtEl>
                                          <p:spTgt spid="99339"/>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9343"/>
                                        </p:tgtEl>
                                        <p:attrNameLst>
                                          <p:attrName>style.visibility</p:attrName>
                                        </p:attrNameLst>
                                      </p:cBhvr>
                                      <p:to>
                                        <p:strVal val="visible"/>
                                      </p:to>
                                    </p:set>
                                    <p:animEffect transition="in" filter="blinds(horizontal)">
                                      <p:cBhvr>
                                        <p:cTn id="23" dur="500"/>
                                        <p:tgtEl>
                                          <p:spTgt spid="993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99344"/>
                                        </p:tgtEl>
                                        <p:attrNameLst>
                                          <p:attrName>style.visibility</p:attrName>
                                        </p:attrNameLst>
                                      </p:cBhvr>
                                      <p:to>
                                        <p:strVal val="visible"/>
                                      </p:to>
                                    </p:set>
                                    <p:animEffect transition="in" filter="blinds(horizontal)">
                                      <p:cBhvr>
                                        <p:cTn id="28" dur="500"/>
                                        <p:tgtEl>
                                          <p:spTgt spid="9934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9347"/>
                                        </p:tgtEl>
                                        <p:attrNameLst>
                                          <p:attrName>style.visibility</p:attrName>
                                        </p:attrNameLst>
                                      </p:cBhvr>
                                      <p:to>
                                        <p:strVal val="visible"/>
                                      </p:to>
                                    </p:set>
                                    <p:animEffect transition="in" filter="blinds(horizontal)">
                                      <p:cBhvr>
                                        <p:cTn id="33" dur="500"/>
                                        <p:tgtEl>
                                          <p:spTgt spid="99347"/>
                                        </p:tgtEl>
                                      </p:cBhvr>
                                    </p:animEffect>
                                  </p:childTnLst>
                                </p:cTn>
                              </p:par>
                              <p:par>
                                <p:cTn id="34" presetID="3" presetClass="entr" presetSubtype="1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linds(horizontal)">
                                      <p:cBhvr>
                                        <p:cTn id="36" dur="500"/>
                                        <p:tgtEl>
                                          <p:spTgt spid="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9351"/>
                                        </p:tgtEl>
                                        <p:attrNameLst>
                                          <p:attrName>style.visibility</p:attrName>
                                        </p:attrNameLst>
                                      </p:cBhvr>
                                      <p:to>
                                        <p:strVal val="visible"/>
                                      </p:to>
                                    </p:set>
                                    <p:animEffect transition="in" filter="blinds(horizontal)">
                                      <p:cBhvr>
                                        <p:cTn id="39" dur="500"/>
                                        <p:tgtEl>
                                          <p:spTgt spid="99351"/>
                                        </p:tgtEl>
                                      </p:cBhvr>
                                    </p:animEffect>
                                  </p:childTnLst>
                                </p:cTn>
                              </p:par>
                              <p:par>
                                <p:cTn id="40" presetID="3" presetClass="entr" presetSubtype="10" fill="hold" nodeType="withEffect">
                                  <p:stCondLst>
                                    <p:cond delay="0"/>
                                  </p:stCondLst>
                                  <p:childTnLst>
                                    <p:set>
                                      <p:cBhvr>
                                        <p:cTn id="41" dur="1" fill="hold">
                                          <p:stCondLst>
                                            <p:cond delay="0"/>
                                          </p:stCondLst>
                                        </p:cTn>
                                        <p:tgtEl>
                                          <p:spTgt spid="99353"/>
                                        </p:tgtEl>
                                        <p:attrNameLst>
                                          <p:attrName>style.visibility</p:attrName>
                                        </p:attrNameLst>
                                      </p:cBhvr>
                                      <p:to>
                                        <p:strVal val="visible"/>
                                      </p:to>
                                    </p:set>
                                    <p:animEffect transition="in" filter="blinds(horizontal)">
                                      <p:cBhvr>
                                        <p:cTn id="42" dur="500"/>
                                        <p:tgtEl>
                                          <p:spTgt spid="99353"/>
                                        </p:tgtEl>
                                      </p:cBhvr>
                                    </p:animEffect>
                                  </p:childTnLst>
                                </p:cTn>
                              </p:par>
                              <p:par>
                                <p:cTn id="43" presetID="3" presetClass="entr" presetSubtype="10" fill="hold" nodeType="withEffect">
                                  <p:stCondLst>
                                    <p:cond delay="0"/>
                                  </p:stCondLst>
                                  <p:childTnLst>
                                    <p:set>
                                      <p:cBhvr>
                                        <p:cTn id="44" dur="1" fill="hold">
                                          <p:stCondLst>
                                            <p:cond delay="0"/>
                                          </p:stCondLst>
                                        </p:cTn>
                                        <p:tgtEl>
                                          <p:spTgt spid="99352"/>
                                        </p:tgtEl>
                                        <p:attrNameLst>
                                          <p:attrName>style.visibility</p:attrName>
                                        </p:attrNameLst>
                                      </p:cBhvr>
                                      <p:to>
                                        <p:strVal val="visible"/>
                                      </p:to>
                                    </p:set>
                                    <p:animEffect transition="in" filter="blinds(horizontal)">
                                      <p:cBhvr>
                                        <p:cTn id="45" dur="500"/>
                                        <p:tgtEl>
                                          <p:spTgt spid="9935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99346"/>
                                        </p:tgtEl>
                                        <p:attrNameLst>
                                          <p:attrName>style.visibility</p:attrName>
                                        </p:attrNameLst>
                                      </p:cBhvr>
                                      <p:to>
                                        <p:strVal val="visible"/>
                                      </p:to>
                                    </p:set>
                                    <p:animEffect transition="in" filter="blinds(horizontal)">
                                      <p:cBhvr>
                                        <p:cTn id="50" dur="500"/>
                                        <p:tgtEl>
                                          <p:spTgt spid="99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9" grpId="0" bldLvl="0" animBg="1" autoUpdateAnimBg="0"/>
      <p:bldP spid="99343" grpId="0" bldLvl="0" animBg="1" autoUpdateAnimBg="0"/>
      <p:bldP spid="99347" grpId="0" bldLvl="0" animBg="1" autoUpdateAnimBg="0"/>
      <p:bldP spid="99351" grpId="0" bldLvl="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p:txBody>
          <a:bodyPr/>
          <a:lstStyle/>
          <a:p>
            <a:r>
              <a:rPr lang="zh-CN" altLang="en-US" b="0" dirty="0">
                <a:ea typeface="宋体" charset="-122"/>
              </a:rPr>
              <a:t>文本框</a:t>
            </a:r>
          </a:p>
        </p:txBody>
      </p:sp>
      <p:sp>
        <p:nvSpPr>
          <p:cNvPr id="100359" name="Rectangle 27"/>
          <p:cNvSpPr>
            <a:spLocks noChangeArrowheads="1"/>
          </p:cNvSpPr>
          <p:nvPr/>
        </p:nvSpPr>
        <p:spPr bwMode="auto">
          <a:xfrm>
            <a:off x="792000" y="1735139"/>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00161" y="1822451"/>
            <a:ext cx="142560" cy="138113"/>
            <a:chOff x="0" y="0"/>
            <a:chExt cx="336" cy="336"/>
          </a:xfrm>
        </p:grpSpPr>
        <p:sp>
          <p:nvSpPr>
            <p:cNvPr id="10036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0363" name="Rectangle 15"/>
          <p:cNvSpPr>
            <a:spLocks noChangeArrowheads="1"/>
          </p:cNvSpPr>
          <p:nvPr/>
        </p:nvSpPr>
        <p:spPr bwMode="auto">
          <a:xfrm>
            <a:off x="908641" y="1733551"/>
            <a:ext cx="797472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文本框是储存文本的图形框，文本框中的文本可以象页面文本一样进行各种编辑和格式设置操作，而同时对整个文本框又可以像图形、图片等对象一样在页面上进行移动、复制、缩放等操作，并可以建立文本框之间的链接关系。</a:t>
            </a:r>
          </a:p>
        </p:txBody>
      </p:sp>
      <p:sp>
        <p:nvSpPr>
          <p:cNvPr id="100362" name="AutoShape 36"/>
          <p:cNvSpPr>
            <a:spLocks noChangeArrowheads="1"/>
          </p:cNvSpPr>
          <p:nvPr/>
        </p:nvSpPr>
        <p:spPr bwMode="auto">
          <a:xfrm>
            <a:off x="792000" y="3068639"/>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插入文本框</a:t>
            </a:r>
          </a:p>
        </p:txBody>
      </p:sp>
      <p:sp>
        <p:nvSpPr>
          <p:cNvPr id="100365" name="Rectangle 27"/>
          <p:cNvSpPr>
            <a:spLocks noChangeArrowheads="1"/>
          </p:cNvSpPr>
          <p:nvPr/>
        </p:nvSpPr>
        <p:spPr bwMode="auto">
          <a:xfrm>
            <a:off x="779040" y="3790951"/>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85760" y="3878263"/>
            <a:ext cx="144000" cy="138112"/>
            <a:chOff x="0" y="0"/>
            <a:chExt cx="336" cy="336"/>
          </a:xfrm>
        </p:grpSpPr>
        <p:sp>
          <p:nvSpPr>
            <p:cNvPr id="10036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036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0369" name="Rectangle 15"/>
          <p:cNvSpPr>
            <a:spLocks noChangeArrowheads="1"/>
          </p:cNvSpPr>
          <p:nvPr/>
        </p:nvSpPr>
        <p:spPr bwMode="auto">
          <a:xfrm>
            <a:off x="894240" y="3789363"/>
            <a:ext cx="798912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将光标定位到要插入文本框的位置，选择“插入”选项卡，单击“文本”组中的“文本框”下拉按钮，在弹出的下拉面板中选择要插入的文本框样式，此时，在文本档中已经插入该样式的文本框，在文本框中可以输入文本内容并编辑格式。</a:t>
            </a:r>
          </a:p>
        </p:txBody>
      </p:sp>
    </p:spTree>
    <p:extLst>
      <p:ext uri="{BB962C8B-B14F-4D97-AF65-F5344CB8AC3E}">
        <p14:creationId xmlns:p14="http://schemas.microsoft.com/office/powerpoint/2010/main" val="2087556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359"/>
                                        </p:tgtEl>
                                        <p:attrNameLst>
                                          <p:attrName>style.visibility</p:attrName>
                                        </p:attrNameLst>
                                      </p:cBhvr>
                                      <p:to>
                                        <p:strVal val="visible"/>
                                      </p:to>
                                    </p:set>
                                    <p:animEffect transition="in" filter="blinds(horizontal)">
                                      <p:cBhvr>
                                        <p:cTn id="7" dur="500"/>
                                        <p:tgtEl>
                                          <p:spTgt spid="10035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0363"/>
                                        </p:tgtEl>
                                        <p:attrNameLst>
                                          <p:attrName>style.visibility</p:attrName>
                                        </p:attrNameLst>
                                      </p:cBhvr>
                                      <p:to>
                                        <p:strVal val="visible"/>
                                      </p:to>
                                    </p:set>
                                    <p:animEffect transition="in" filter="blinds(horizontal)">
                                      <p:cBhvr>
                                        <p:cTn id="13" dur="500"/>
                                        <p:tgtEl>
                                          <p:spTgt spid="1003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0365"/>
                                        </p:tgtEl>
                                        <p:attrNameLst>
                                          <p:attrName>style.visibility</p:attrName>
                                        </p:attrNameLst>
                                      </p:cBhvr>
                                      <p:to>
                                        <p:strVal val="visible"/>
                                      </p:to>
                                    </p:set>
                                    <p:animEffect transition="in" filter="blinds(horizontal)">
                                      <p:cBhvr>
                                        <p:cTn id="18" dur="500"/>
                                        <p:tgtEl>
                                          <p:spTgt spid="10036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0369"/>
                                        </p:tgtEl>
                                        <p:attrNameLst>
                                          <p:attrName>style.visibility</p:attrName>
                                        </p:attrNameLst>
                                      </p:cBhvr>
                                      <p:to>
                                        <p:strVal val="visible"/>
                                      </p:to>
                                    </p:set>
                                    <p:animEffect transition="in" filter="blinds(horizontal)">
                                      <p:cBhvr>
                                        <p:cTn id="24" dur="500"/>
                                        <p:tgtEl>
                                          <p:spTgt spid="100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bldLvl="0" animBg="1" autoUpdateAnimBg="0"/>
      <p:bldP spid="100363" grpId="0" bldLvl="0" animBg="1" autoUpdateAnimBg="0"/>
      <p:bldP spid="100365" grpId="0" bldLvl="0" animBg="1" autoUpdateAnimBg="0"/>
      <p:bldP spid="100369" grpId="0" bldLvl="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10" name="内容占位符 9"/>
          <p:cNvSpPr>
            <a:spLocks noGrp="1"/>
          </p:cNvSpPr>
          <p:nvPr>
            <p:ph idx="1"/>
          </p:nvPr>
        </p:nvSpPr>
        <p:spPr/>
        <p:txBody>
          <a:bodyPr/>
          <a:lstStyle/>
          <a:p>
            <a:r>
              <a:rPr lang="zh-CN" altLang="en-US" b="0" dirty="0" smtClean="0">
                <a:ea typeface="宋体" charset="-122"/>
              </a:rPr>
              <a:t>文本框</a:t>
            </a:r>
            <a:endParaRPr lang="zh-CN" altLang="en-US" dirty="0"/>
          </a:p>
        </p:txBody>
      </p:sp>
      <p:sp>
        <p:nvSpPr>
          <p:cNvPr id="101383" name="AutoShape 36"/>
          <p:cNvSpPr>
            <a:spLocks noChangeArrowheads="1"/>
          </p:cNvSpPr>
          <p:nvPr/>
        </p:nvSpPr>
        <p:spPr bwMode="auto">
          <a:xfrm>
            <a:off x="792000" y="1773239"/>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编辑文本框</a:t>
            </a:r>
          </a:p>
        </p:txBody>
      </p:sp>
      <p:sp>
        <p:nvSpPr>
          <p:cNvPr id="101384" name="Rectangle 27"/>
          <p:cNvSpPr>
            <a:spLocks noChangeArrowheads="1"/>
          </p:cNvSpPr>
          <p:nvPr/>
        </p:nvSpPr>
        <p:spPr bwMode="auto">
          <a:xfrm>
            <a:off x="779040" y="2495550"/>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85760" y="2582863"/>
            <a:ext cx="144000" cy="138112"/>
            <a:chOff x="0" y="0"/>
            <a:chExt cx="336" cy="336"/>
          </a:xfrm>
        </p:grpSpPr>
        <p:sp>
          <p:nvSpPr>
            <p:cNvPr id="10140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1388" name="Rectangle 15"/>
          <p:cNvSpPr>
            <a:spLocks noChangeArrowheads="1"/>
          </p:cNvSpPr>
          <p:nvPr/>
        </p:nvSpPr>
        <p:spPr bwMode="auto">
          <a:xfrm>
            <a:off x="894240" y="2493964"/>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调整文本框的大小</a:t>
            </a:r>
          </a:p>
        </p:txBody>
      </p:sp>
      <p:sp>
        <p:nvSpPr>
          <p:cNvPr id="101389" name="Rectangle 27"/>
          <p:cNvSpPr>
            <a:spLocks noChangeArrowheads="1"/>
          </p:cNvSpPr>
          <p:nvPr/>
        </p:nvSpPr>
        <p:spPr bwMode="auto">
          <a:xfrm>
            <a:off x="751680" y="3130550"/>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59841" y="3217863"/>
            <a:ext cx="142560" cy="138112"/>
            <a:chOff x="0" y="0"/>
            <a:chExt cx="336" cy="336"/>
          </a:xfrm>
        </p:grpSpPr>
        <p:sp>
          <p:nvSpPr>
            <p:cNvPr id="10140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140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1393" name="Rectangle 15"/>
          <p:cNvSpPr>
            <a:spLocks noChangeArrowheads="1"/>
          </p:cNvSpPr>
          <p:nvPr/>
        </p:nvSpPr>
        <p:spPr bwMode="auto">
          <a:xfrm>
            <a:off x="868320" y="3128964"/>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移动文本框的位置</a:t>
            </a:r>
          </a:p>
        </p:txBody>
      </p:sp>
      <p:sp>
        <p:nvSpPr>
          <p:cNvPr id="101394" name="Rectangle 27"/>
          <p:cNvSpPr>
            <a:spLocks noChangeArrowheads="1"/>
          </p:cNvSpPr>
          <p:nvPr/>
        </p:nvSpPr>
        <p:spPr bwMode="auto">
          <a:xfrm>
            <a:off x="779040" y="379412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1087200" y="3883026"/>
            <a:ext cx="142560" cy="138113"/>
            <a:chOff x="0" y="0"/>
            <a:chExt cx="336" cy="336"/>
          </a:xfrm>
        </p:grpSpPr>
        <p:sp>
          <p:nvSpPr>
            <p:cNvPr id="10139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1398" name="Rectangle 15"/>
          <p:cNvSpPr>
            <a:spLocks noChangeArrowheads="1"/>
          </p:cNvSpPr>
          <p:nvPr/>
        </p:nvSpPr>
        <p:spPr bwMode="auto">
          <a:xfrm>
            <a:off x="895680" y="3794126"/>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设置文本框效果</a:t>
            </a:r>
          </a:p>
        </p:txBody>
      </p:sp>
      <p:sp>
        <p:nvSpPr>
          <p:cNvPr id="8" name="AutoShape 36"/>
          <p:cNvSpPr>
            <a:spLocks noChangeArrowheads="1"/>
          </p:cNvSpPr>
          <p:nvPr/>
        </p:nvSpPr>
        <p:spPr bwMode="auto">
          <a:xfrm>
            <a:off x="5290560" y="1831976"/>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链接文本框</a:t>
            </a:r>
          </a:p>
        </p:txBody>
      </p:sp>
      <p:sp>
        <p:nvSpPr>
          <p:cNvPr id="101400" name="Rectangle 27"/>
          <p:cNvSpPr>
            <a:spLocks noChangeArrowheads="1"/>
          </p:cNvSpPr>
          <p:nvPr/>
        </p:nvSpPr>
        <p:spPr bwMode="auto">
          <a:xfrm>
            <a:off x="4881600" y="2568575"/>
            <a:ext cx="138240" cy="25971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5"/>
          <p:cNvGrpSpPr>
            <a:grpSpLocks/>
          </p:cNvGrpSpPr>
          <p:nvPr/>
        </p:nvGrpSpPr>
        <p:grpSpPr bwMode="auto">
          <a:xfrm>
            <a:off x="5189761" y="2655888"/>
            <a:ext cx="142560" cy="138112"/>
            <a:chOff x="0" y="0"/>
            <a:chExt cx="336" cy="336"/>
          </a:xfrm>
        </p:grpSpPr>
        <p:sp>
          <p:nvSpPr>
            <p:cNvPr id="10139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1404" name="Rectangle 15"/>
          <p:cNvSpPr>
            <a:spLocks noChangeArrowheads="1"/>
          </p:cNvSpPr>
          <p:nvPr/>
        </p:nvSpPr>
        <p:spPr bwMode="auto">
          <a:xfrm>
            <a:off x="4996800" y="2566988"/>
            <a:ext cx="3548160" cy="3518912"/>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如果一个文本框显示不了过多的内容，可以在文档中创建多个文本框，然后将它们链接在一起，链接后的文本框中的内容是连续的，一篇连续的文章可以依链接顺序排在多个文本框中；在某一个文本框中对文章进行插入、删除等操作时，文章会在各文本框间流动，保持文章的完整性。</a:t>
            </a:r>
          </a:p>
        </p:txBody>
      </p:sp>
    </p:spTree>
    <p:extLst>
      <p:ext uri="{BB962C8B-B14F-4D97-AF65-F5344CB8AC3E}">
        <p14:creationId xmlns:p14="http://schemas.microsoft.com/office/powerpoint/2010/main" val="1572121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84"/>
                                        </p:tgtEl>
                                        <p:attrNameLst>
                                          <p:attrName>style.visibility</p:attrName>
                                        </p:attrNameLst>
                                      </p:cBhvr>
                                      <p:to>
                                        <p:strVal val="visible"/>
                                      </p:to>
                                    </p:set>
                                    <p:animEffect transition="in" filter="blinds(horizontal)">
                                      <p:cBhvr>
                                        <p:cTn id="7" dur="500"/>
                                        <p:tgtEl>
                                          <p:spTgt spid="10138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1388"/>
                                        </p:tgtEl>
                                        <p:attrNameLst>
                                          <p:attrName>style.visibility</p:attrName>
                                        </p:attrNameLst>
                                      </p:cBhvr>
                                      <p:to>
                                        <p:strVal val="visible"/>
                                      </p:to>
                                    </p:set>
                                    <p:animEffect transition="in" filter="blinds(horizontal)">
                                      <p:cBhvr>
                                        <p:cTn id="13" dur="500"/>
                                        <p:tgtEl>
                                          <p:spTgt spid="1013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1389"/>
                                        </p:tgtEl>
                                        <p:attrNameLst>
                                          <p:attrName>style.visibility</p:attrName>
                                        </p:attrNameLst>
                                      </p:cBhvr>
                                      <p:to>
                                        <p:strVal val="visible"/>
                                      </p:to>
                                    </p:set>
                                    <p:animEffect transition="in" filter="blinds(horizontal)">
                                      <p:cBhvr>
                                        <p:cTn id="18" dur="500"/>
                                        <p:tgtEl>
                                          <p:spTgt spid="101389"/>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1393"/>
                                        </p:tgtEl>
                                        <p:attrNameLst>
                                          <p:attrName>style.visibility</p:attrName>
                                        </p:attrNameLst>
                                      </p:cBhvr>
                                      <p:to>
                                        <p:strVal val="visible"/>
                                      </p:to>
                                    </p:set>
                                    <p:animEffect transition="in" filter="blinds(horizontal)">
                                      <p:cBhvr>
                                        <p:cTn id="24" dur="500"/>
                                        <p:tgtEl>
                                          <p:spTgt spid="10139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1394"/>
                                        </p:tgtEl>
                                        <p:attrNameLst>
                                          <p:attrName>style.visibility</p:attrName>
                                        </p:attrNameLst>
                                      </p:cBhvr>
                                      <p:to>
                                        <p:strVal val="visible"/>
                                      </p:to>
                                    </p:set>
                                    <p:animEffect transition="in" filter="blinds(horizontal)">
                                      <p:cBhvr>
                                        <p:cTn id="29" dur="500"/>
                                        <p:tgtEl>
                                          <p:spTgt spid="101394"/>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1398"/>
                                        </p:tgtEl>
                                        <p:attrNameLst>
                                          <p:attrName>style.visibility</p:attrName>
                                        </p:attrNameLst>
                                      </p:cBhvr>
                                      <p:to>
                                        <p:strVal val="visible"/>
                                      </p:to>
                                    </p:set>
                                    <p:animEffect transition="in" filter="blinds(horizontal)">
                                      <p:cBhvr>
                                        <p:cTn id="35" dur="500"/>
                                        <p:tgtEl>
                                          <p:spTgt spid="10139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1400"/>
                                        </p:tgtEl>
                                        <p:attrNameLst>
                                          <p:attrName>style.visibility</p:attrName>
                                        </p:attrNameLst>
                                      </p:cBhvr>
                                      <p:to>
                                        <p:strVal val="visible"/>
                                      </p:to>
                                    </p:set>
                                    <p:animEffect transition="in" filter="blinds(horizontal)">
                                      <p:cBhvr>
                                        <p:cTn id="40" dur="500"/>
                                        <p:tgtEl>
                                          <p:spTgt spid="101400"/>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01404"/>
                                        </p:tgtEl>
                                        <p:attrNameLst>
                                          <p:attrName>style.visibility</p:attrName>
                                        </p:attrNameLst>
                                      </p:cBhvr>
                                      <p:to>
                                        <p:strVal val="visible"/>
                                      </p:to>
                                    </p:set>
                                    <p:animEffect transition="in" filter="blinds(horizontal)">
                                      <p:cBhvr>
                                        <p:cTn id="46" dur="500"/>
                                        <p:tgtEl>
                                          <p:spTgt spid="101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4" grpId="0" bldLvl="0" animBg="1" autoUpdateAnimBg="0"/>
      <p:bldP spid="101388" grpId="0" bldLvl="0" animBg="1" autoUpdateAnimBg="0"/>
      <p:bldP spid="101389" grpId="0" bldLvl="0" animBg="1" autoUpdateAnimBg="0"/>
      <p:bldP spid="101393" grpId="0" bldLvl="0" animBg="1" autoUpdateAnimBg="0"/>
      <p:bldP spid="101394" grpId="0" bldLvl="0" animBg="1" autoUpdateAnimBg="0"/>
      <p:bldP spid="101398" grpId="0" bldLvl="0" animBg="1" autoUpdateAnimBg="0"/>
      <p:bldP spid="101400" grpId="0" bldLvl="0" animBg="1" autoUpdateAnimBg="0"/>
      <p:bldP spid="101404" grpId="0" bldLvl="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a:xfrm>
            <a:off x="457200" y="994792"/>
            <a:ext cx="8229600" cy="489992"/>
          </a:xfrm>
        </p:spPr>
        <p:txBody>
          <a:bodyPr/>
          <a:lstStyle/>
          <a:p>
            <a:r>
              <a:rPr lang="ko-KR" altLang="en-US" b="0" dirty="0" smtClean="0">
                <a:ea typeface="宋体" charset="-122"/>
                <a:sym typeface="Arial" charset="0"/>
              </a:rPr>
              <a:t>艺术字</a:t>
            </a:r>
            <a:endParaRPr lang="ko-KR" altLang="en-US" b="0" dirty="0">
              <a:ea typeface="宋体" charset="-122"/>
              <a:sym typeface="Arial" charset="0"/>
            </a:endParaRPr>
          </a:p>
          <a:p>
            <a:endParaRPr lang="zh-CN" altLang="en-US" dirty="0"/>
          </a:p>
        </p:txBody>
      </p:sp>
      <p:sp>
        <p:nvSpPr>
          <p:cNvPr id="1030" name="Oval 18"/>
          <p:cNvSpPr>
            <a:spLocks noChangeArrowheads="1"/>
          </p:cNvSpPr>
          <p:nvPr/>
        </p:nvSpPr>
        <p:spPr bwMode="auto">
          <a:xfrm>
            <a:off x="1333440" y="1303339"/>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1032" name="AutoShape 36"/>
          <p:cNvSpPr>
            <a:spLocks noChangeArrowheads="1"/>
          </p:cNvSpPr>
          <p:nvPr/>
        </p:nvSpPr>
        <p:spPr bwMode="auto">
          <a:xfrm>
            <a:off x="917281" y="2998341"/>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插入艺术字</a:t>
            </a:r>
          </a:p>
        </p:txBody>
      </p:sp>
      <p:sp>
        <p:nvSpPr>
          <p:cNvPr id="102408" name="Rectangle 27"/>
          <p:cNvSpPr>
            <a:spLocks noChangeArrowheads="1"/>
          </p:cNvSpPr>
          <p:nvPr/>
        </p:nvSpPr>
        <p:spPr bwMode="auto">
          <a:xfrm>
            <a:off x="683568" y="1598559"/>
            <a:ext cx="138240" cy="8604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990288" y="1685871"/>
            <a:ext cx="144000" cy="138112"/>
            <a:chOff x="0" y="0"/>
            <a:chExt cx="336" cy="336"/>
          </a:xfrm>
        </p:grpSpPr>
        <p:sp>
          <p:nvSpPr>
            <p:cNvPr id="104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4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2412" name="Rectangle 15"/>
          <p:cNvSpPr>
            <a:spLocks noChangeArrowheads="1"/>
          </p:cNvSpPr>
          <p:nvPr/>
        </p:nvSpPr>
        <p:spPr bwMode="auto">
          <a:xfrm>
            <a:off x="876128" y="1556792"/>
            <a:ext cx="779472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艺术字是指将一般文字经过各种特殊的着色、变形处理得到的艺术化的文字。在Word中可以创建出漂亮的艺术字，并可作为一个对象插入到文档中。Word 2010将艺术字作为文本框插入，用户可以任意编辑文字。</a:t>
            </a:r>
          </a:p>
        </p:txBody>
      </p:sp>
      <p:sp>
        <p:nvSpPr>
          <p:cNvPr id="102413" name="Rectangle 27"/>
          <p:cNvSpPr>
            <a:spLocks noChangeArrowheads="1"/>
          </p:cNvSpPr>
          <p:nvPr/>
        </p:nvSpPr>
        <p:spPr bwMode="auto">
          <a:xfrm>
            <a:off x="779040" y="378153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87200" y="3868842"/>
            <a:ext cx="142560" cy="139700"/>
            <a:chOff x="0" y="0"/>
            <a:chExt cx="336" cy="336"/>
          </a:xfrm>
        </p:grpSpPr>
        <p:sp>
          <p:nvSpPr>
            <p:cNvPr id="104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4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2417" name="Rectangle 15"/>
          <p:cNvSpPr>
            <a:spLocks noChangeArrowheads="1"/>
          </p:cNvSpPr>
          <p:nvPr/>
        </p:nvSpPr>
        <p:spPr bwMode="auto">
          <a:xfrm>
            <a:off x="895680" y="3779942"/>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“艺术字”下拉面板</a:t>
            </a:r>
          </a:p>
        </p:txBody>
      </p:sp>
      <p:pic>
        <p:nvPicPr>
          <p:cNvPr id="10241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520" y="3178175"/>
            <a:ext cx="218448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9" name="Rectangle 27"/>
          <p:cNvSpPr>
            <a:spLocks noChangeArrowheads="1"/>
          </p:cNvSpPr>
          <p:nvPr/>
        </p:nvSpPr>
        <p:spPr bwMode="auto">
          <a:xfrm>
            <a:off x="764624" y="435610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0"/>
          <p:cNvGrpSpPr>
            <a:grpSpLocks/>
          </p:cNvGrpSpPr>
          <p:nvPr/>
        </p:nvGrpSpPr>
        <p:grpSpPr bwMode="auto">
          <a:xfrm>
            <a:off x="1071344" y="4443413"/>
            <a:ext cx="142560" cy="138112"/>
            <a:chOff x="0" y="0"/>
            <a:chExt cx="336" cy="336"/>
          </a:xfrm>
        </p:grpSpPr>
        <p:sp>
          <p:nvSpPr>
            <p:cNvPr id="104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4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2423" name="Rectangle 15"/>
          <p:cNvSpPr>
            <a:spLocks noChangeArrowheads="1"/>
          </p:cNvSpPr>
          <p:nvPr/>
        </p:nvSpPr>
        <p:spPr bwMode="auto">
          <a:xfrm>
            <a:off x="879824" y="4354513"/>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插入的艺术字</a:t>
            </a:r>
          </a:p>
        </p:txBody>
      </p:sp>
      <p:graphicFrame>
        <p:nvGraphicFramePr>
          <p:cNvPr id="102424" name="Object 24"/>
          <p:cNvGraphicFramePr>
            <a:graphicFrameLocks/>
          </p:cNvGraphicFramePr>
          <p:nvPr/>
        </p:nvGraphicFramePr>
        <p:xfrm>
          <a:off x="1893600" y="4886325"/>
          <a:ext cx="1438560" cy="990600"/>
        </p:xfrm>
        <a:graphic>
          <a:graphicData uri="http://schemas.openxmlformats.org/presentationml/2006/ole">
            <mc:AlternateContent xmlns:mc="http://schemas.openxmlformats.org/markup-compatibility/2006">
              <mc:Choice xmlns:v="urn:schemas-microsoft-com:vml" Requires="v">
                <p:oleObj spid="_x0000_s1135" r:id="rId4" imgW="5274677" imgH="991037" progId="Word.Document.12">
                  <p:embed/>
                </p:oleObj>
              </mc:Choice>
              <mc:Fallback>
                <p:oleObj r:id="rId4" imgW="5274677" imgH="991037" progId="Word.Document.1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r="69925"/>
                      <a:stretch>
                        <a:fillRect/>
                      </a:stretch>
                    </p:blipFill>
                    <p:spPr bwMode="auto">
                      <a:xfrm>
                        <a:off x="1893600" y="4886325"/>
                        <a:ext cx="143856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70317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08"/>
                                        </p:tgtEl>
                                        <p:attrNameLst>
                                          <p:attrName>style.visibility</p:attrName>
                                        </p:attrNameLst>
                                      </p:cBhvr>
                                      <p:to>
                                        <p:strVal val="visible"/>
                                      </p:to>
                                    </p:set>
                                    <p:animEffect transition="in" filter="blinds(horizontal)">
                                      <p:cBhvr>
                                        <p:cTn id="7" dur="500"/>
                                        <p:tgtEl>
                                          <p:spTgt spid="10240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2412"/>
                                        </p:tgtEl>
                                        <p:attrNameLst>
                                          <p:attrName>style.visibility</p:attrName>
                                        </p:attrNameLst>
                                      </p:cBhvr>
                                      <p:to>
                                        <p:strVal val="visible"/>
                                      </p:to>
                                    </p:set>
                                    <p:animEffect transition="in" filter="blinds(horizontal)">
                                      <p:cBhvr>
                                        <p:cTn id="13" dur="500"/>
                                        <p:tgtEl>
                                          <p:spTgt spid="1024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2413"/>
                                        </p:tgtEl>
                                        <p:attrNameLst>
                                          <p:attrName>style.visibility</p:attrName>
                                        </p:attrNameLst>
                                      </p:cBhvr>
                                      <p:to>
                                        <p:strVal val="visible"/>
                                      </p:to>
                                    </p:set>
                                    <p:animEffect transition="in" filter="blinds(horizontal)">
                                      <p:cBhvr>
                                        <p:cTn id="18" dur="500"/>
                                        <p:tgtEl>
                                          <p:spTgt spid="10241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2417"/>
                                        </p:tgtEl>
                                        <p:attrNameLst>
                                          <p:attrName>style.visibility</p:attrName>
                                        </p:attrNameLst>
                                      </p:cBhvr>
                                      <p:to>
                                        <p:strVal val="visible"/>
                                      </p:to>
                                    </p:set>
                                    <p:animEffect transition="in" filter="blinds(horizontal)">
                                      <p:cBhvr>
                                        <p:cTn id="24" dur="500"/>
                                        <p:tgtEl>
                                          <p:spTgt spid="1024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02418"/>
                                        </p:tgtEl>
                                        <p:attrNameLst>
                                          <p:attrName>style.visibility</p:attrName>
                                        </p:attrNameLst>
                                      </p:cBhvr>
                                      <p:to>
                                        <p:strVal val="visible"/>
                                      </p:to>
                                    </p:set>
                                    <p:animEffect transition="in" filter="blinds(horizontal)">
                                      <p:cBhvr>
                                        <p:cTn id="29" dur="500"/>
                                        <p:tgtEl>
                                          <p:spTgt spid="10241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2419"/>
                                        </p:tgtEl>
                                        <p:attrNameLst>
                                          <p:attrName>style.visibility</p:attrName>
                                        </p:attrNameLst>
                                      </p:cBhvr>
                                      <p:to>
                                        <p:strVal val="visible"/>
                                      </p:to>
                                    </p:set>
                                    <p:animEffect transition="in" filter="blinds(horizontal)">
                                      <p:cBhvr>
                                        <p:cTn id="34" dur="500"/>
                                        <p:tgtEl>
                                          <p:spTgt spid="102419"/>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2423"/>
                                        </p:tgtEl>
                                        <p:attrNameLst>
                                          <p:attrName>style.visibility</p:attrName>
                                        </p:attrNameLst>
                                      </p:cBhvr>
                                      <p:to>
                                        <p:strVal val="visible"/>
                                      </p:to>
                                    </p:set>
                                    <p:animEffect transition="in" filter="blinds(horizontal)">
                                      <p:cBhvr>
                                        <p:cTn id="40" dur="500"/>
                                        <p:tgtEl>
                                          <p:spTgt spid="1024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102424"/>
                                        </p:tgtEl>
                                        <p:attrNameLst>
                                          <p:attrName>style.visibility</p:attrName>
                                        </p:attrNameLst>
                                      </p:cBhvr>
                                      <p:to>
                                        <p:strVal val="visible"/>
                                      </p:to>
                                    </p:set>
                                    <p:animEffect transition="in" filter="blinds(horizontal)">
                                      <p:cBhvr>
                                        <p:cTn id="45" dur="500"/>
                                        <p:tgtEl>
                                          <p:spTgt spid="102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bldLvl="0" animBg="1" autoUpdateAnimBg="0"/>
      <p:bldP spid="102412" grpId="0" bldLvl="0" animBg="1" autoUpdateAnimBg="0"/>
      <p:bldP spid="102413" grpId="0" bldLvl="0" animBg="1" autoUpdateAnimBg="0"/>
      <p:bldP spid="102417" grpId="0" bldLvl="0" animBg="1" autoUpdateAnimBg="0"/>
      <p:bldP spid="102419" grpId="0" bldLvl="0" animBg="1" autoUpdateAnimBg="0"/>
      <p:bldP spid="102423" grpId="0" bldLvl="0" animBg="1"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6" name="内容占位符 5"/>
          <p:cNvSpPr>
            <a:spLocks noGrp="1"/>
          </p:cNvSpPr>
          <p:nvPr>
            <p:ph idx="1"/>
          </p:nvPr>
        </p:nvSpPr>
        <p:spPr>
          <a:xfrm>
            <a:off x="457200" y="1066801"/>
            <a:ext cx="8229600" cy="562000"/>
          </a:xfrm>
        </p:spPr>
        <p:txBody>
          <a:bodyPr/>
          <a:lstStyle/>
          <a:p>
            <a:r>
              <a:rPr lang="ko-KR" altLang="en-US" b="0" dirty="0">
                <a:ea typeface="宋体" charset="-122"/>
                <a:sym typeface="Arial" charset="0"/>
              </a:rPr>
              <a:t>艺术字</a:t>
            </a:r>
          </a:p>
          <a:p>
            <a:endParaRPr lang="zh-CN" altLang="en-US" dirty="0"/>
          </a:p>
        </p:txBody>
      </p:sp>
      <p:sp>
        <p:nvSpPr>
          <p:cNvPr id="102405" name="Oval 18"/>
          <p:cNvSpPr>
            <a:spLocks noChangeArrowheads="1"/>
          </p:cNvSpPr>
          <p:nvPr/>
        </p:nvSpPr>
        <p:spPr bwMode="auto">
          <a:xfrm>
            <a:off x="1333440" y="1303339"/>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102407" name="AutoShape 36"/>
          <p:cNvSpPr>
            <a:spLocks noChangeArrowheads="1"/>
          </p:cNvSpPr>
          <p:nvPr/>
        </p:nvSpPr>
        <p:spPr bwMode="auto">
          <a:xfrm>
            <a:off x="917281" y="1773239"/>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编辑艺术字</a:t>
            </a:r>
          </a:p>
        </p:txBody>
      </p:sp>
      <p:sp>
        <p:nvSpPr>
          <p:cNvPr id="103432" name="Rectangle 27"/>
          <p:cNvSpPr>
            <a:spLocks noChangeArrowheads="1"/>
          </p:cNvSpPr>
          <p:nvPr/>
        </p:nvSpPr>
        <p:spPr bwMode="auto">
          <a:xfrm>
            <a:off x="779040" y="256540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87200" y="2654301"/>
            <a:ext cx="142560" cy="138113"/>
            <a:chOff x="0" y="0"/>
            <a:chExt cx="336" cy="336"/>
          </a:xfrm>
        </p:grpSpPr>
        <p:sp>
          <p:nvSpPr>
            <p:cNvPr id="10242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242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3436" name="Rectangle 15"/>
          <p:cNvSpPr>
            <a:spLocks noChangeArrowheads="1"/>
          </p:cNvSpPr>
          <p:nvPr/>
        </p:nvSpPr>
        <p:spPr bwMode="auto">
          <a:xfrm>
            <a:off x="895680" y="2565401"/>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更改艺术字形状</a:t>
            </a:r>
          </a:p>
        </p:txBody>
      </p:sp>
      <p:sp>
        <p:nvSpPr>
          <p:cNvPr id="103437" name="Rectangle 27"/>
          <p:cNvSpPr>
            <a:spLocks noChangeArrowheads="1"/>
          </p:cNvSpPr>
          <p:nvPr/>
        </p:nvSpPr>
        <p:spPr bwMode="auto">
          <a:xfrm>
            <a:off x="796312" y="3275013"/>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103032" y="3362325"/>
            <a:ext cx="142560" cy="139700"/>
            <a:chOff x="0" y="0"/>
            <a:chExt cx="336" cy="336"/>
          </a:xfrm>
        </p:grpSpPr>
        <p:sp>
          <p:nvSpPr>
            <p:cNvPr id="10242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242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3441" name="Rectangle 15"/>
          <p:cNvSpPr>
            <a:spLocks noChangeArrowheads="1"/>
          </p:cNvSpPr>
          <p:nvPr/>
        </p:nvSpPr>
        <p:spPr bwMode="auto">
          <a:xfrm>
            <a:off x="911512" y="3273426"/>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更改文本填充颜色</a:t>
            </a:r>
          </a:p>
        </p:txBody>
      </p:sp>
      <p:pic>
        <p:nvPicPr>
          <p:cNvPr id="10344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000" y="2347913"/>
            <a:ext cx="4152960"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3" name="Rectangle 27"/>
          <p:cNvSpPr>
            <a:spLocks noChangeArrowheads="1"/>
          </p:cNvSpPr>
          <p:nvPr/>
        </p:nvSpPr>
        <p:spPr bwMode="auto">
          <a:xfrm>
            <a:off x="780480" y="4005064"/>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0"/>
          <p:cNvGrpSpPr>
            <a:grpSpLocks/>
          </p:cNvGrpSpPr>
          <p:nvPr/>
        </p:nvGrpSpPr>
        <p:grpSpPr bwMode="auto">
          <a:xfrm>
            <a:off x="1087200" y="4093964"/>
            <a:ext cx="142560" cy="138113"/>
            <a:chOff x="0" y="0"/>
            <a:chExt cx="336" cy="336"/>
          </a:xfrm>
        </p:grpSpPr>
        <p:sp>
          <p:nvSpPr>
            <p:cNvPr id="10242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242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3447" name="Rectangle 15"/>
          <p:cNvSpPr>
            <a:spLocks noChangeArrowheads="1"/>
          </p:cNvSpPr>
          <p:nvPr/>
        </p:nvSpPr>
        <p:spPr bwMode="auto">
          <a:xfrm>
            <a:off x="895680" y="4005064"/>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设置轮廓颜色</a:t>
            </a:r>
          </a:p>
        </p:txBody>
      </p:sp>
      <p:sp>
        <p:nvSpPr>
          <p:cNvPr id="103448" name="Rectangle 27"/>
          <p:cNvSpPr>
            <a:spLocks noChangeArrowheads="1"/>
          </p:cNvSpPr>
          <p:nvPr/>
        </p:nvSpPr>
        <p:spPr bwMode="auto">
          <a:xfrm>
            <a:off x="836632" y="4684514"/>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5"/>
          <p:cNvGrpSpPr>
            <a:grpSpLocks/>
          </p:cNvGrpSpPr>
          <p:nvPr/>
        </p:nvGrpSpPr>
        <p:grpSpPr bwMode="auto">
          <a:xfrm>
            <a:off x="1143352" y="4773414"/>
            <a:ext cx="144000" cy="138113"/>
            <a:chOff x="0" y="0"/>
            <a:chExt cx="336" cy="336"/>
          </a:xfrm>
        </p:grpSpPr>
        <p:sp>
          <p:nvSpPr>
            <p:cNvPr id="10242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242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3452" name="Rectangle 15"/>
          <p:cNvSpPr>
            <a:spLocks noChangeArrowheads="1"/>
          </p:cNvSpPr>
          <p:nvPr/>
        </p:nvSpPr>
        <p:spPr bwMode="auto">
          <a:xfrm>
            <a:off x="951832" y="4684514"/>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设置文字效果</a:t>
            </a:r>
          </a:p>
        </p:txBody>
      </p:sp>
    </p:spTree>
    <p:extLst>
      <p:ext uri="{BB962C8B-B14F-4D97-AF65-F5344CB8AC3E}">
        <p14:creationId xmlns:p14="http://schemas.microsoft.com/office/powerpoint/2010/main" val="1184622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3432"/>
                                        </p:tgtEl>
                                        <p:attrNameLst>
                                          <p:attrName>style.visibility</p:attrName>
                                        </p:attrNameLst>
                                      </p:cBhvr>
                                      <p:to>
                                        <p:strVal val="visible"/>
                                      </p:to>
                                    </p:set>
                                    <p:animEffect transition="in" filter="blinds(horizontal)">
                                      <p:cBhvr>
                                        <p:cTn id="7" dur="500"/>
                                        <p:tgtEl>
                                          <p:spTgt spid="10343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3436"/>
                                        </p:tgtEl>
                                        <p:attrNameLst>
                                          <p:attrName>style.visibility</p:attrName>
                                        </p:attrNameLst>
                                      </p:cBhvr>
                                      <p:to>
                                        <p:strVal val="visible"/>
                                      </p:to>
                                    </p:set>
                                    <p:animEffect transition="in" filter="blinds(horizontal)">
                                      <p:cBhvr>
                                        <p:cTn id="13" dur="500"/>
                                        <p:tgtEl>
                                          <p:spTgt spid="10343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03442"/>
                                        </p:tgtEl>
                                        <p:attrNameLst>
                                          <p:attrName>style.visibility</p:attrName>
                                        </p:attrNameLst>
                                      </p:cBhvr>
                                      <p:to>
                                        <p:strVal val="visible"/>
                                      </p:to>
                                    </p:set>
                                    <p:animEffect transition="in" filter="blinds(horizontal)">
                                      <p:cBhvr>
                                        <p:cTn id="18" dur="500"/>
                                        <p:tgtEl>
                                          <p:spTgt spid="10344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3437"/>
                                        </p:tgtEl>
                                        <p:attrNameLst>
                                          <p:attrName>style.visibility</p:attrName>
                                        </p:attrNameLst>
                                      </p:cBhvr>
                                      <p:to>
                                        <p:strVal val="visible"/>
                                      </p:to>
                                    </p:set>
                                    <p:animEffect transition="in" filter="blinds(horizontal)">
                                      <p:cBhvr>
                                        <p:cTn id="23" dur="500"/>
                                        <p:tgtEl>
                                          <p:spTgt spid="103437"/>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3441"/>
                                        </p:tgtEl>
                                        <p:attrNameLst>
                                          <p:attrName>style.visibility</p:attrName>
                                        </p:attrNameLst>
                                      </p:cBhvr>
                                      <p:to>
                                        <p:strVal val="visible"/>
                                      </p:to>
                                    </p:set>
                                    <p:animEffect transition="in" filter="blinds(horizontal)">
                                      <p:cBhvr>
                                        <p:cTn id="29" dur="500"/>
                                        <p:tgtEl>
                                          <p:spTgt spid="1034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3443"/>
                                        </p:tgtEl>
                                        <p:attrNameLst>
                                          <p:attrName>style.visibility</p:attrName>
                                        </p:attrNameLst>
                                      </p:cBhvr>
                                      <p:to>
                                        <p:strVal val="visible"/>
                                      </p:to>
                                    </p:set>
                                    <p:animEffect transition="in" filter="blinds(horizontal)">
                                      <p:cBhvr>
                                        <p:cTn id="34" dur="500"/>
                                        <p:tgtEl>
                                          <p:spTgt spid="103443"/>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3447"/>
                                        </p:tgtEl>
                                        <p:attrNameLst>
                                          <p:attrName>style.visibility</p:attrName>
                                        </p:attrNameLst>
                                      </p:cBhvr>
                                      <p:to>
                                        <p:strVal val="visible"/>
                                      </p:to>
                                    </p:set>
                                    <p:animEffect transition="in" filter="blinds(horizontal)">
                                      <p:cBhvr>
                                        <p:cTn id="40" dur="500"/>
                                        <p:tgtEl>
                                          <p:spTgt spid="10344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3448"/>
                                        </p:tgtEl>
                                        <p:attrNameLst>
                                          <p:attrName>style.visibility</p:attrName>
                                        </p:attrNameLst>
                                      </p:cBhvr>
                                      <p:to>
                                        <p:strVal val="visible"/>
                                      </p:to>
                                    </p:set>
                                    <p:animEffect transition="in" filter="blinds(horizontal)">
                                      <p:cBhvr>
                                        <p:cTn id="45" dur="500"/>
                                        <p:tgtEl>
                                          <p:spTgt spid="103448"/>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03452"/>
                                        </p:tgtEl>
                                        <p:attrNameLst>
                                          <p:attrName>style.visibility</p:attrName>
                                        </p:attrNameLst>
                                      </p:cBhvr>
                                      <p:to>
                                        <p:strVal val="visible"/>
                                      </p:to>
                                    </p:set>
                                    <p:animEffect transition="in" filter="blinds(horizontal)">
                                      <p:cBhvr>
                                        <p:cTn id="51" dur="500"/>
                                        <p:tgtEl>
                                          <p:spTgt spid="103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2" grpId="0" bldLvl="0" animBg="1" autoUpdateAnimBg="0"/>
      <p:bldP spid="103436" grpId="0" bldLvl="0" animBg="1" autoUpdateAnimBg="0"/>
      <p:bldP spid="103437" grpId="0" bldLvl="0" animBg="1" autoUpdateAnimBg="0"/>
      <p:bldP spid="103441" grpId="0" bldLvl="0" animBg="1" autoUpdateAnimBg="0"/>
      <p:bldP spid="103443" grpId="0" bldLvl="0" animBg="1" autoUpdateAnimBg="0"/>
      <p:bldP spid="103447" grpId="0" bldLvl="0" animBg="1" autoUpdateAnimBg="0"/>
      <p:bldP spid="103448" grpId="0" bldLvl="0" animBg="1" autoUpdateAnimBg="0"/>
      <p:bldP spid="103452" grpId="0" bldLvl="0" animBg="1"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7" name="内容占位符 6"/>
          <p:cNvSpPr>
            <a:spLocks noGrp="1"/>
          </p:cNvSpPr>
          <p:nvPr>
            <p:ph idx="1"/>
          </p:nvPr>
        </p:nvSpPr>
        <p:spPr>
          <a:xfrm>
            <a:off x="457200" y="908720"/>
            <a:ext cx="8229600" cy="489992"/>
          </a:xfrm>
        </p:spPr>
        <p:txBody>
          <a:bodyPr/>
          <a:lstStyle/>
          <a:p>
            <a:r>
              <a:rPr lang="ko-KR" altLang="en-US" b="0" dirty="0">
                <a:ea typeface="宋体" charset="-122"/>
                <a:sym typeface="Arial" charset="0"/>
              </a:rPr>
              <a:t>形状</a:t>
            </a:r>
            <a:endParaRPr lang="zh-CN" altLang="en-US" b="0" dirty="0">
              <a:ea typeface="宋体" charset="-122"/>
            </a:endParaRPr>
          </a:p>
        </p:txBody>
      </p:sp>
      <p:sp>
        <p:nvSpPr>
          <p:cNvPr id="103429" name="Oval 18"/>
          <p:cNvSpPr>
            <a:spLocks noChangeArrowheads="1"/>
          </p:cNvSpPr>
          <p:nvPr/>
        </p:nvSpPr>
        <p:spPr bwMode="auto">
          <a:xfrm>
            <a:off x="1333440" y="1303339"/>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103431" name="AutoShape 36"/>
          <p:cNvSpPr>
            <a:spLocks noChangeArrowheads="1"/>
          </p:cNvSpPr>
          <p:nvPr/>
        </p:nvSpPr>
        <p:spPr bwMode="auto">
          <a:xfrm>
            <a:off x="917281" y="2852936"/>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绘制形状</a:t>
            </a:r>
          </a:p>
        </p:txBody>
      </p:sp>
      <p:sp>
        <p:nvSpPr>
          <p:cNvPr id="104456" name="Rectangle 27"/>
          <p:cNvSpPr>
            <a:spLocks noChangeArrowheads="1"/>
          </p:cNvSpPr>
          <p:nvPr/>
        </p:nvSpPr>
        <p:spPr bwMode="auto">
          <a:xfrm>
            <a:off x="779040" y="1490048"/>
            <a:ext cx="138240" cy="11080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85760" y="1577360"/>
            <a:ext cx="144000" cy="138112"/>
            <a:chOff x="0" y="0"/>
            <a:chExt cx="336" cy="336"/>
          </a:xfrm>
        </p:grpSpPr>
        <p:sp>
          <p:nvSpPr>
            <p:cNvPr id="10345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345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4460" name="Rectangle 15"/>
          <p:cNvSpPr>
            <a:spLocks noChangeArrowheads="1"/>
          </p:cNvSpPr>
          <p:nvPr/>
        </p:nvSpPr>
        <p:spPr bwMode="auto">
          <a:xfrm>
            <a:off x="894241" y="1488460"/>
            <a:ext cx="779472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Word提供了绘制图形的功能，可以在文档中绘制各种线条、基本图形、箭头、流程图、星、旗帜、标注等等。对绘制出来的图形还可以设置线型、线条颜色、文字颜色、图形或文本的填充效果、阴影效果、三维效果线条端点风格。</a:t>
            </a:r>
          </a:p>
        </p:txBody>
      </p:sp>
      <p:sp>
        <p:nvSpPr>
          <p:cNvPr id="104461" name="Rectangle 27"/>
          <p:cNvSpPr>
            <a:spLocks noChangeArrowheads="1"/>
          </p:cNvSpPr>
          <p:nvPr/>
        </p:nvSpPr>
        <p:spPr bwMode="auto">
          <a:xfrm>
            <a:off x="931680" y="4222948"/>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238400" y="4371007"/>
            <a:ext cx="144000" cy="138113"/>
            <a:chOff x="0" y="0"/>
            <a:chExt cx="336" cy="336"/>
          </a:xfrm>
        </p:grpSpPr>
        <p:sp>
          <p:nvSpPr>
            <p:cNvPr id="10345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345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4465" name="Rectangle 15"/>
          <p:cNvSpPr>
            <a:spLocks noChangeArrowheads="1"/>
          </p:cNvSpPr>
          <p:nvPr/>
        </p:nvSpPr>
        <p:spPr bwMode="auto">
          <a:xfrm>
            <a:off x="1046880" y="4222948"/>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更改形状样式</a:t>
            </a:r>
          </a:p>
        </p:txBody>
      </p:sp>
      <p:sp>
        <p:nvSpPr>
          <p:cNvPr id="104466" name="Rectangle 27"/>
          <p:cNvSpPr>
            <a:spLocks noChangeArrowheads="1"/>
          </p:cNvSpPr>
          <p:nvPr/>
        </p:nvSpPr>
        <p:spPr bwMode="auto">
          <a:xfrm>
            <a:off x="906600" y="4799211"/>
            <a:ext cx="1382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1214760" y="4947071"/>
            <a:ext cx="142560" cy="138113"/>
            <a:chOff x="0" y="0"/>
            <a:chExt cx="336" cy="336"/>
          </a:xfrm>
        </p:grpSpPr>
        <p:sp>
          <p:nvSpPr>
            <p:cNvPr id="10345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345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4470" name="Rectangle 15"/>
          <p:cNvSpPr>
            <a:spLocks noChangeArrowheads="1"/>
          </p:cNvSpPr>
          <p:nvPr/>
        </p:nvSpPr>
        <p:spPr bwMode="auto">
          <a:xfrm>
            <a:off x="1023240" y="4799211"/>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更改形状填充颜色</a:t>
            </a:r>
          </a:p>
        </p:txBody>
      </p:sp>
      <p:pic>
        <p:nvPicPr>
          <p:cNvPr id="104471"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17475"/>
            <a:ext cx="2594880" cy="659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2" name="AutoShape 36"/>
          <p:cNvSpPr>
            <a:spLocks noChangeArrowheads="1"/>
          </p:cNvSpPr>
          <p:nvPr/>
        </p:nvSpPr>
        <p:spPr bwMode="auto">
          <a:xfrm>
            <a:off x="931680" y="3574405"/>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编辑形状</a:t>
            </a:r>
          </a:p>
        </p:txBody>
      </p:sp>
      <p:pic>
        <p:nvPicPr>
          <p:cNvPr id="104473"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040" y="3200598"/>
            <a:ext cx="413568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74" name="Rectangle 27"/>
          <p:cNvSpPr>
            <a:spLocks noChangeArrowheads="1"/>
          </p:cNvSpPr>
          <p:nvPr/>
        </p:nvSpPr>
        <p:spPr bwMode="auto">
          <a:xfrm>
            <a:off x="918720" y="538976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7"/>
          <p:cNvGrpSpPr>
            <a:grpSpLocks/>
          </p:cNvGrpSpPr>
          <p:nvPr/>
        </p:nvGrpSpPr>
        <p:grpSpPr bwMode="auto">
          <a:xfrm>
            <a:off x="1226881" y="5547712"/>
            <a:ext cx="142560" cy="139700"/>
            <a:chOff x="0" y="0"/>
            <a:chExt cx="336" cy="336"/>
          </a:xfrm>
        </p:grpSpPr>
        <p:sp>
          <p:nvSpPr>
            <p:cNvPr id="10345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345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4478" name="Rectangle 15"/>
          <p:cNvSpPr>
            <a:spLocks noChangeArrowheads="1"/>
          </p:cNvSpPr>
          <p:nvPr/>
        </p:nvSpPr>
        <p:spPr bwMode="auto">
          <a:xfrm>
            <a:off x="1033920" y="5389760"/>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设置形状轮廓颜色</a:t>
            </a:r>
          </a:p>
        </p:txBody>
      </p:sp>
      <p:sp>
        <p:nvSpPr>
          <p:cNvPr id="104479" name="Rectangle 27"/>
          <p:cNvSpPr>
            <a:spLocks noChangeArrowheads="1"/>
          </p:cNvSpPr>
          <p:nvPr/>
        </p:nvSpPr>
        <p:spPr bwMode="auto">
          <a:xfrm>
            <a:off x="924120" y="5905698"/>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6" name="Group 32"/>
          <p:cNvGrpSpPr>
            <a:grpSpLocks/>
          </p:cNvGrpSpPr>
          <p:nvPr/>
        </p:nvGrpSpPr>
        <p:grpSpPr bwMode="auto">
          <a:xfrm>
            <a:off x="1232281" y="5977135"/>
            <a:ext cx="142560" cy="138112"/>
            <a:chOff x="0" y="0"/>
            <a:chExt cx="336" cy="336"/>
          </a:xfrm>
        </p:grpSpPr>
        <p:sp>
          <p:nvSpPr>
            <p:cNvPr id="10345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345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4483" name="Rectangle 15"/>
          <p:cNvSpPr>
            <a:spLocks noChangeArrowheads="1"/>
          </p:cNvSpPr>
          <p:nvPr/>
        </p:nvSpPr>
        <p:spPr bwMode="auto">
          <a:xfrm>
            <a:off x="1039320" y="5905698"/>
            <a:ext cx="35481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设置形状效果</a:t>
            </a:r>
          </a:p>
        </p:txBody>
      </p:sp>
    </p:spTree>
    <p:extLst>
      <p:ext uri="{BB962C8B-B14F-4D97-AF65-F5344CB8AC3E}">
        <p14:creationId xmlns:p14="http://schemas.microsoft.com/office/powerpoint/2010/main" val="1232036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4456"/>
                                        </p:tgtEl>
                                        <p:attrNameLst>
                                          <p:attrName>style.visibility</p:attrName>
                                        </p:attrNameLst>
                                      </p:cBhvr>
                                      <p:to>
                                        <p:strVal val="visible"/>
                                      </p:to>
                                    </p:set>
                                    <p:animEffect transition="in" filter="blinds(horizontal)">
                                      <p:cBhvr>
                                        <p:cTn id="7" dur="500"/>
                                        <p:tgtEl>
                                          <p:spTgt spid="10445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4460"/>
                                        </p:tgtEl>
                                        <p:attrNameLst>
                                          <p:attrName>style.visibility</p:attrName>
                                        </p:attrNameLst>
                                      </p:cBhvr>
                                      <p:to>
                                        <p:strVal val="visible"/>
                                      </p:to>
                                    </p:set>
                                    <p:animEffect transition="in" filter="blinds(horizontal)">
                                      <p:cBhvr>
                                        <p:cTn id="13" dur="500"/>
                                        <p:tgtEl>
                                          <p:spTgt spid="1044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04471"/>
                                        </p:tgtEl>
                                        <p:attrNameLst>
                                          <p:attrName>style.visibility</p:attrName>
                                        </p:attrNameLst>
                                      </p:cBhvr>
                                      <p:to>
                                        <p:strVal val="visible"/>
                                      </p:to>
                                    </p:set>
                                    <p:animEffect transition="in" filter="blinds(horizontal)">
                                      <p:cBhvr>
                                        <p:cTn id="18" dur="500"/>
                                        <p:tgtEl>
                                          <p:spTgt spid="10447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4461"/>
                                        </p:tgtEl>
                                        <p:attrNameLst>
                                          <p:attrName>style.visibility</p:attrName>
                                        </p:attrNameLst>
                                      </p:cBhvr>
                                      <p:to>
                                        <p:strVal val="visible"/>
                                      </p:to>
                                    </p:set>
                                    <p:animEffect transition="in" filter="blinds(horizontal)">
                                      <p:cBhvr>
                                        <p:cTn id="23" dur="500"/>
                                        <p:tgtEl>
                                          <p:spTgt spid="104461"/>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4465"/>
                                        </p:tgtEl>
                                        <p:attrNameLst>
                                          <p:attrName>style.visibility</p:attrName>
                                        </p:attrNameLst>
                                      </p:cBhvr>
                                      <p:to>
                                        <p:strVal val="visible"/>
                                      </p:to>
                                    </p:set>
                                    <p:animEffect transition="in" filter="blinds(horizontal)">
                                      <p:cBhvr>
                                        <p:cTn id="29" dur="500"/>
                                        <p:tgtEl>
                                          <p:spTgt spid="10446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04471"/>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04473"/>
                                        </p:tgtEl>
                                        <p:attrNameLst>
                                          <p:attrName>style.visibility</p:attrName>
                                        </p:attrNameLst>
                                      </p:cBhvr>
                                      <p:to>
                                        <p:strVal val="visible"/>
                                      </p:to>
                                    </p:set>
                                    <p:animEffect transition="in" filter="blinds(horizontal)">
                                      <p:cBhvr>
                                        <p:cTn id="38" dur="500"/>
                                        <p:tgtEl>
                                          <p:spTgt spid="10447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04466"/>
                                        </p:tgtEl>
                                        <p:attrNameLst>
                                          <p:attrName>style.visibility</p:attrName>
                                        </p:attrNameLst>
                                      </p:cBhvr>
                                      <p:to>
                                        <p:strVal val="visible"/>
                                      </p:to>
                                    </p:set>
                                    <p:animEffect transition="in" filter="blinds(horizontal)">
                                      <p:cBhvr>
                                        <p:cTn id="43" dur="500"/>
                                        <p:tgtEl>
                                          <p:spTgt spid="104466"/>
                                        </p:tgtEl>
                                      </p:cBhvr>
                                    </p:animEffect>
                                  </p:childTnLst>
                                </p:cTn>
                              </p:par>
                              <p:par>
                                <p:cTn id="44" presetID="3"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linds(horizontal)">
                                      <p:cBhvr>
                                        <p:cTn id="46" dur="500"/>
                                        <p:tgtEl>
                                          <p:spTgt spid="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4470"/>
                                        </p:tgtEl>
                                        <p:attrNameLst>
                                          <p:attrName>style.visibility</p:attrName>
                                        </p:attrNameLst>
                                      </p:cBhvr>
                                      <p:to>
                                        <p:strVal val="visible"/>
                                      </p:to>
                                    </p:set>
                                    <p:animEffect transition="in" filter="blinds(horizontal)">
                                      <p:cBhvr>
                                        <p:cTn id="49" dur="500"/>
                                        <p:tgtEl>
                                          <p:spTgt spid="10447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4474"/>
                                        </p:tgtEl>
                                        <p:attrNameLst>
                                          <p:attrName>style.visibility</p:attrName>
                                        </p:attrNameLst>
                                      </p:cBhvr>
                                      <p:to>
                                        <p:strVal val="visible"/>
                                      </p:to>
                                    </p:set>
                                    <p:animEffect transition="in" filter="blinds(horizontal)">
                                      <p:cBhvr>
                                        <p:cTn id="54" dur="500"/>
                                        <p:tgtEl>
                                          <p:spTgt spid="104474"/>
                                        </p:tgtEl>
                                      </p:cBhvr>
                                    </p:animEffect>
                                  </p:childTnLst>
                                </p:cTn>
                              </p:par>
                              <p:par>
                                <p:cTn id="55" presetID="3" presetClass="entr" presetSubtype="1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04478"/>
                                        </p:tgtEl>
                                        <p:attrNameLst>
                                          <p:attrName>style.visibility</p:attrName>
                                        </p:attrNameLst>
                                      </p:cBhvr>
                                      <p:to>
                                        <p:strVal val="visible"/>
                                      </p:to>
                                    </p:set>
                                    <p:animEffect transition="in" filter="blinds(horizontal)">
                                      <p:cBhvr>
                                        <p:cTn id="60" dur="500"/>
                                        <p:tgtEl>
                                          <p:spTgt spid="10447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04479"/>
                                        </p:tgtEl>
                                        <p:attrNameLst>
                                          <p:attrName>style.visibility</p:attrName>
                                        </p:attrNameLst>
                                      </p:cBhvr>
                                      <p:to>
                                        <p:strVal val="visible"/>
                                      </p:to>
                                    </p:set>
                                    <p:animEffect transition="in" filter="blinds(horizontal)">
                                      <p:cBhvr>
                                        <p:cTn id="65" dur="500"/>
                                        <p:tgtEl>
                                          <p:spTgt spid="104479"/>
                                        </p:tgtEl>
                                      </p:cBhvr>
                                    </p:animEffect>
                                  </p:childTnLst>
                                </p:cTn>
                              </p:par>
                              <p:par>
                                <p:cTn id="66" presetID="3" presetClass="entr" presetSubtype="1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blinds(horizontal)">
                                      <p:cBhvr>
                                        <p:cTn id="68" dur="500"/>
                                        <p:tgtEl>
                                          <p:spTgt spid="6"/>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104483"/>
                                        </p:tgtEl>
                                        <p:attrNameLst>
                                          <p:attrName>style.visibility</p:attrName>
                                        </p:attrNameLst>
                                      </p:cBhvr>
                                      <p:to>
                                        <p:strVal val="visible"/>
                                      </p:to>
                                    </p:set>
                                    <p:animEffect transition="in" filter="blinds(horizontal)">
                                      <p:cBhvr>
                                        <p:cTn id="71" dur="500"/>
                                        <p:tgtEl>
                                          <p:spTgt spid="104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6" grpId="0" bldLvl="0" animBg="1" autoUpdateAnimBg="0"/>
      <p:bldP spid="104460" grpId="0" bldLvl="0" animBg="1" autoUpdateAnimBg="0"/>
      <p:bldP spid="104461" grpId="0" bldLvl="0" animBg="1" autoUpdateAnimBg="0"/>
      <p:bldP spid="104465" grpId="0" bldLvl="0" animBg="1" autoUpdateAnimBg="0"/>
      <p:bldP spid="104466" grpId="0" bldLvl="0" animBg="1" autoUpdateAnimBg="0"/>
      <p:bldP spid="104470" grpId="0" bldLvl="0" animBg="1" autoUpdateAnimBg="0"/>
      <p:bldP spid="104474" grpId="0" bldLvl="0" animBg="1" autoUpdateAnimBg="0"/>
      <p:bldP spid="104478" grpId="0" bldLvl="0" animBg="1" autoUpdateAnimBg="0"/>
      <p:bldP spid="104479" grpId="0" bldLvl="0" animBg="1" autoUpdateAnimBg="0"/>
      <p:bldP spid="104483" grpId="0" bldLvl="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4" name="内容占位符 3"/>
          <p:cNvSpPr>
            <a:spLocks noGrp="1"/>
          </p:cNvSpPr>
          <p:nvPr>
            <p:ph idx="1"/>
          </p:nvPr>
        </p:nvSpPr>
        <p:spPr>
          <a:xfrm>
            <a:off x="457200" y="908720"/>
            <a:ext cx="7643192" cy="706439"/>
          </a:xfrm>
        </p:spPr>
        <p:txBody>
          <a:bodyPr/>
          <a:lstStyle/>
          <a:p>
            <a:r>
              <a:rPr lang="ko-KR" altLang="en-US" b="0" dirty="0" smtClean="0">
                <a:ea typeface="宋体" charset="-122"/>
                <a:sym typeface="Arial" charset="0"/>
              </a:rPr>
              <a:t>形状</a:t>
            </a:r>
            <a:endParaRPr lang="zh-CN" altLang="en-US" dirty="0"/>
          </a:p>
        </p:txBody>
      </p:sp>
      <p:sp>
        <p:nvSpPr>
          <p:cNvPr id="105479" name="Rectangle 27"/>
          <p:cNvSpPr>
            <a:spLocks noChangeArrowheads="1"/>
          </p:cNvSpPr>
          <p:nvPr/>
        </p:nvSpPr>
        <p:spPr bwMode="auto">
          <a:xfrm>
            <a:off x="752151" y="2062436"/>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060311" y="2149748"/>
            <a:ext cx="142560" cy="138112"/>
            <a:chOff x="0" y="0"/>
            <a:chExt cx="336" cy="336"/>
          </a:xfrm>
        </p:grpSpPr>
        <p:sp>
          <p:nvSpPr>
            <p:cNvPr id="10446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446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5483" name="Rectangle 15"/>
          <p:cNvSpPr>
            <a:spLocks noChangeArrowheads="1"/>
          </p:cNvSpPr>
          <p:nvPr/>
        </p:nvSpPr>
        <p:spPr bwMode="auto">
          <a:xfrm>
            <a:off x="868791" y="1988840"/>
            <a:ext cx="768096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用户可以为封闭的形状添加文字，并设置文字格式，要添加文字，需要选中相应的形状并右击，在弹出的快捷菜单中选择“添加文字”选项，此时，该形状中出现光标，并可以输入文本，输入后，可以对文本格式和文本效果进行设置。</a:t>
            </a:r>
          </a:p>
        </p:txBody>
      </p:sp>
      <p:sp>
        <p:nvSpPr>
          <p:cNvPr id="104458" name="AutoShape 36"/>
          <p:cNvSpPr>
            <a:spLocks noChangeArrowheads="1"/>
          </p:cNvSpPr>
          <p:nvPr/>
        </p:nvSpPr>
        <p:spPr bwMode="auto">
          <a:xfrm>
            <a:off x="752152" y="1414165"/>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添加文字</a:t>
            </a:r>
          </a:p>
        </p:txBody>
      </p:sp>
      <p:sp>
        <p:nvSpPr>
          <p:cNvPr id="105485" name="Rectangle 27"/>
          <p:cNvSpPr>
            <a:spLocks noChangeArrowheads="1"/>
          </p:cNvSpPr>
          <p:nvPr/>
        </p:nvSpPr>
        <p:spPr bwMode="auto">
          <a:xfrm>
            <a:off x="752151" y="4004145"/>
            <a:ext cx="138240" cy="23368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60311" y="4093046"/>
            <a:ext cx="142560" cy="138113"/>
            <a:chOff x="0" y="0"/>
            <a:chExt cx="336" cy="336"/>
          </a:xfrm>
        </p:grpSpPr>
        <p:sp>
          <p:nvSpPr>
            <p:cNvPr id="10446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446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5489" name="Rectangle 15"/>
          <p:cNvSpPr>
            <a:spLocks noChangeArrowheads="1"/>
          </p:cNvSpPr>
          <p:nvPr/>
        </p:nvSpPr>
        <p:spPr bwMode="auto">
          <a:xfrm>
            <a:off x="868792" y="3857754"/>
            <a:ext cx="5071360" cy="2595582"/>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在已绘制的图形上再绘制图形，则产生重叠效果，一般先绘制的图形在下面，后绘制的图形在上面。要更改叠放次序，先需要选择要改变叠放次序的对象，选择绘图工具“格式”选项卡，单击“排列”组的“上移一层”按钮和“下移一层”按钮选择本形状的叠放位置，或单击快捷菜单中的“上移一层”选项和“下移一层”选项。</a:t>
            </a:r>
          </a:p>
        </p:txBody>
      </p:sp>
      <p:sp>
        <p:nvSpPr>
          <p:cNvPr id="104462" name="AutoShape 36"/>
          <p:cNvSpPr>
            <a:spLocks noChangeArrowheads="1"/>
          </p:cNvSpPr>
          <p:nvPr/>
        </p:nvSpPr>
        <p:spPr bwMode="auto">
          <a:xfrm>
            <a:off x="712704" y="3284984"/>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对象层次关系</a:t>
            </a:r>
          </a:p>
        </p:txBody>
      </p:sp>
      <p:pic>
        <p:nvPicPr>
          <p:cNvPr id="10446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152" y="4366096"/>
            <a:ext cx="3146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360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9"/>
                                        </p:tgtEl>
                                        <p:attrNameLst>
                                          <p:attrName>style.visibility</p:attrName>
                                        </p:attrNameLst>
                                      </p:cBhvr>
                                      <p:to>
                                        <p:strVal val="visible"/>
                                      </p:to>
                                    </p:set>
                                    <p:animEffect transition="in" filter="blinds(horizontal)">
                                      <p:cBhvr>
                                        <p:cTn id="7" dur="500"/>
                                        <p:tgtEl>
                                          <p:spTgt spid="10547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5483"/>
                                        </p:tgtEl>
                                        <p:attrNameLst>
                                          <p:attrName>style.visibility</p:attrName>
                                        </p:attrNameLst>
                                      </p:cBhvr>
                                      <p:to>
                                        <p:strVal val="visible"/>
                                      </p:to>
                                    </p:set>
                                    <p:animEffect transition="in" filter="blinds(horizontal)">
                                      <p:cBhvr>
                                        <p:cTn id="13" dur="500"/>
                                        <p:tgtEl>
                                          <p:spTgt spid="1054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5485"/>
                                        </p:tgtEl>
                                        <p:attrNameLst>
                                          <p:attrName>style.visibility</p:attrName>
                                        </p:attrNameLst>
                                      </p:cBhvr>
                                      <p:to>
                                        <p:strVal val="visible"/>
                                      </p:to>
                                    </p:set>
                                    <p:animEffect transition="in" filter="blinds(horizontal)">
                                      <p:cBhvr>
                                        <p:cTn id="18" dur="500"/>
                                        <p:tgtEl>
                                          <p:spTgt spid="10548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5489"/>
                                        </p:tgtEl>
                                        <p:attrNameLst>
                                          <p:attrName>style.visibility</p:attrName>
                                        </p:attrNameLst>
                                      </p:cBhvr>
                                      <p:to>
                                        <p:strVal val="visible"/>
                                      </p:to>
                                    </p:set>
                                    <p:animEffect transition="in" filter="blinds(horizontal)">
                                      <p:cBhvr>
                                        <p:cTn id="24" dur="500"/>
                                        <p:tgtEl>
                                          <p:spTgt spid="105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bldLvl="0" animBg="1" autoUpdateAnimBg="0"/>
      <p:bldP spid="105483" grpId="0" bldLvl="0" animBg="1" autoUpdateAnimBg="0"/>
      <p:bldP spid="105485" grpId="0" bldLvl="0" animBg="1" autoUpdateAnimBg="0"/>
      <p:bldP spid="105489" grpId="0" bldLvl="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4" name="内容占位符 3"/>
          <p:cNvSpPr>
            <a:spLocks noGrp="1"/>
          </p:cNvSpPr>
          <p:nvPr>
            <p:ph idx="1"/>
          </p:nvPr>
        </p:nvSpPr>
        <p:spPr/>
        <p:txBody>
          <a:bodyPr/>
          <a:lstStyle/>
          <a:p>
            <a:r>
              <a:rPr lang="ko-KR" altLang="en-US" b="0" dirty="0" smtClean="0">
                <a:ea typeface="宋体" charset="-122"/>
                <a:sym typeface="Arial" charset="0"/>
              </a:rPr>
              <a:t>形状</a:t>
            </a:r>
            <a:endParaRPr lang="zh-CN" altLang="en-US" dirty="0"/>
          </a:p>
        </p:txBody>
      </p:sp>
      <p:sp>
        <p:nvSpPr>
          <p:cNvPr id="106503" name="Rectangle 27"/>
          <p:cNvSpPr>
            <a:spLocks noChangeArrowheads="1"/>
          </p:cNvSpPr>
          <p:nvPr/>
        </p:nvSpPr>
        <p:spPr bwMode="auto">
          <a:xfrm>
            <a:off x="891360" y="2422526"/>
            <a:ext cx="138240" cy="12858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99520" y="2509838"/>
            <a:ext cx="142560" cy="138112"/>
            <a:chOff x="0" y="0"/>
            <a:chExt cx="336" cy="336"/>
          </a:xfrm>
        </p:grpSpPr>
        <p:sp>
          <p:nvSpPr>
            <p:cNvPr id="10548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548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6507" name="Rectangle 15"/>
          <p:cNvSpPr>
            <a:spLocks noChangeArrowheads="1"/>
          </p:cNvSpPr>
          <p:nvPr/>
        </p:nvSpPr>
        <p:spPr bwMode="auto">
          <a:xfrm>
            <a:off x="1008000" y="2420938"/>
            <a:ext cx="768096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(1) 按住&lt;Shift&gt;键，用鼠标左键依次选中要组合的多个对象； </a:t>
            </a:r>
          </a:p>
          <a:p>
            <a:pPr algn="l"/>
            <a:r>
              <a:rPr lang="zh-CN" altLang="en-US" sz="2000">
                <a:ea typeface="微软雅黑" pitchFamily="34" charset="-122"/>
              </a:rPr>
              <a:t>(2) 选择“格式”选项卡，单击“排列”组中“组合”下拉按钮，在弹出的下位菜单中选择“组合”选项，或单击快捷菜单中的“组合”下的“组合”选项，即可将多个图形组合为一个整体。</a:t>
            </a:r>
          </a:p>
        </p:txBody>
      </p:sp>
      <p:sp>
        <p:nvSpPr>
          <p:cNvPr id="105482" name="AutoShape 36"/>
          <p:cNvSpPr>
            <a:spLocks noChangeArrowheads="1"/>
          </p:cNvSpPr>
          <p:nvPr/>
        </p:nvSpPr>
        <p:spPr bwMode="auto">
          <a:xfrm>
            <a:off x="891361" y="1773239"/>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对象组合与分解</a:t>
            </a:r>
          </a:p>
        </p:txBody>
      </p:sp>
      <p:sp>
        <p:nvSpPr>
          <p:cNvPr id="106509" name="Rectangle 27"/>
          <p:cNvSpPr>
            <a:spLocks noChangeArrowheads="1"/>
          </p:cNvSpPr>
          <p:nvPr/>
        </p:nvSpPr>
        <p:spPr bwMode="auto">
          <a:xfrm>
            <a:off x="851040" y="3989389"/>
            <a:ext cx="138240" cy="89058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159200" y="4076700"/>
            <a:ext cx="142560" cy="138113"/>
            <a:chOff x="0" y="0"/>
            <a:chExt cx="336" cy="336"/>
          </a:xfrm>
        </p:grpSpPr>
        <p:sp>
          <p:nvSpPr>
            <p:cNvPr id="10548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548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6513" name="Rectangle 15"/>
          <p:cNvSpPr>
            <a:spLocks noChangeArrowheads="1"/>
          </p:cNvSpPr>
          <p:nvPr/>
        </p:nvSpPr>
        <p:spPr bwMode="auto">
          <a:xfrm>
            <a:off x="967680" y="3987801"/>
            <a:ext cx="768096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分解时选中需分解的组合对象后，选择“格式”选项卡，单击“排列”组中“组合”下拉按钮，在弹出的下位菜单中选择“取消组合”选项，或单击快捷菜单中的“组合”下的“取消组合”选项。</a:t>
            </a:r>
          </a:p>
        </p:txBody>
      </p:sp>
    </p:spTree>
    <p:extLst>
      <p:ext uri="{BB962C8B-B14F-4D97-AF65-F5344CB8AC3E}">
        <p14:creationId xmlns:p14="http://schemas.microsoft.com/office/powerpoint/2010/main" val="3909243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503"/>
                                        </p:tgtEl>
                                        <p:attrNameLst>
                                          <p:attrName>style.visibility</p:attrName>
                                        </p:attrNameLst>
                                      </p:cBhvr>
                                      <p:to>
                                        <p:strVal val="visible"/>
                                      </p:to>
                                    </p:set>
                                    <p:animEffect transition="in" filter="blinds(horizontal)">
                                      <p:cBhvr>
                                        <p:cTn id="7" dur="500"/>
                                        <p:tgtEl>
                                          <p:spTgt spid="106503"/>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6507"/>
                                        </p:tgtEl>
                                        <p:attrNameLst>
                                          <p:attrName>style.visibility</p:attrName>
                                        </p:attrNameLst>
                                      </p:cBhvr>
                                      <p:to>
                                        <p:strVal val="visible"/>
                                      </p:to>
                                    </p:set>
                                    <p:animEffect transition="in" filter="blinds(horizontal)">
                                      <p:cBhvr>
                                        <p:cTn id="13" dur="500"/>
                                        <p:tgtEl>
                                          <p:spTgt spid="10650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6509"/>
                                        </p:tgtEl>
                                        <p:attrNameLst>
                                          <p:attrName>style.visibility</p:attrName>
                                        </p:attrNameLst>
                                      </p:cBhvr>
                                      <p:to>
                                        <p:strVal val="visible"/>
                                      </p:to>
                                    </p:set>
                                    <p:animEffect transition="in" filter="blinds(horizontal)">
                                      <p:cBhvr>
                                        <p:cTn id="18" dur="500"/>
                                        <p:tgtEl>
                                          <p:spTgt spid="106509"/>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6513"/>
                                        </p:tgtEl>
                                        <p:attrNameLst>
                                          <p:attrName>style.visibility</p:attrName>
                                        </p:attrNameLst>
                                      </p:cBhvr>
                                      <p:to>
                                        <p:strVal val="visible"/>
                                      </p:to>
                                    </p:set>
                                    <p:animEffect transition="in" filter="blinds(horizontal)">
                                      <p:cBhvr>
                                        <p:cTn id="24" dur="500"/>
                                        <p:tgtEl>
                                          <p:spTgt spid="106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3" grpId="0" bldLvl="0" animBg="1" autoUpdateAnimBg="0"/>
      <p:bldP spid="106507" grpId="0" bldLvl="0" animBg="1" autoUpdateAnimBg="0"/>
      <p:bldP spid="106509" grpId="0" bldLvl="0" animBg="1" autoUpdateAnimBg="0"/>
      <p:bldP spid="106513" grpId="0" bldLvl="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4" name="内容占位符 3"/>
          <p:cNvSpPr>
            <a:spLocks noGrp="1"/>
          </p:cNvSpPr>
          <p:nvPr>
            <p:ph idx="1"/>
          </p:nvPr>
        </p:nvSpPr>
        <p:spPr/>
        <p:txBody>
          <a:bodyPr/>
          <a:lstStyle/>
          <a:p>
            <a:r>
              <a:rPr lang="zh-CN" altLang="ko-KR" b="0" dirty="0">
                <a:ea typeface="宋体" charset="-122"/>
                <a:sym typeface="Arial" charset="0"/>
              </a:rPr>
              <a:t>SmartArt</a:t>
            </a:r>
            <a:r>
              <a:rPr lang="ko-KR" altLang="en-US" b="0" dirty="0">
                <a:ea typeface="宋体" charset="-122"/>
                <a:sym typeface="Arial" charset="0"/>
              </a:rPr>
              <a:t>图形</a:t>
            </a:r>
            <a:endParaRPr lang="zh-CN" altLang="en-US" b="0" dirty="0">
              <a:ea typeface="宋体" charset="-122"/>
            </a:endParaRPr>
          </a:p>
        </p:txBody>
      </p:sp>
      <p:sp>
        <p:nvSpPr>
          <p:cNvPr id="106501" name="Oval 18"/>
          <p:cNvSpPr>
            <a:spLocks noChangeArrowheads="1"/>
          </p:cNvSpPr>
          <p:nvPr/>
        </p:nvSpPr>
        <p:spPr bwMode="auto">
          <a:xfrm>
            <a:off x="1333440" y="1303339"/>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107527" name="Rectangle 27"/>
          <p:cNvSpPr>
            <a:spLocks noChangeArrowheads="1"/>
          </p:cNvSpPr>
          <p:nvPr/>
        </p:nvSpPr>
        <p:spPr bwMode="auto">
          <a:xfrm>
            <a:off x="891360" y="1701800"/>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99520" y="1789113"/>
            <a:ext cx="142560" cy="138112"/>
            <a:chOff x="0" y="0"/>
            <a:chExt cx="336" cy="336"/>
          </a:xfrm>
        </p:grpSpPr>
        <p:sp>
          <p:nvSpPr>
            <p:cNvPr id="10651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651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7531" name="Rectangle 15"/>
          <p:cNvSpPr>
            <a:spLocks noChangeArrowheads="1"/>
          </p:cNvSpPr>
          <p:nvPr/>
        </p:nvSpPr>
        <p:spPr bwMode="auto">
          <a:xfrm>
            <a:off x="1008000" y="1700214"/>
            <a:ext cx="768096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SmartArt图形用来表明对象之间的从属关系、层次关系等。SmartArt图形分为为七类：列表、流程、循环、层次结构、关系、矩阵和棱锥图。用户可以根据自己的需要创建不同的图形。</a:t>
            </a:r>
          </a:p>
        </p:txBody>
      </p:sp>
      <p:sp>
        <p:nvSpPr>
          <p:cNvPr id="106506" name="AutoShape 36"/>
          <p:cNvSpPr>
            <a:spLocks noChangeArrowheads="1"/>
          </p:cNvSpPr>
          <p:nvPr/>
        </p:nvSpPr>
        <p:spPr bwMode="auto">
          <a:xfrm>
            <a:off x="891361" y="2781301"/>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创建</a:t>
            </a:r>
            <a:r>
              <a:rPr lang="zh-CN" altLang="ko-KR" sz="2400">
                <a:latin typeface="黑体" pitchFamily="49" charset="-122"/>
                <a:ea typeface="黑体" pitchFamily="49" charset="-122"/>
              </a:rPr>
              <a:t>SmartArt</a:t>
            </a:r>
            <a:r>
              <a:rPr lang="ko-KR" altLang="en-US" sz="2400">
                <a:latin typeface="黑体" pitchFamily="49" charset="-122"/>
                <a:ea typeface="黑体" pitchFamily="49" charset="-122"/>
              </a:rPr>
              <a:t>图形</a:t>
            </a:r>
          </a:p>
        </p:txBody>
      </p:sp>
      <p:sp>
        <p:nvSpPr>
          <p:cNvPr id="107533" name="Rectangle 27"/>
          <p:cNvSpPr>
            <a:spLocks noChangeArrowheads="1"/>
          </p:cNvSpPr>
          <p:nvPr/>
        </p:nvSpPr>
        <p:spPr bwMode="auto">
          <a:xfrm>
            <a:off x="874080" y="354330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180800" y="3630613"/>
            <a:ext cx="144000" cy="138112"/>
            <a:chOff x="0" y="0"/>
            <a:chExt cx="336" cy="336"/>
          </a:xfrm>
        </p:grpSpPr>
        <p:sp>
          <p:nvSpPr>
            <p:cNvPr id="10651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651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7537" name="Rectangle 15"/>
          <p:cNvSpPr>
            <a:spLocks noChangeArrowheads="1"/>
          </p:cNvSpPr>
          <p:nvPr/>
        </p:nvSpPr>
        <p:spPr bwMode="auto">
          <a:xfrm>
            <a:off x="990720" y="3541713"/>
            <a:ext cx="325440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“选择SmartArt图形”对话框。</a:t>
            </a:r>
          </a:p>
        </p:txBody>
      </p:sp>
      <p:pic>
        <p:nvPicPr>
          <p:cNvPr id="10753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720" y="2798764"/>
            <a:ext cx="4305600" cy="250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120" y="4314826"/>
            <a:ext cx="213552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818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27"/>
                                        </p:tgtEl>
                                        <p:attrNameLst>
                                          <p:attrName>style.visibility</p:attrName>
                                        </p:attrNameLst>
                                      </p:cBhvr>
                                      <p:to>
                                        <p:strVal val="visible"/>
                                      </p:to>
                                    </p:set>
                                    <p:animEffect transition="in" filter="blinds(horizontal)">
                                      <p:cBhvr>
                                        <p:cTn id="7" dur="500"/>
                                        <p:tgtEl>
                                          <p:spTgt spid="10752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7531"/>
                                        </p:tgtEl>
                                        <p:attrNameLst>
                                          <p:attrName>style.visibility</p:attrName>
                                        </p:attrNameLst>
                                      </p:cBhvr>
                                      <p:to>
                                        <p:strVal val="visible"/>
                                      </p:to>
                                    </p:set>
                                    <p:animEffect transition="in" filter="blinds(horizontal)">
                                      <p:cBhvr>
                                        <p:cTn id="13" dur="500"/>
                                        <p:tgtEl>
                                          <p:spTgt spid="10753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7533"/>
                                        </p:tgtEl>
                                        <p:attrNameLst>
                                          <p:attrName>style.visibility</p:attrName>
                                        </p:attrNameLst>
                                      </p:cBhvr>
                                      <p:to>
                                        <p:strVal val="visible"/>
                                      </p:to>
                                    </p:set>
                                    <p:animEffect transition="in" filter="blinds(horizontal)">
                                      <p:cBhvr>
                                        <p:cTn id="18" dur="500"/>
                                        <p:tgtEl>
                                          <p:spTgt spid="10753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7537"/>
                                        </p:tgtEl>
                                        <p:attrNameLst>
                                          <p:attrName>style.visibility</p:attrName>
                                        </p:attrNameLst>
                                      </p:cBhvr>
                                      <p:to>
                                        <p:strVal val="visible"/>
                                      </p:to>
                                    </p:set>
                                    <p:animEffect transition="in" filter="blinds(horizontal)">
                                      <p:cBhvr>
                                        <p:cTn id="24" dur="500"/>
                                        <p:tgtEl>
                                          <p:spTgt spid="10753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07538"/>
                                        </p:tgtEl>
                                        <p:attrNameLst>
                                          <p:attrName>style.visibility</p:attrName>
                                        </p:attrNameLst>
                                      </p:cBhvr>
                                      <p:to>
                                        <p:strVal val="visible"/>
                                      </p:to>
                                    </p:set>
                                    <p:animEffect transition="in" filter="blinds(horizontal)">
                                      <p:cBhvr>
                                        <p:cTn id="29" dur="500"/>
                                        <p:tgtEl>
                                          <p:spTgt spid="1075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07539"/>
                                        </p:tgtEl>
                                        <p:attrNameLst>
                                          <p:attrName>style.visibility</p:attrName>
                                        </p:attrNameLst>
                                      </p:cBhvr>
                                      <p:to>
                                        <p:strVal val="visible"/>
                                      </p:to>
                                    </p:set>
                                    <p:animEffect transition="in" filter="blinds(horizontal)">
                                      <p:cBhvr>
                                        <p:cTn id="34" dur="500"/>
                                        <p:tgtEl>
                                          <p:spTgt spid="10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7" grpId="0" bldLvl="0" animBg="1" autoUpdateAnimBg="0"/>
      <p:bldP spid="107531" grpId="0" bldLvl="0" animBg="1" autoUpdateAnimBg="0"/>
      <p:bldP spid="107533" grpId="0" bldLvl="0" animBg="1" autoUpdateAnimBg="0"/>
      <p:bldP spid="107537" grpId="0" bldLvl="0" animBg="1"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a:xfrm>
            <a:off x="457200" y="1066801"/>
            <a:ext cx="8229600" cy="562000"/>
          </a:xfrm>
        </p:spPr>
        <p:txBody>
          <a:bodyPr/>
          <a:lstStyle/>
          <a:p>
            <a:r>
              <a:rPr lang="zh-CN" altLang="ko-KR" b="0" dirty="0">
                <a:ea typeface="宋体" charset="-122"/>
                <a:sym typeface="Arial" charset="0"/>
              </a:rPr>
              <a:t>SmartArt</a:t>
            </a:r>
            <a:r>
              <a:rPr lang="ko-KR" altLang="en-US" b="0" dirty="0">
                <a:ea typeface="宋体" charset="-122"/>
                <a:sym typeface="Arial" charset="0"/>
              </a:rPr>
              <a:t>图形</a:t>
            </a:r>
            <a:endParaRPr lang="zh-CN" altLang="en-US" b="0" dirty="0">
              <a:ea typeface="宋体" charset="-122"/>
            </a:endParaRPr>
          </a:p>
          <a:p>
            <a:endParaRPr lang="zh-CN" altLang="en-US" dirty="0"/>
          </a:p>
        </p:txBody>
      </p:sp>
      <p:sp>
        <p:nvSpPr>
          <p:cNvPr id="107527" name="AutoShape 36"/>
          <p:cNvSpPr>
            <a:spLocks noChangeArrowheads="1"/>
          </p:cNvSpPr>
          <p:nvPr/>
        </p:nvSpPr>
        <p:spPr bwMode="auto">
          <a:xfrm>
            <a:off x="891361" y="1773239"/>
            <a:ext cx="299664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更改布局</a:t>
            </a:r>
          </a:p>
        </p:txBody>
      </p:sp>
      <p:sp>
        <p:nvSpPr>
          <p:cNvPr id="108552" name="Rectangle 27"/>
          <p:cNvSpPr>
            <a:spLocks noChangeArrowheads="1"/>
          </p:cNvSpPr>
          <p:nvPr/>
        </p:nvSpPr>
        <p:spPr bwMode="auto">
          <a:xfrm>
            <a:off x="874080" y="2535239"/>
            <a:ext cx="1382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80800" y="2622551"/>
            <a:ext cx="144000" cy="138113"/>
            <a:chOff x="0" y="0"/>
            <a:chExt cx="336" cy="336"/>
          </a:xfrm>
        </p:grpSpPr>
        <p:sp>
          <p:nvSpPr>
            <p:cNvPr id="10754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754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8556" name="Rectangle 15"/>
          <p:cNvSpPr>
            <a:spLocks noChangeArrowheads="1"/>
          </p:cNvSpPr>
          <p:nvPr/>
        </p:nvSpPr>
        <p:spPr bwMode="auto">
          <a:xfrm>
            <a:off x="990720" y="2533651"/>
            <a:ext cx="32544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添加形状</a:t>
            </a:r>
          </a:p>
        </p:txBody>
      </p:sp>
      <p:sp>
        <p:nvSpPr>
          <p:cNvPr id="108557" name="Rectangle 27"/>
          <p:cNvSpPr>
            <a:spLocks noChangeArrowheads="1"/>
          </p:cNvSpPr>
          <p:nvPr/>
        </p:nvSpPr>
        <p:spPr bwMode="auto">
          <a:xfrm>
            <a:off x="861120" y="3303589"/>
            <a:ext cx="1382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167840" y="3390901"/>
            <a:ext cx="142560" cy="138113"/>
            <a:chOff x="0" y="0"/>
            <a:chExt cx="336" cy="336"/>
          </a:xfrm>
        </p:grpSpPr>
        <p:sp>
          <p:nvSpPr>
            <p:cNvPr id="10754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754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8561" name="Rectangle 15"/>
          <p:cNvSpPr>
            <a:spLocks noChangeArrowheads="1"/>
          </p:cNvSpPr>
          <p:nvPr/>
        </p:nvSpPr>
        <p:spPr bwMode="auto">
          <a:xfrm>
            <a:off x="977760" y="3302001"/>
            <a:ext cx="32544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为项目降级</a:t>
            </a:r>
          </a:p>
        </p:txBody>
      </p:sp>
      <p:pic>
        <p:nvPicPr>
          <p:cNvPr id="10856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800" y="1196975"/>
            <a:ext cx="288432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320" y="2963863"/>
            <a:ext cx="369648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64" name="Rectangle 27"/>
          <p:cNvSpPr>
            <a:spLocks noChangeArrowheads="1"/>
          </p:cNvSpPr>
          <p:nvPr/>
        </p:nvSpPr>
        <p:spPr bwMode="auto">
          <a:xfrm>
            <a:off x="874080" y="4013200"/>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1"/>
          <p:cNvGrpSpPr>
            <a:grpSpLocks/>
          </p:cNvGrpSpPr>
          <p:nvPr/>
        </p:nvGrpSpPr>
        <p:grpSpPr bwMode="auto">
          <a:xfrm>
            <a:off x="1182240" y="4100513"/>
            <a:ext cx="142560" cy="138112"/>
            <a:chOff x="0" y="0"/>
            <a:chExt cx="336" cy="336"/>
          </a:xfrm>
        </p:grpSpPr>
        <p:sp>
          <p:nvSpPr>
            <p:cNvPr id="10754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754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8568" name="Rectangle 15"/>
          <p:cNvSpPr>
            <a:spLocks noChangeArrowheads="1"/>
          </p:cNvSpPr>
          <p:nvPr/>
        </p:nvSpPr>
        <p:spPr bwMode="auto">
          <a:xfrm>
            <a:off x="990720" y="4011614"/>
            <a:ext cx="325584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更改布局</a:t>
            </a:r>
          </a:p>
        </p:txBody>
      </p:sp>
      <p:pic>
        <p:nvPicPr>
          <p:cNvPr id="108569"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081" y="4437112"/>
            <a:ext cx="295776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842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8552"/>
                                        </p:tgtEl>
                                        <p:attrNameLst>
                                          <p:attrName>style.visibility</p:attrName>
                                        </p:attrNameLst>
                                      </p:cBhvr>
                                      <p:to>
                                        <p:strVal val="visible"/>
                                      </p:to>
                                    </p:set>
                                    <p:animEffect transition="in" filter="blinds(horizontal)">
                                      <p:cBhvr>
                                        <p:cTn id="7" dur="500"/>
                                        <p:tgtEl>
                                          <p:spTgt spid="10855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8556"/>
                                        </p:tgtEl>
                                        <p:attrNameLst>
                                          <p:attrName>style.visibility</p:attrName>
                                        </p:attrNameLst>
                                      </p:cBhvr>
                                      <p:to>
                                        <p:strVal val="visible"/>
                                      </p:to>
                                    </p:set>
                                    <p:animEffect transition="in" filter="blinds(horizontal)">
                                      <p:cBhvr>
                                        <p:cTn id="13" dur="500"/>
                                        <p:tgtEl>
                                          <p:spTgt spid="10855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08562"/>
                                        </p:tgtEl>
                                        <p:attrNameLst>
                                          <p:attrName>style.visibility</p:attrName>
                                        </p:attrNameLst>
                                      </p:cBhvr>
                                      <p:to>
                                        <p:strVal val="visible"/>
                                      </p:to>
                                    </p:set>
                                    <p:animEffect transition="in" filter="blinds(horizontal)">
                                      <p:cBhvr>
                                        <p:cTn id="18" dur="500"/>
                                        <p:tgtEl>
                                          <p:spTgt spid="10856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8557"/>
                                        </p:tgtEl>
                                        <p:attrNameLst>
                                          <p:attrName>style.visibility</p:attrName>
                                        </p:attrNameLst>
                                      </p:cBhvr>
                                      <p:to>
                                        <p:strVal val="visible"/>
                                      </p:to>
                                    </p:set>
                                    <p:animEffect transition="in" filter="blinds(horizontal)">
                                      <p:cBhvr>
                                        <p:cTn id="23" dur="500"/>
                                        <p:tgtEl>
                                          <p:spTgt spid="108557"/>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8561"/>
                                        </p:tgtEl>
                                        <p:attrNameLst>
                                          <p:attrName>style.visibility</p:attrName>
                                        </p:attrNameLst>
                                      </p:cBhvr>
                                      <p:to>
                                        <p:strVal val="visible"/>
                                      </p:to>
                                    </p:set>
                                    <p:animEffect transition="in" filter="blinds(horizontal)">
                                      <p:cBhvr>
                                        <p:cTn id="29" dur="500"/>
                                        <p:tgtEl>
                                          <p:spTgt spid="1085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08563"/>
                                        </p:tgtEl>
                                        <p:attrNameLst>
                                          <p:attrName>style.visibility</p:attrName>
                                        </p:attrNameLst>
                                      </p:cBhvr>
                                      <p:to>
                                        <p:strVal val="visible"/>
                                      </p:to>
                                    </p:set>
                                    <p:animEffect transition="in" filter="blinds(horizontal)">
                                      <p:cBhvr>
                                        <p:cTn id="34" dur="500"/>
                                        <p:tgtEl>
                                          <p:spTgt spid="10856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08564"/>
                                        </p:tgtEl>
                                        <p:attrNameLst>
                                          <p:attrName>style.visibility</p:attrName>
                                        </p:attrNameLst>
                                      </p:cBhvr>
                                      <p:to>
                                        <p:strVal val="visible"/>
                                      </p:to>
                                    </p:set>
                                    <p:animEffect transition="in" filter="blinds(horizontal)">
                                      <p:cBhvr>
                                        <p:cTn id="39" dur="500"/>
                                        <p:tgtEl>
                                          <p:spTgt spid="108564"/>
                                        </p:tgtEl>
                                      </p:cBhvr>
                                    </p:animEffect>
                                  </p:childTnLst>
                                </p:cTn>
                              </p:par>
                              <p:par>
                                <p:cTn id="40" presetID="3" presetClass="entr" presetSubtype="1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08568"/>
                                        </p:tgtEl>
                                        <p:attrNameLst>
                                          <p:attrName>style.visibility</p:attrName>
                                        </p:attrNameLst>
                                      </p:cBhvr>
                                      <p:to>
                                        <p:strVal val="visible"/>
                                      </p:to>
                                    </p:set>
                                    <p:animEffect transition="in" filter="blinds(horizontal)">
                                      <p:cBhvr>
                                        <p:cTn id="45" dur="500"/>
                                        <p:tgtEl>
                                          <p:spTgt spid="10856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108569"/>
                                        </p:tgtEl>
                                        <p:attrNameLst>
                                          <p:attrName>style.visibility</p:attrName>
                                        </p:attrNameLst>
                                      </p:cBhvr>
                                      <p:to>
                                        <p:strVal val="visible"/>
                                      </p:to>
                                    </p:set>
                                    <p:animEffect transition="in" filter="blinds(horizontal)">
                                      <p:cBhvr>
                                        <p:cTn id="50" dur="500"/>
                                        <p:tgtEl>
                                          <p:spTgt spid="108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2" grpId="0" bldLvl="0" animBg="1" autoUpdateAnimBg="0"/>
      <p:bldP spid="108556" grpId="0" bldLvl="0" animBg="1" autoUpdateAnimBg="0"/>
      <p:bldP spid="108557" grpId="0" bldLvl="0" animBg="1" autoUpdateAnimBg="0"/>
      <p:bldP spid="108561" grpId="0" bldLvl="0" animBg="1" autoUpdateAnimBg="0"/>
      <p:bldP spid="108564" grpId="0" bldLvl="0" animBg="1" autoUpdateAnimBg="0"/>
      <p:bldP spid="108568" grpId="0" bldLvl="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开始菜单</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8732"/>
            <a:ext cx="7428310"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04001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3" name="内容占位符 2"/>
          <p:cNvSpPr>
            <a:spLocks noGrp="1"/>
          </p:cNvSpPr>
          <p:nvPr>
            <p:ph idx="1"/>
          </p:nvPr>
        </p:nvSpPr>
        <p:spPr/>
        <p:txBody>
          <a:bodyPr/>
          <a:lstStyle/>
          <a:p>
            <a:r>
              <a:rPr lang="ko-KR" altLang="en-US" b="0" dirty="0">
                <a:ea typeface="宋体" charset="-122"/>
                <a:sym typeface="Arial" charset="0"/>
              </a:rPr>
              <a:t>插入公式</a:t>
            </a:r>
            <a:endParaRPr lang="zh-CN" altLang="en-US" b="0" dirty="0">
              <a:ea typeface="宋体" charset="-122"/>
            </a:endParaRPr>
          </a:p>
        </p:txBody>
      </p:sp>
      <p:sp>
        <p:nvSpPr>
          <p:cNvPr id="109575" name="Rectangle 27"/>
          <p:cNvSpPr>
            <a:spLocks noChangeArrowheads="1"/>
          </p:cNvSpPr>
          <p:nvPr/>
        </p:nvSpPr>
        <p:spPr bwMode="auto">
          <a:xfrm>
            <a:off x="874080" y="1774826"/>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862138"/>
            <a:ext cx="144000" cy="138112"/>
            <a:chOff x="0" y="0"/>
            <a:chExt cx="336" cy="336"/>
          </a:xfrm>
        </p:grpSpPr>
        <p:sp>
          <p:nvSpPr>
            <p:cNvPr id="10855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855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09579" name="Rectangle 15"/>
          <p:cNvSpPr>
            <a:spLocks noChangeArrowheads="1"/>
          </p:cNvSpPr>
          <p:nvPr/>
        </p:nvSpPr>
        <p:spPr bwMode="auto">
          <a:xfrm>
            <a:off x="990720" y="1773238"/>
            <a:ext cx="769824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Word 2010 包括编写和编辑公式的内置支持。可以方便的输入复杂的数学公式、化学方程式等。</a:t>
            </a:r>
          </a:p>
        </p:txBody>
      </p:sp>
      <p:pic>
        <p:nvPicPr>
          <p:cNvPr id="10958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801" y="3024188"/>
            <a:ext cx="6651360"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0087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5"/>
                                        </p:tgtEl>
                                        <p:attrNameLst>
                                          <p:attrName>style.visibility</p:attrName>
                                        </p:attrNameLst>
                                      </p:cBhvr>
                                      <p:to>
                                        <p:strVal val="visible"/>
                                      </p:to>
                                    </p:set>
                                    <p:animEffect transition="in" filter="blinds(horizontal)">
                                      <p:cBhvr>
                                        <p:cTn id="7" dur="500"/>
                                        <p:tgtEl>
                                          <p:spTgt spid="10957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9579"/>
                                        </p:tgtEl>
                                        <p:attrNameLst>
                                          <p:attrName>style.visibility</p:attrName>
                                        </p:attrNameLst>
                                      </p:cBhvr>
                                      <p:to>
                                        <p:strVal val="visible"/>
                                      </p:to>
                                    </p:set>
                                    <p:animEffect transition="in" filter="blinds(horizontal)">
                                      <p:cBhvr>
                                        <p:cTn id="13" dur="500"/>
                                        <p:tgtEl>
                                          <p:spTgt spid="1095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09580"/>
                                        </p:tgtEl>
                                        <p:attrNameLst>
                                          <p:attrName>style.visibility</p:attrName>
                                        </p:attrNameLst>
                                      </p:cBhvr>
                                      <p:to>
                                        <p:strVal val="visible"/>
                                      </p:to>
                                    </p:set>
                                    <p:animEffect transition="in" filter="blinds(horizontal)">
                                      <p:cBhvr>
                                        <p:cTn id="18" dur="500"/>
                                        <p:tgtEl>
                                          <p:spTgt spid="109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bldLvl="0" animBg="1" autoUpdateAnimBg="0"/>
      <p:bldP spid="109579" grpId="0" bldLvl="0" animBg="1"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2" name="内容占位符 1"/>
          <p:cNvSpPr>
            <a:spLocks noGrp="1"/>
          </p:cNvSpPr>
          <p:nvPr>
            <p:ph idx="1"/>
          </p:nvPr>
        </p:nvSpPr>
        <p:spPr/>
        <p:txBody>
          <a:bodyPr/>
          <a:lstStyle/>
          <a:p>
            <a:r>
              <a:rPr lang="ko-KR" altLang="en-US" b="0" dirty="0" smtClean="0">
                <a:ea typeface="宋体" charset="-122"/>
                <a:sym typeface="Arial" charset="0"/>
              </a:rPr>
              <a:t>表格</a:t>
            </a:r>
            <a:endParaRPr lang="zh-CN" altLang="en-US" b="0" dirty="0">
              <a:ea typeface="宋体" charset="-122"/>
            </a:endParaRPr>
          </a:p>
        </p:txBody>
      </p:sp>
      <p:sp>
        <p:nvSpPr>
          <p:cNvPr id="71687" name="AutoShape 36"/>
          <p:cNvSpPr>
            <a:spLocks noChangeArrowheads="1"/>
          </p:cNvSpPr>
          <p:nvPr/>
        </p:nvSpPr>
        <p:spPr bwMode="auto">
          <a:xfrm>
            <a:off x="658081" y="1631951"/>
            <a:ext cx="3026879"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使用网络创建表格</a:t>
            </a:r>
          </a:p>
        </p:txBody>
      </p:sp>
      <p:pic>
        <p:nvPicPr>
          <p:cNvPr id="7168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276872"/>
            <a:ext cx="235152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AutoShape 36"/>
          <p:cNvSpPr>
            <a:spLocks noChangeArrowheads="1"/>
          </p:cNvSpPr>
          <p:nvPr/>
        </p:nvSpPr>
        <p:spPr bwMode="auto">
          <a:xfrm>
            <a:off x="4139952" y="1628776"/>
            <a:ext cx="4824536"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使用</a:t>
            </a:r>
            <a:r>
              <a:rPr lang="ko-KR" altLang="en-US" sz="2400" dirty="0">
                <a:ea typeface="黑体" pitchFamily="49" charset="-122"/>
              </a:rPr>
              <a:t>“</a:t>
            </a:r>
            <a:r>
              <a:rPr lang="ko-KR" altLang="en-US" sz="2400" dirty="0">
                <a:latin typeface="黑体" pitchFamily="49" charset="-122"/>
                <a:ea typeface="黑体" pitchFamily="49" charset="-122"/>
              </a:rPr>
              <a:t>插入表格对话框</a:t>
            </a:r>
            <a:r>
              <a:rPr lang="ko-KR" altLang="en-US" sz="2400" dirty="0">
                <a:ea typeface="黑体" pitchFamily="49" charset="-122"/>
              </a:rPr>
              <a:t>”</a:t>
            </a:r>
            <a:r>
              <a:rPr lang="ko-KR" altLang="en-US" sz="2400" dirty="0">
                <a:latin typeface="黑体" pitchFamily="49" charset="-122"/>
                <a:ea typeface="黑体" pitchFamily="49" charset="-122"/>
              </a:rPr>
              <a:t>创建表格</a:t>
            </a:r>
          </a:p>
        </p:txBody>
      </p:sp>
      <p:pic>
        <p:nvPicPr>
          <p:cNvPr id="716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512219"/>
            <a:ext cx="3005280"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935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688"/>
                                        </p:tgtEl>
                                        <p:attrNameLst>
                                          <p:attrName>style.visibility</p:attrName>
                                        </p:attrNameLst>
                                      </p:cBhvr>
                                      <p:to>
                                        <p:strVal val="visible"/>
                                      </p:to>
                                    </p:set>
                                    <p:animEffect transition="in" filter="blinds(horizontal)">
                                      <p:cBhvr>
                                        <p:cTn id="7" dur="500"/>
                                        <p:tgtEl>
                                          <p:spTgt spid="716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690"/>
                                        </p:tgtEl>
                                        <p:attrNameLst>
                                          <p:attrName>style.visibility</p:attrName>
                                        </p:attrNameLst>
                                      </p:cBhvr>
                                      <p:to>
                                        <p:strVal val="visible"/>
                                      </p:to>
                                    </p:set>
                                    <p:animEffect transition="in" filter="blinds(horizontal)">
                                      <p:cBhvr>
                                        <p:cTn id="12" dur="500"/>
                                        <p:tgtEl>
                                          <p:spTgt spid="71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4" name="内容占位符 3"/>
          <p:cNvSpPr>
            <a:spLocks noGrp="1"/>
          </p:cNvSpPr>
          <p:nvPr>
            <p:ph idx="1"/>
          </p:nvPr>
        </p:nvSpPr>
        <p:spPr>
          <a:xfrm>
            <a:off x="457200" y="980728"/>
            <a:ext cx="8223120" cy="565151"/>
          </a:xfrm>
        </p:spPr>
        <p:txBody>
          <a:bodyPr/>
          <a:lstStyle/>
          <a:p>
            <a:r>
              <a:rPr lang="ko-KR" altLang="en-US" b="0" dirty="0" smtClean="0">
                <a:ea typeface="宋体" charset="-122"/>
                <a:sym typeface="Arial" charset="0"/>
              </a:rPr>
              <a:t>表格</a:t>
            </a:r>
            <a:endParaRPr lang="zh-CN" altLang="en-US" dirty="0"/>
          </a:p>
        </p:txBody>
      </p:sp>
      <p:sp>
        <p:nvSpPr>
          <p:cNvPr id="72711" name="AutoShape 36"/>
          <p:cNvSpPr>
            <a:spLocks noChangeArrowheads="1"/>
          </p:cNvSpPr>
          <p:nvPr/>
        </p:nvSpPr>
        <p:spPr bwMode="auto">
          <a:xfrm>
            <a:off x="658081" y="1556792"/>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zh-CN" altLang="en-US" sz="2400">
                <a:latin typeface="黑体" pitchFamily="49" charset="-122"/>
                <a:ea typeface="黑体" pitchFamily="49" charset="-122"/>
              </a:rPr>
              <a:t>手动绘制表格</a:t>
            </a:r>
          </a:p>
        </p:txBody>
      </p:sp>
      <p:pic>
        <p:nvPicPr>
          <p:cNvPr id="7271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00" y="2276872"/>
            <a:ext cx="384768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3" name="AutoShape 36"/>
          <p:cNvSpPr>
            <a:spLocks noChangeArrowheads="1"/>
          </p:cNvSpPr>
          <p:nvPr/>
        </p:nvSpPr>
        <p:spPr bwMode="auto">
          <a:xfrm>
            <a:off x="645120" y="4149080"/>
            <a:ext cx="378432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插入快速表格</a:t>
            </a:r>
          </a:p>
        </p:txBody>
      </p:sp>
      <p:sp>
        <p:nvSpPr>
          <p:cNvPr id="72714" name="Rectangle 27"/>
          <p:cNvSpPr>
            <a:spLocks noChangeArrowheads="1"/>
          </p:cNvSpPr>
          <p:nvPr/>
        </p:nvSpPr>
        <p:spPr bwMode="auto">
          <a:xfrm>
            <a:off x="611560" y="5014765"/>
            <a:ext cx="12240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11"/>
          <p:cNvGrpSpPr>
            <a:grpSpLocks/>
          </p:cNvGrpSpPr>
          <p:nvPr/>
        </p:nvGrpSpPr>
        <p:grpSpPr bwMode="auto">
          <a:xfrm>
            <a:off x="921159" y="5102077"/>
            <a:ext cx="126720" cy="138113"/>
            <a:chOff x="0" y="0"/>
            <a:chExt cx="336" cy="336"/>
          </a:xfrm>
        </p:grpSpPr>
        <p:sp>
          <p:nvSpPr>
            <p:cNvPr id="7271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2718" name="Rectangle 15"/>
          <p:cNvSpPr>
            <a:spLocks noChangeArrowheads="1"/>
          </p:cNvSpPr>
          <p:nvPr/>
        </p:nvSpPr>
        <p:spPr bwMode="auto">
          <a:xfrm>
            <a:off x="725319" y="5013176"/>
            <a:ext cx="803520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选择“插入”选项卡“表格”组中的“表格”下拉按钮，在弹出的下拉面板中选择“快速表格”选项，在弹出的子选项中选择合适的表格</a:t>
            </a:r>
          </a:p>
        </p:txBody>
      </p:sp>
    </p:spTree>
    <p:extLst>
      <p:ext uri="{BB962C8B-B14F-4D97-AF65-F5344CB8AC3E}">
        <p14:creationId xmlns:p14="http://schemas.microsoft.com/office/powerpoint/2010/main" val="3520194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712"/>
                                        </p:tgtEl>
                                        <p:attrNameLst>
                                          <p:attrName>style.visibility</p:attrName>
                                        </p:attrNameLst>
                                      </p:cBhvr>
                                      <p:to>
                                        <p:strVal val="visible"/>
                                      </p:to>
                                    </p:set>
                                    <p:animEffect transition="in" filter="blinds(horizontal)">
                                      <p:cBhvr>
                                        <p:cTn id="7" dur="500"/>
                                        <p:tgtEl>
                                          <p:spTgt spid="72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714"/>
                                        </p:tgtEl>
                                        <p:attrNameLst>
                                          <p:attrName>style.visibility</p:attrName>
                                        </p:attrNameLst>
                                      </p:cBhvr>
                                      <p:to>
                                        <p:strVal val="visible"/>
                                      </p:to>
                                    </p:set>
                                    <p:animEffect transition="in" filter="blinds(horizontal)">
                                      <p:cBhvr>
                                        <p:cTn id="12" dur="500"/>
                                        <p:tgtEl>
                                          <p:spTgt spid="72714"/>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2718"/>
                                        </p:tgtEl>
                                        <p:attrNameLst>
                                          <p:attrName>style.visibility</p:attrName>
                                        </p:attrNameLst>
                                      </p:cBhvr>
                                      <p:to>
                                        <p:strVal val="visible"/>
                                      </p:to>
                                    </p:set>
                                    <p:animEffect transition="in" filter="blinds(horizontal)">
                                      <p:cBhvr>
                                        <p:cTn id="18" dur="500"/>
                                        <p:tgtEl>
                                          <p:spTgt spid="72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4" grpId="0" bldLvl="0" animBg="1" autoUpdateAnimBg="0"/>
      <p:bldP spid="72718" grpId="0" bldLvl="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6" name="内容占位符 5"/>
          <p:cNvSpPr>
            <a:spLocks noGrp="1"/>
          </p:cNvSpPr>
          <p:nvPr>
            <p:ph idx="1"/>
          </p:nvPr>
        </p:nvSpPr>
        <p:spPr>
          <a:xfrm>
            <a:off x="457200" y="908720"/>
            <a:ext cx="8229600" cy="417984"/>
          </a:xfrm>
        </p:spPr>
        <p:txBody>
          <a:bodyPr/>
          <a:lstStyle/>
          <a:p>
            <a:r>
              <a:rPr lang="ko-KR" altLang="en-US" b="0" dirty="0" smtClean="0">
                <a:ea typeface="宋体" charset="-122"/>
                <a:sym typeface="Arial" charset="0"/>
              </a:rPr>
              <a:t>表格</a:t>
            </a:r>
            <a:endParaRPr lang="zh-CN" altLang="en-US" dirty="0"/>
          </a:p>
        </p:txBody>
      </p:sp>
      <p:sp>
        <p:nvSpPr>
          <p:cNvPr id="73735" name="AutoShape 36"/>
          <p:cNvSpPr>
            <a:spLocks noChangeArrowheads="1"/>
          </p:cNvSpPr>
          <p:nvPr/>
        </p:nvSpPr>
        <p:spPr bwMode="auto">
          <a:xfrm>
            <a:off x="323528" y="1412776"/>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选定表格的操作对象</a:t>
            </a:r>
          </a:p>
        </p:txBody>
      </p:sp>
      <p:sp>
        <p:nvSpPr>
          <p:cNvPr id="73736" name="Rectangle 27"/>
          <p:cNvSpPr>
            <a:spLocks noChangeArrowheads="1"/>
          </p:cNvSpPr>
          <p:nvPr/>
        </p:nvSpPr>
        <p:spPr bwMode="auto">
          <a:xfrm>
            <a:off x="330473" y="1990428"/>
            <a:ext cx="12240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640072" y="2077739"/>
            <a:ext cx="126720" cy="139700"/>
            <a:chOff x="0" y="0"/>
            <a:chExt cx="336" cy="336"/>
          </a:xfrm>
        </p:grpSpPr>
        <p:sp>
          <p:nvSpPr>
            <p:cNvPr id="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3740" name="Rectangle 15"/>
          <p:cNvSpPr>
            <a:spLocks noChangeArrowheads="1"/>
          </p:cNvSpPr>
          <p:nvPr/>
        </p:nvSpPr>
        <p:spPr bwMode="auto">
          <a:xfrm>
            <a:off x="444232" y="1988840"/>
            <a:ext cx="40557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使用“选择”按钮选定表格对象</a:t>
            </a:r>
          </a:p>
        </p:txBody>
      </p:sp>
      <p:pic>
        <p:nvPicPr>
          <p:cNvPr id="7374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928" y="1052736"/>
            <a:ext cx="1958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2" name="Rectangle 27"/>
          <p:cNvSpPr>
            <a:spLocks noChangeArrowheads="1"/>
          </p:cNvSpPr>
          <p:nvPr/>
        </p:nvSpPr>
        <p:spPr bwMode="auto">
          <a:xfrm>
            <a:off x="323528" y="2586559"/>
            <a:ext cx="122400" cy="32210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5"/>
          <p:cNvGrpSpPr>
            <a:grpSpLocks/>
          </p:cNvGrpSpPr>
          <p:nvPr/>
        </p:nvGrpSpPr>
        <p:grpSpPr bwMode="auto">
          <a:xfrm>
            <a:off x="513402" y="2660079"/>
            <a:ext cx="126720" cy="138113"/>
            <a:chOff x="0" y="0"/>
            <a:chExt cx="336" cy="336"/>
          </a:xfrm>
        </p:grpSpPr>
        <p:sp>
          <p:nvSpPr>
            <p:cNvPr id="7374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374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3746" name="Rectangle 15"/>
          <p:cNvSpPr>
            <a:spLocks noChangeArrowheads="1"/>
          </p:cNvSpPr>
          <p:nvPr/>
        </p:nvSpPr>
        <p:spPr bwMode="auto">
          <a:xfrm>
            <a:off x="323528" y="2462887"/>
            <a:ext cx="8712968" cy="4134465"/>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使用鼠标快速选择表格对象</a:t>
            </a:r>
          </a:p>
          <a:p>
            <a:pPr algn="l">
              <a:spcBef>
                <a:spcPct val="0"/>
              </a:spcBef>
            </a:pPr>
            <a:r>
              <a:rPr lang="zh-CN" altLang="en-US" sz="2000" dirty="0">
                <a:ea typeface="微软雅黑" pitchFamily="34" charset="-122"/>
              </a:rPr>
              <a:t>① 选择单元格：将鼠标指针指向单元格的左边，当鼠标指针变为一个指向右上方的黑色箭头时，单击可以选定该单元格；</a:t>
            </a:r>
          </a:p>
          <a:p>
            <a:pPr algn="l">
              <a:spcBef>
                <a:spcPct val="0"/>
              </a:spcBef>
            </a:pPr>
            <a:r>
              <a:rPr lang="zh-CN" altLang="en-US" sz="2000" dirty="0">
                <a:ea typeface="微软雅黑" pitchFamily="34" charset="-122"/>
              </a:rPr>
              <a:t>② 选择行：将鼠标指针指向行的左边，当鼠标指针变为一个指向右上方的白色</a:t>
            </a:r>
            <a:r>
              <a:rPr lang="zh-CN" altLang="en-US" sz="2000" dirty="0" smtClean="0">
                <a:ea typeface="微软雅黑" pitchFamily="34" charset="-122"/>
              </a:rPr>
              <a:t>箭头时</a:t>
            </a:r>
            <a:r>
              <a:rPr lang="zh-CN" altLang="en-US" sz="2000" dirty="0">
                <a:ea typeface="微软雅黑" pitchFamily="34" charset="-122"/>
              </a:rPr>
              <a:t>，单击可以选定该行；如拖动鼠标，则拖动过的行被选中。</a:t>
            </a:r>
          </a:p>
          <a:p>
            <a:pPr algn="l">
              <a:spcBef>
                <a:spcPct val="0"/>
              </a:spcBef>
            </a:pPr>
            <a:r>
              <a:rPr lang="zh-CN" altLang="en-US" sz="2000" dirty="0">
                <a:ea typeface="微软雅黑" pitchFamily="34" charset="-122"/>
              </a:rPr>
              <a:t>③ 选择列：将鼠标指针指向列的上方，当鼠标指针变为一个指向下方的黑色</a:t>
            </a:r>
            <a:r>
              <a:rPr lang="zh-CN" altLang="en-US" sz="2000" dirty="0" smtClean="0">
                <a:ea typeface="微软雅黑" pitchFamily="34" charset="-122"/>
              </a:rPr>
              <a:t>箭头时</a:t>
            </a:r>
            <a:r>
              <a:rPr lang="zh-CN" altLang="en-US" sz="2000" dirty="0">
                <a:ea typeface="微软雅黑" pitchFamily="34" charset="-122"/>
              </a:rPr>
              <a:t>，单击可以选定该列；如水平拖动鼠标，则拖动过的列被选中。</a:t>
            </a:r>
          </a:p>
          <a:p>
            <a:pPr algn="l">
              <a:spcBef>
                <a:spcPct val="0"/>
              </a:spcBef>
            </a:pPr>
            <a:r>
              <a:rPr lang="zh-CN" altLang="en-US" sz="2000" dirty="0">
                <a:ea typeface="微软雅黑" pitchFamily="34" charset="-122"/>
              </a:rPr>
              <a:t>④ 选择连续单元格：在单元格上拖动鼠标，拖动的起始位置和终止位置间的单元格被选定；也可单击位于起始位置的单元格，然后按住Shift键单击位于终止位置的单元格，起始位置和终止位置间的单元格被选定。</a:t>
            </a:r>
          </a:p>
          <a:p>
            <a:pPr algn="l">
              <a:spcBef>
                <a:spcPct val="0"/>
              </a:spcBef>
            </a:pPr>
            <a:r>
              <a:rPr lang="zh-CN" altLang="en-US" sz="2000" dirty="0">
                <a:ea typeface="微软雅黑" pitchFamily="34" charset="-122"/>
              </a:rPr>
              <a:t>⑤ 选择整个表格：单击表格左上角的表格移动控点“ ”可选择整个表格。</a:t>
            </a:r>
          </a:p>
          <a:p>
            <a:pPr algn="l">
              <a:spcBef>
                <a:spcPct val="0"/>
              </a:spcBef>
            </a:pPr>
            <a:r>
              <a:rPr lang="zh-CN" altLang="en-US" sz="2000" dirty="0">
                <a:ea typeface="微软雅黑" pitchFamily="34" charset="-122"/>
              </a:rPr>
              <a:t>⑥ 选择不连续单元格：在按住&lt;Ctrl&gt;键同时拖动鼠标可以在不连续的区域中选择单元格。</a:t>
            </a:r>
          </a:p>
        </p:txBody>
      </p:sp>
      <p:pic>
        <p:nvPicPr>
          <p:cNvPr id="7374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5722208"/>
            <a:ext cx="11232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7349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36"/>
                                        </p:tgtEl>
                                        <p:attrNameLst>
                                          <p:attrName>style.visibility</p:attrName>
                                        </p:attrNameLst>
                                      </p:cBhvr>
                                      <p:to>
                                        <p:strVal val="visible"/>
                                      </p:to>
                                    </p:set>
                                    <p:animEffect transition="in" filter="blinds(horizontal)">
                                      <p:cBhvr>
                                        <p:cTn id="7" dur="500"/>
                                        <p:tgtEl>
                                          <p:spTgt spid="7373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3740"/>
                                        </p:tgtEl>
                                        <p:attrNameLst>
                                          <p:attrName>style.visibility</p:attrName>
                                        </p:attrNameLst>
                                      </p:cBhvr>
                                      <p:to>
                                        <p:strVal val="visible"/>
                                      </p:to>
                                    </p:set>
                                    <p:animEffect transition="in" filter="blinds(horizontal)">
                                      <p:cBhvr>
                                        <p:cTn id="13" dur="500"/>
                                        <p:tgtEl>
                                          <p:spTgt spid="737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73741"/>
                                        </p:tgtEl>
                                        <p:attrNameLst>
                                          <p:attrName>style.visibility</p:attrName>
                                        </p:attrNameLst>
                                      </p:cBhvr>
                                      <p:to>
                                        <p:strVal val="visible"/>
                                      </p:to>
                                    </p:set>
                                    <p:animEffect transition="in" filter="blinds(horizontal)">
                                      <p:cBhvr>
                                        <p:cTn id="18" dur="500"/>
                                        <p:tgtEl>
                                          <p:spTgt spid="7374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3742"/>
                                        </p:tgtEl>
                                        <p:attrNameLst>
                                          <p:attrName>style.visibility</p:attrName>
                                        </p:attrNameLst>
                                      </p:cBhvr>
                                      <p:to>
                                        <p:strVal val="visible"/>
                                      </p:to>
                                    </p:set>
                                    <p:animEffect transition="in" filter="blinds(horizontal)">
                                      <p:cBhvr>
                                        <p:cTn id="23" dur="500"/>
                                        <p:tgtEl>
                                          <p:spTgt spid="73742"/>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3746"/>
                                        </p:tgtEl>
                                        <p:attrNameLst>
                                          <p:attrName>style.visibility</p:attrName>
                                        </p:attrNameLst>
                                      </p:cBhvr>
                                      <p:to>
                                        <p:strVal val="visible"/>
                                      </p:to>
                                    </p:set>
                                    <p:animEffect transition="in" filter="blinds(horizontal)">
                                      <p:cBhvr>
                                        <p:cTn id="29" dur="500"/>
                                        <p:tgtEl>
                                          <p:spTgt spid="73746"/>
                                        </p:tgtEl>
                                      </p:cBhvr>
                                    </p:animEffect>
                                  </p:childTnLst>
                                </p:cTn>
                              </p:par>
                              <p:par>
                                <p:cTn id="30" presetID="3" presetClass="entr" presetSubtype="10" fill="hold" nodeType="withEffect">
                                  <p:stCondLst>
                                    <p:cond delay="0"/>
                                  </p:stCondLst>
                                  <p:childTnLst>
                                    <p:set>
                                      <p:cBhvr>
                                        <p:cTn id="31" dur="1" fill="hold">
                                          <p:stCondLst>
                                            <p:cond delay="0"/>
                                          </p:stCondLst>
                                        </p:cTn>
                                        <p:tgtEl>
                                          <p:spTgt spid="73747"/>
                                        </p:tgtEl>
                                        <p:attrNameLst>
                                          <p:attrName>style.visibility</p:attrName>
                                        </p:attrNameLst>
                                      </p:cBhvr>
                                      <p:to>
                                        <p:strVal val="visible"/>
                                      </p:to>
                                    </p:set>
                                    <p:animEffect transition="in" filter="blinds(horizontal)">
                                      <p:cBhvr>
                                        <p:cTn id="32" dur="500"/>
                                        <p:tgtEl>
                                          <p:spTgt spid="73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6" grpId="0" bldLvl="0" animBg="1" autoUpdateAnimBg="0"/>
      <p:bldP spid="73740" grpId="0" bldLvl="0" animBg="1" autoUpdateAnimBg="0"/>
      <p:bldP spid="73742" grpId="0" bldLvl="0" animBg="1" autoUpdateAnimBg="0"/>
      <p:bldP spid="73746" grpId="0" bldLvl="0" animBg="1"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7" name="内容占位符 6"/>
          <p:cNvSpPr>
            <a:spLocks noGrp="1"/>
          </p:cNvSpPr>
          <p:nvPr>
            <p:ph idx="1"/>
          </p:nvPr>
        </p:nvSpPr>
        <p:spPr>
          <a:xfrm>
            <a:off x="457200" y="908720"/>
            <a:ext cx="8229600" cy="565151"/>
          </a:xfrm>
        </p:spPr>
        <p:txBody>
          <a:bodyPr/>
          <a:lstStyle/>
          <a:p>
            <a:r>
              <a:rPr lang="ko-KR" altLang="en-US" b="0" dirty="0" smtClean="0">
                <a:ea typeface="宋体" charset="-122"/>
                <a:sym typeface="Arial" charset="0"/>
              </a:rPr>
              <a:t>表格</a:t>
            </a:r>
            <a:endParaRPr lang="zh-CN" altLang="en-US" dirty="0"/>
          </a:p>
        </p:txBody>
      </p:sp>
      <p:sp>
        <p:nvSpPr>
          <p:cNvPr id="74759" name="AutoShape 36"/>
          <p:cNvSpPr>
            <a:spLocks noChangeArrowheads="1"/>
          </p:cNvSpPr>
          <p:nvPr/>
        </p:nvSpPr>
        <p:spPr bwMode="auto">
          <a:xfrm>
            <a:off x="658081" y="1484784"/>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移动／复制单元格</a:t>
            </a:r>
          </a:p>
        </p:txBody>
      </p:sp>
      <p:sp>
        <p:nvSpPr>
          <p:cNvPr id="74760" name="Rectangle 27"/>
          <p:cNvSpPr>
            <a:spLocks noChangeArrowheads="1"/>
          </p:cNvSpPr>
          <p:nvPr/>
        </p:nvSpPr>
        <p:spPr bwMode="auto">
          <a:xfrm>
            <a:off x="578433" y="2204864"/>
            <a:ext cx="12240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888032" y="2293764"/>
            <a:ext cx="126720" cy="138113"/>
            <a:chOff x="0" y="0"/>
            <a:chExt cx="336" cy="336"/>
          </a:xfrm>
        </p:grpSpPr>
        <p:sp>
          <p:nvSpPr>
            <p:cNvPr id="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477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4764" name="Rectangle 15"/>
          <p:cNvSpPr>
            <a:spLocks noChangeArrowheads="1"/>
          </p:cNvSpPr>
          <p:nvPr/>
        </p:nvSpPr>
        <p:spPr bwMode="auto">
          <a:xfrm>
            <a:off x="692192" y="2204864"/>
            <a:ext cx="804384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对单元格的移动和复制操作也可以通过鼠标拖动或剪贴板来完成</a:t>
            </a:r>
          </a:p>
        </p:txBody>
      </p:sp>
      <p:sp>
        <p:nvSpPr>
          <p:cNvPr id="74765" name="Rectangle 27"/>
          <p:cNvSpPr>
            <a:spLocks noChangeArrowheads="1"/>
          </p:cNvSpPr>
          <p:nvPr/>
        </p:nvSpPr>
        <p:spPr bwMode="auto">
          <a:xfrm>
            <a:off x="585272" y="2782516"/>
            <a:ext cx="12240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893432" y="2869828"/>
            <a:ext cx="126720" cy="138112"/>
            <a:chOff x="0" y="0"/>
            <a:chExt cx="336" cy="336"/>
          </a:xfrm>
        </p:grpSpPr>
        <p:sp>
          <p:nvSpPr>
            <p:cNvPr id="7477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477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4769" name="Rectangle 15"/>
          <p:cNvSpPr>
            <a:spLocks noChangeArrowheads="1"/>
          </p:cNvSpPr>
          <p:nvPr/>
        </p:nvSpPr>
        <p:spPr bwMode="auto">
          <a:xfrm>
            <a:off x="697592" y="2780928"/>
            <a:ext cx="80438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将鼠标指针指向选定的单元格区域，对选定的单元格按下左键拖动鼠标即可；如在拖动过程中按住&lt;Ctrl&gt;键则可以将选定单元格复制到新的位置。</a:t>
            </a:r>
          </a:p>
        </p:txBody>
      </p:sp>
      <p:sp>
        <p:nvSpPr>
          <p:cNvPr id="74766" name="AutoShape 36"/>
          <p:cNvSpPr>
            <a:spLocks noChangeArrowheads="1"/>
          </p:cNvSpPr>
          <p:nvPr/>
        </p:nvSpPr>
        <p:spPr bwMode="auto">
          <a:xfrm>
            <a:off x="617761" y="3863976"/>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删除单元格、行、列和表格</a:t>
            </a:r>
          </a:p>
        </p:txBody>
      </p:sp>
      <p:sp>
        <p:nvSpPr>
          <p:cNvPr id="74771" name="Rectangle 27"/>
          <p:cNvSpPr>
            <a:spLocks noChangeArrowheads="1"/>
          </p:cNvSpPr>
          <p:nvPr/>
        </p:nvSpPr>
        <p:spPr bwMode="auto">
          <a:xfrm>
            <a:off x="611560" y="4581525"/>
            <a:ext cx="12240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0"/>
          <p:cNvGrpSpPr>
            <a:grpSpLocks/>
          </p:cNvGrpSpPr>
          <p:nvPr/>
        </p:nvGrpSpPr>
        <p:grpSpPr bwMode="auto">
          <a:xfrm>
            <a:off x="919720" y="4668838"/>
            <a:ext cx="126720" cy="138112"/>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477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4775" name="Rectangle 15"/>
          <p:cNvSpPr>
            <a:spLocks noChangeArrowheads="1"/>
          </p:cNvSpPr>
          <p:nvPr/>
        </p:nvSpPr>
        <p:spPr bwMode="auto">
          <a:xfrm>
            <a:off x="725321" y="4579939"/>
            <a:ext cx="383760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删除行后，被删除行下方的行自动上移；删除列后，被删除列右侧的列自动左移。</a:t>
            </a:r>
          </a:p>
        </p:txBody>
      </p:sp>
      <p:pic>
        <p:nvPicPr>
          <p:cNvPr id="74770"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896" y="4149726"/>
            <a:ext cx="247248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6379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760"/>
                                        </p:tgtEl>
                                        <p:attrNameLst>
                                          <p:attrName>style.visibility</p:attrName>
                                        </p:attrNameLst>
                                      </p:cBhvr>
                                      <p:to>
                                        <p:strVal val="visible"/>
                                      </p:to>
                                    </p:set>
                                    <p:animEffect transition="in" filter="blinds(horizontal)">
                                      <p:cBhvr>
                                        <p:cTn id="7" dur="500"/>
                                        <p:tgtEl>
                                          <p:spTgt spid="7476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4764"/>
                                        </p:tgtEl>
                                        <p:attrNameLst>
                                          <p:attrName>style.visibility</p:attrName>
                                        </p:attrNameLst>
                                      </p:cBhvr>
                                      <p:to>
                                        <p:strVal val="visible"/>
                                      </p:to>
                                    </p:set>
                                    <p:animEffect transition="in" filter="blinds(horizontal)">
                                      <p:cBhvr>
                                        <p:cTn id="13" dur="500"/>
                                        <p:tgtEl>
                                          <p:spTgt spid="747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4765"/>
                                        </p:tgtEl>
                                        <p:attrNameLst>
                                          <p:attrName>style.visibility</p:attrName>
                                        </p:attrNameLst>
                                      </p:cBhvr>
                                      <p:to>
                                        <p:strVal val="visible"/>
                                      </p:to>
                                    </p:set>
                                    <p:animEffect transition="in" filter="blinds(horizontal)">
                                      <p:cBhvr>
                                        <p:cTn id="18" dur="500"/>
                                        <p:tgtEl>
                                          <p:spTgt spid="7476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4769"/>
                                        </p:tgtEl>
                                        <p:attrNameLst>
                                          <p:attrName>style.visibility</p:attrName>
                                        </p:attrNameLst>
                                      </p:cBhvr>
                                      <p:to>
                                        <p:strVal val="visible"/>
                                      </p:to>
                                    </p:set>
                                    <p:animEffect transition="in" filter="blinds(horizontal)">
                                      <p:cBhvr>
                                        <p:cTn id="24" dur="500"/>
                                        <p:tgtEl>
                                          <p:spTgt spid="7476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4771"/>
                                        </p:tgtEl>
                                        <p:attrNameLst>
                                          <p:attrName>style.visibility</p:attrName>
                                        </p:attrNameLst>
                                      </p:cBhvr>
                                      <p:to>
                                        <p:strVal val="visible"/>
                                      </p:to>
                                    </p:set>
                                    <p:animEffect transition="in" filter="blinds(horizontal)">
                                      <p:cBhvr>
                                        <p:cTn id="29" dur="500"/>
                                        <p:tgtEl>
                                          <p:spTgt spid="74771"/>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4775"/>
                                        </p:tgtEl>
                                        <p:attrNameLst>
                                          <p:attrName>style.visibility</p:attrName>
                                        </p:attrNameLst>
                                      </p:cBhvr>
                                      <p:to>
                                        <p:strVal val="visible"/>
                                      </p:to>
                                    </p:set>
                                    <p:animEffect transition="in" filter="blinds(horizontal)">
                                      <p:cBhvr>
                                        <p:cTn id="35" dur="500"/>
                                        <p:tgtEl>
                                          <p:spTgt spid="74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bldLvl="0" animBg="1" autoUpdateAnimBg="0"/>
      <p:bldP spid="74764" grpId="0" bldLvl="0" animBg="1" autoUpdateAnimBg="0"/>
      <p:bldP spid="74765" grpId="0" bldLvl="0" animBg="1" autoUpdateAnimBg="0"/>
      <p:bldP spid="74769" grpId="0" bldLvl="0" animBg="1" autoUpdateAnimBg="0"/>
      <p:bldP spid="74771" grpId="0" bldLvl="0" animBg="1" autoUpdateAnimBg="0"/>
      <p:bldP spid="74775" grpId="0" bldLvl="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8" name="内容占位符 7"/>
          <p:cNvSpPr>
            <a:spLocks noGrp="1"/>
          </p:cNvSpPr>
          <p:nvPr>
            <p:ph idx="1"/>
          </p:nvPr>
        </p:nvSpPr>
        <p:spPr>
          <a:xfrm>
            <a:off x="457200" y="994792"/>
            <a:ext cx="8229600" cy="489992"/>
          </a:xfrm>
        </p:spPr>
        <p:txBody>
          <a:bodyPr/>
          <a:lstStyle/>
          <a:p>
            <a:r>
              <a:rPr lang="ko-KR" altLang="en-US" b="0" dirty="0" smtClean="0">
                <a:ea typeface="宋体" charset="-122"/>
                <a:sym typeface="Arial" charset="0"/>
              </a:rPr>
              <a:t>表格</a:t>
            </a:r>
            <a:endParaRPr lang="zh-CN" altLang="en-US" dirty="0"/>
          </a:p>
        </p:txBody>
      </p:sp>
      <p:sp>
        <p:nvSpPr>
          <p:cNvPr id="75783" name="AutoShape 36"/>
          <p:cNvSpPr>
            <a:spLocks noChangeArrowheads="1"/>
          </p:cNvSpPr>
          <p:nvPr/>
        </p:nvSpPr>
        <p:spPr bwMode="auto">
          <a:xfrm>
            <a:off x="658081" y="1631951"/>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插入单元格、行和列</a:t>
            </a:r>
          </a:p>
        </p:txBody>
      </p:sp>
      <p:sp>
        <p:nvSpPr>
          <p:cNvPr id="75784" name="Rectangle 27"/>
          <p:cNvSpPr>
            <a:spLocks noChangeArrowheads="1"/>
          </p:cNvSpPr>
          <p:nvPr/>
        </p:nvSpPr>
        <p:spPr bwMode="auto">
          <a:xfrm>
            <a:off x="482784" y="2349501"/>
            <a:ext cx="12240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755576" y="2498799"/>
            <a:ext cx="126720" cy="138113"/>
            <a:chOff x="0" y="0"/>
            <a:chExt cx="336" cy="336"/>
          </a:xfrm>
        </p:grpSpPr>
        <p:sp>
          <p:nvSpPr>
            <p:cNvPr id="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5788" name="Rectangle 15"/>
          <p:cNvSpPr>
            <a:spLocks noChangeArrowheads="1"/>
          </p:cNvSpPr>
          <p:nvPr/>
        </p:nvSpPr>
        <p:spPr bwMode="auto">
          <a:xfrm>
            <a:off x="629280" y="2349501"/>
            <a:ext cx="4014727"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插入单元格</a:t>
            </a:r>
          </a:p>
        </p:txBody>
      </p:sp>
      <p:sp>
        <p:nvSpPr>
          <p:cNvPr id="75789" name="Rectangle 27"/>
          <p:cNvSpPr>
            <a:spLocks noChangeArrowheads="1"/>
          </p:cNvSpPr>
          <p:nvPr/>
        </p:nvSpPr>
        <p:spPr bwMode="auto">
          <a:xfrm>
            <a:off x="492480" y="3000375"/>
            <a:ext cx="12240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800640" y="3087688"/>
            <a:ext cx="126720" cy="138112"/>
            <a:chOff x="0" y="0"/>
            <a:chExt cx="336" cy="336"/>
          </a:xfrm>
        </p:grpSpPr>
        <p:sp>
          <p:nvSpPr>
            <p:cNvPr id="7579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579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5793" name="Rectangle 15"/>
          <p:cNvSpPr>
            <a:spLocks noChangeArrowheads="1"/>
          </p:cNvSpPr>
          <p:nvPr/>
        </p:nvSpPr>
        <p:spPr bwMode="auto">
          <a:xfrm>
            <a:off x="604800" y="2998789"/>
            <a:ext cx="4039208"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选定插入位置上的单元格→右击鼠标，在弹出的快捷菜单中选择“插入”→“插入单元格”选项，</a:t>
            </a:r>
          </a:p>
        </p:txBody>
      </p:sp>
      <p:pic>
        <p:nvPicPr>
          <p:cNvPr id="7579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680" y="1771651"/>
            <a:ext cx="2204640"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5" name="Rectangle 27"/>
          <p:cNvSpPr>
            <a:spLocks noChangeArrowheads="1"/>
          </p:cNvSpPr>
          <p:nvPr/>
        </p:nvSpPr>
        <p:spPr bwMode="auto">
          <a:xfrm>
            <a:off x="506880" y="4124325"/>
            <a:ext cx="122400" cy="889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0"/>
          <p:cNvGrpSpPr>
            <a:grpSpLocks/>
          </p:cNvGrpSpPr>
          <p:nvPr/>
        </p:nvGrpSpPr>
        <p:grpSpPr bwMode="auto">
          <a:xfrm>
            <a:off x="815040" y="4211638"/>
            <a:ext cx="126720" cy="138112"/>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579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5799" name="Rectangle 15"/>
          <p:cNvSpPr>
            <a:spLocks noChangeArrowheads="1"/>
          </p:cNvSpPr>
          <p:nvPr/>
        </p:nvSpPr>
        <p:spPr bwMode="auto">
          <a:xfrm>
            <a:off x="619200" y="4122739"/>
            <a:ext cx="4024808"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也可以选择“布局”选项卡中的“行和列”组的扩展按钮 ，这也将打开“插入单元格”对话框</a:t>
            </a:r>
          </a:p>
        </p:txBody>
      </p:sp>
      <p:pic>
        <p:nvPicPr>
          <p:cNvPr id="7580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680" y="4211638"/>
            <a:ext cx="220464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337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84"/>
                                        </p:tgtEl>
                                        <p:attrNameLst>
                                          <p:attrName>style.visibility</p:attrName>
                                        </p:attrNameLst>
                                      </p:cBhvr>
                                      <p:to>
                                        <p:strVal val="visible"/>
                                      </p:to>
                                    </p:set>
                                    <p:animEffect transition="in" filter="blinds(horizontal)">
                                      <p:cBhvr>
                                        <p:cTn id="7" dur="500"/>
                                        <p:tgtEl>
                                          <p:spTgt spid="7578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5788"/>
                                        </p:tgtEl>
                                        <p:attrNameLst>
                                          <p:attrName>style.visibility</p:attrName>
                                        </p:attrNameLst>
                                      </p:cBhvr>
                                      <p:to>
                                        <p:strVal val="visible"/>
                                      </p:to>
                                    </p:set>
                                    <p:animEffect transition="in" filter="blinds(horizontal)">
                                      <p:cBhvr>
                                        <p:cTn id="13" dur="500"/>
                                        <p:tgtEl>
                                          <p:spTgt spid="7578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5789"/>
                                        </p:tgtEl>
                                        <p:attrNameLst>
                                          <p:attrName>style.visibility</p:attrName>
                                        </p:attrNameLst>
                                      </p:cBhvr>
                                      <p:to>
                                        <p:strVal val="visible"/>
                                      </p:to>
                                    </p:set>
                                    <p:animEffect transition="in" filter="blinds(horizontal)">
                                      <p:cBhvr>
                                        <p:cTn id="18" dur="500"/>
                                        <p:tgtEl>
                                          <p:spTgt spid="75789"/>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5793"/>
                                        </p:tgtEl>
                                        <p:attrNameLst>
                                          <p:attrName>style.visibility</p:attrName>
                                        </p:attrNameLst>
                                      </p:cBhvr>
                                      <p:to>
                                        <p:strVal val="visible"/>
                                      </p:to>
                                    </p:set>
                                    <p:animEffect transition="in" filter="blinds(horizontal)">
                                      <p:cBhvr>
                                        <p:cTn id="24" dur="500"/>
                                        <p:tgtEl>
                                          <p:spTgt spid="7579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75794"/>
                                        </p:tgtEl>
                                        <p:attrNameLst>
                                          <p:attrName>style.visibility</p:attrName>
                                        </p:attrNameLst>
                                      </p:cBhvr>
                                      <p:to>
                                        <p:strVal val="visible"/>
                                      </p:to>
                                    </p:set>
                                    <p:animEffect transition="in" filter="blinds(horizontal)">
                                      <p:cBhvr>
                                        <p:cTn id="29" dur="500"/>
                                        <p:tgtEl>
                                          <p:spTgt spid="757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75800"/>
                                        </p:tgtEl>
                                        <p:attrNameLst>
                                          <p:attrName>style.visibility</p:attrName>
                                        </p:attrNameLst>
                                      </p:cBhvr>
                                      <p:to>
                                        <p:strVal val="visible"/>
                                      </p:to>
                                    </p:set>
                                    <p:animEffect transition="in" filter="blinds(horizontal)">
                                      <p:cBhvr>
                                        <p:cTn id="34" dur="500"/>
                                        <p:tgtEl>
                                          <p:spTgt spid="7580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5795"/>
                                        </p:tgtEl>
                                        <p:attrNameLst>
                                          <p:attrName>style.visibility</p:attrName>
                                        </p:attrNameLst>
                                      </p:cBhvr>
                                      <p:to>
                                        <p:strVal val="visible"/>
                                      </p:to>
                                    </p:set>
                                    <p:animEffect transition="in" filter="blinds(horizontal)">
                                      <p:cBhvr>
                                        <p:cTn id="39" dur="500"/>
                                        <p:tgtEl>
                                          <p:spTgt spid="75795"/>
                                        </p:tgtEl>
                                      </p:cBhvr>
                                    </p:animEffect>
                                  </p:childTnLst>
                                </p:cTn>
                              </p:par>
                              <p:par>
                                <p:cTn id="40" presetID="3" presetClass="entr" presetSubtype="1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5799"/>
                                        </p:tgtEl>
                                        <p:attrNameLst>
                                          <p:attrName>style.visibility</p:attrName>
                                        </p:attrNameLst>
                                      </p:cBhvr>
                                      <p:to>
                                        <p:strVal val="visible"/>
                                      </p:to>
                                    </p:set>
                                    <p:animEffect transition="in" filter="blinds(horizontal)">
                                      <p:cBhvr>
                                        <p:cTn id="45" dur="500"/>
                                        <p:tgtEl>
                                          <p:spTgt spid="7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bldLvl="0" animBg="1" autoUpdateAnimBg="0"/>
      <p:bldP spid="75788" grpId="0" bldLvl="0" animBg="1" autoUpdateAnimBg="0"/>
      <p:bldP spid="75789" grpId="0" bldLvl="0" animBg="1" autoUpdateAnimBg="0"/>
      <p:bldP spid="75793" grpId="0" bldLvl="0" animBg="1" autoUpdateAnimBg="0"/>
      <p:bldP spid="75795" grpId="0" bldLvl="0" animBg="1" autoUpdateAnimBg="0"/>
      <p:bldP spid="75799" grpId="0" bldLvl="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9" name="内容占位符 8"/>
          <p:cNvSpPr>
            <a:spLocks noGrp="1"/>
          </p:cNvSpPr>
          <p:nvPr>
            <p:ph idx="1"/>
          </p:nvPr>
        </p:nvSpPr>
        <p:spPr/>
        <p:txBody>
          <a:bodyPr/>
          <a:lstStyle/>
          <a:p>
            <a:r>
              <a:rPr lang="ko-KR" altLang="en-US" b="0" dirty="0" smtClean="0">
                <a:ea typeface="宋体" charset="-122"/>
                <a:sym typeface="Arial" charset="0"/>
              </a:rPr>
              <a:t>表格</a:t>
            </a:r>
            <a:endParaRPr lang="zh-CN" altLang="en-US" dirty="0"/>
          </a:p>
        </p:txBody>
      </p:sp>
      <p:sp>
        <p:nvSpPr>
          <p:cNvPr id="76807" name="AutoShape 36"/>
          <p:cNvSpPr>
            <a:spLocks noChangeArrowheads="1"/>
          </p:cNvSpPr>
          <p:nvPr/>
        </p:nvSpPr>
        <p:spPr bwMode="auto">
          <a:xfrm>
            <a:off x="658081" y="1631951"/>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插入单元格、行和列</a:t>
            </a:r>
          </a:p>
        </p:txBody>
      </p:sp>
      <p:sp>
        <p:nvSpPr>
          <p:cNvPr id="76808" name="Rectangle 27"/>
          <p:cNvSpPr>
            <a:spLocks noChangeArrowheads="1"/>
          </p:cNvSpPr>
          <p:nvPr/>
        </p:nvSpPr>
        <p:spPr bwMode="auto">
          <a:xfrm>
            <a:off x="531361" y="2349501"/>
            <a:ext cx="12240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840960" y="2438401"/>
            <a:ext cx="126720" cy="138113"/>
            <a:chOff x="0" y="0"/>
            <a:chExt cx="336" cy="336"/>
          </a:xfrm>
        </p:grpSpPr>
        <p:sp>
          <p:nvSpPr>
            <p:cNvPr id="7682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6812" name="Rectangle 15"/>
          <p:cNvSpPr>
            <a:spLocks noChangeArrowheads="1"/>
          </p:cNvSpPr>
          <p:nvPr/>
        </p:nvSpPr>
        <p:spPr bwMode="auto">
          <a:xfrm>
            <a:off x="646561" y="2349501"/>
            <a:ext cx="379728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插入行和列</a:t>
            </a:r>
          </a:p>
        </p:txBody>
      </p:sp>
      <p:sp>
        <p:nvSpPr>
          <p:cNvPr id="76813" name="Rectangle 27"/>
          <p:cNvSpPr>
            <a:spLocks noChangeArrowheads="1"/>
          </p:cNvSpPr>
          <p:nvPr/>
        </p:nvSpPr>
        <p:spPr bwMode="auto">
          <a:xfrm>
            <a:off x="492480" y="3000375"/>
            <a:ext cx="12240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800640" y="3087688"/>
            <a:ext cx="126720" cy="138112"/>
            <a:chOff x="0" y="0"/>
            <a:chExt cx="336" cy="336"/>
          </a:xfrm>
        </p:grpSpPr>
        <p:sp>
          <p:nvSpPr>
            <p:cNvPr id="7682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682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6817" name="Rectangle 15"/>
          <p:cNvSpPr>
            <a:spLocks noChangeArrowheads="1"/>
          </p:cNvSpPr>
          <p:nvPr/>
        </p:nvSpPr>
        <p:spPr bwMode="auto">
          <a:xfrm>
            <a:off x="604800" y="2998789"/>
            <a:ext cx="38390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选择“布局”选项卡中的“行和列”组中的“在上方插入”或“在下方插入”按钮</a:t>
            </a:r>
          </a:p>
        </p:txBody>
      </p:sp>
      <p:pic>
        <p:nvPicPr>
          <p:cNvPr id="7681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3200" y="1887539"/>
            <a:ext cx="420912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9" name="Rectangle 27"/>
          <p:cNvSpPr>
            <a:spLocks noChangeArrowheads="1"/>
          </p:cNvSpPr>
          <p:nvPr/>
        </p:nvSpPr>
        <p:spPr bwMode="auto">
          <a:xfrm>
            <a:off x="506880" y="4183063"/>
            <a:ext cx="122400" cy="646112"/>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0"/>
          <p:cNvGrpSpPr>
            <a:grpSpLocks/>
          </p:cNvGrpSpPr>
          <p:nvPr/>
        </p:nvGrpSpPr>
        <p:grpSpPr bwMode="auto">
          <a:xfrm>
            <a:off x="815040" y="4270376"/>
            <a:ext cx="126720" cy="138113"/>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6823" name="Rectangle 15"/>
          <p:cNvSpPr>
            <a:spLocks noChangeArrowheads="1"/>
          </p:cNvSpPr>
          <p:nvPr/>
        </p:nvSpPr>
        <p:spPr bwMode="auto">
          <a:xfrm>
            <a:off x="619200" y="4181475"/>
            <a:ext cx="806976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也可以在选定行后，右击鼠标，在弹出的快捷菜单中选择“插入”→“在上方插入行”或“在下方插入行”选项。</a:t>
            </a:r>
          </a:p>
        </p:txBody>
      </p:sp>
      <p:sp>
        <p:nvSpPr>
          <p:cNvPr id="76824" name="Rectangle 27"/>
          <p:cNvSpPr>
            <a:spLocks noChangeArrowheads="1"/>
          </p:cNvSpPr>
          <p:nvPr/>
        </p:nvSpPr>
        <p:spPr bwMode="auto">
          <a:xfrm>
            <a:off x="492480" y="5084764"/>
            <a:ext cx="1238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5"/>
          <p:cNvGrpSpPr>
            <a:grpSpLocks/>
          </p:cNvGrpSpPr>
          <p:nvPr/>
        </p:nvGrpSpPr>
        <p:grpSpPr bwMode="auto">
          <a:xfrm>
            <a:off x="800640" y="5172076"/>
            <a:ext cx="126720" cy="138113"/>
            <a:chOff x="0" y="0"/>
            <a:chExt cx="336" cy="336"/>
          </a:xfrm>
        </p:grpSpPr>
        <p:sp>
          <p:nvSpPr>
            <p:cNvPr id="7682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682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6828" name="Rectangle 15"/>
          <p:cNvSpPr>
            <a:spLocks noChangeArrowheads="1"/>
          </p:cNvSpPr>
          <p:nvPr/>
        </p:nvSpPr>
        <p:spPr bwMode="auto">
          <a:xfrm>
            <a:off x="604800" y="5083176"/>
            <a:ext cx="80712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同理，可以在选定列的左侧右侧插入与选定列数相同的列</a:t>
            </a:r>
          </a:p>
        </p:txBody>
      </p:sp>
    </p:spTree>
    <p:extLst>
      <p:ext uri="{BB962C8B-B14F-4D97-AF65-F5344CB8AC3E}">
        <p14:creationId xmlns:p14="http://schemas.microsoft.com/office/powerpoint/2010/main" val="4066467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8"/>
                                        </p:tgtEl>
                                        <p:attrNameLst>
                                          <p:attrName>style.visibility</p:attrName>
                                        </p:attrNameLst>
                                      </p:cBhvr>
                                      <p:to>
                                        <p:strVal val="visible"/>
                                      </p:to>
                                    </p:set>
                                    <p:animEffect transition="in" filter="blinds(horizontal)">
                                      <p:cBhvr>
                                        <p:cTn id="7" dur="500"/>
                                        <p:tgtEl>
                                          <p:spTgt spid="7680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6812"/>
                                        </p:tgtEl>
                                        <p:attrNameLst>
                                          <p:attrName>style.visibility</p:attrName>
                                        </p:attrNameLst>
                                      </p:cBhvr>
                                      <p:to>
                                        <p:strVal val="visible"/>
                                      </p:to>
                                    </p:set>
                                    <p:animEffect transition="in" filter="blinds(horizontal)">
                                      <p:cBhvr>
                                        <p:cTn id="13" dur="500"/>
                                        <p:tgtEl>
                                          <p:spTgt spid="768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6813"/>
                                        </p:tgtEl>
                                        <p:attrNameLst>
                                          <p:attrName>style.visibility</p:attrName>
                                        </p:attrNameLst>
                                      </p:cBhvr>
                                      <p:to>
                                        <p:strVal val="visible"/>
                                      </p:to>
                                    </p:set>
                                    <p:animEffect transition="in" filter="blinds(horizontal)">
                                      <p:cBhvr>
                                        <p:cTn id="18" dur="500"/>
                                        <p:tgtEl>
                                          <p:spTgt spid="7681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6817"/>
                                        </p:tgtEl>
                                        <p:attrNameLst>
                                          <p:attrName>style.visibility</p:attrName>
                                        </p:attrNameLst>
                                      </p:cBhvr>
                                      <p:to>
                                        <p:strVal val="visible"/>
                                      </p:to>
                                    </p:set>
                                    <p:animEffect transition="in" filter="blinds(horizontal)">
                                      <p:cBhvr>
                                        <p:cTn id="24" dur="500"/>
                                        <p:tgtEl>
                                          <p:spTgt spid="768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76818"/>
                                        </p:tgtEl>
                                        <p:attrNameLst>
                                          <p:attrName>style.visibility</p:attrName>
                                        </p:attrNameLst>
                                      </p:cBhvr>
                                      <p:to>
                                        <p:strVal val="visible"/>
                                      </p:to>
                                    </p:set>
                                    <p:animEffect transition="in" filter="blinds(horizontal)">
                                      <p:cBhvr>
                                        <p:cTn id="29" dur="500"/>
                                        <p:tgtEl>
                                          <p:spTgt spid="7681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6819"/>
                                        </p:tgtEl>
                                        <p:attrNameLst>
                                          <p:attrName>style.visibility</p:attrName>
                                        </p:attrNameLst>
                                      </p:cBhvr>
                                      <p:to>
                                        <p:strVal val="visible"/>
                                      </p:to>
                                    </p:set>
                                    <p:animEffect transition="in" filter="blinds(horizontal)">
                                      <p:cBhvr>
                                        <p:cTn id="34" dur="500"/>
                                        <p:tgtEl>
                                          <p:spTgt spid="76819"/>
                                        </p:tgtEl>
                                      </p:cBhvr>
                                    </p:animEffect>
                                  </p:childTnLst>
                                </p:cTn>
                              </p:par>
                              <p:par>
                                <p:cTn id="35" presetID="3" presetClass="entr" presetSubtype="1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6823"/>
                                        </p:tgtEl>
                                        <p:attrNameLst>
                                          <p:attrName>style.visibility</p:attrName>
                                        </p:attrNameLst>
                                      </p:cBhvr>
                                      <p:to>
                                        <p:strVal val="visible"/>
                                      </p:to>
                                    </p:set>
                                    <p:animEffect transition="in" filter="blinds(horizontal)">
                                      <p:cBhvr>
                                        <p:cTn id="40" dur="500"/>
                                        <p:tgtEl>
                                          <p:spTgt spid="768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6824"/>
                                        </p:tgtEl>
                                        <p:attrNameLst>
                                          <p:attrName>style.visibility</p:attrName>
                                        </p:attrNameLst>
                                      </p:cBhvr>
                                      <p:to>
                                        <p:strVal val="visible"/>
                                      </p:to>
                                    </p:set>
                                    <p:animEffect transition="in" filter="blinds(horizontal)">
                                      <p:cBhvr>
                                        <p:cTn id="45" dur="500"/>
                                        <p:tgtEl>
                                          <p:spTgt spid="76824"/>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76828"/>
                                        </p:tgtEl>
                                        <p:attrNameLst>
                                          <p:attrName>style.visibility</p:attrName>
                                        </p:attrNameLst>
                                      </p:cBhvr>
                                      <p:to>
                                        <p:strVal val="visible"/>
                                      </p:to>
                                    </p:set>
                                    <p:animEffect transition="in" filter="blinds(horizontal)">
                                      <p:cBhvr>
                                        <p:cTn id="51" dur="500"/>
                                        <p:tgtEl>
                                          <p:spTgt spid="76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bldLvl="0" animBg="1" autoUpdateAnimBg="0"/>
      <p:bldP spid="76812" grpId="0" bldLvl="0" animBg="1" autoUpdateAnimBg="0"/>
      <p:bldP spid="76813" grpId="0" bldLvl="0" animBg="1" autoUpdateAnimBg="0"/>
      <p:bldP spid="76817" grpId="0" bldLvl="0" animBg="1" autoUpdateAnimBg="0"/>
      <p:bldP spid="76819" grpId="0" bldLvl="0" animBg="1" autoUpdateAnimBg="0"/>
      <p:bldP spid="76823" grpId="0" bldLvl="0" animBg="1" autoUpdateAnimBg="0"/>
      <p:bldP spid="76824" grpId="0" bldLvl="0" animBg="1" autoUpdateAnimBg="0"/>
      <p:bldP spid="76828" grpId="0" bldLvl="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10" name="内容占位符 9"/>
          <p:cNvSpPr>
            <a:spLocks noGrp="1"/>
          </p:cNvSpPr>
          <p:nvPr>
            <p:ph idx="1"/>
          </p:nvPr>
        </p:nvSpPr>
        <p:spPr>
          <a:xfrm>
            <a:off x="457200" y="908720"/>
            <a:ext cx="8229600" cy="417984"/>
          </a:xfrm>
        </p:spPr>
        <p:txBody>
          <a:bodyPr/>
          <a:lstStyle/>
          <a:p>
            <a:r>
              <a:rPr lang="ko-KR" altLang="en-US" b="0" dirty="0" smtClean="0">
                <a:ea typeface="宋体" charset="-122"/>
                <a:sym typeface="Arial" charset="0"/>
              </a:rPr>
              <a:t>表格</a:t>
            </a:r>
            <a:endParaRPr lang="zh-CN" altLang="en-US" dirty="0"/>
          </a:p>
        </p:txBody>
      </p:sp>
      <p:sp>
        <p:nvSpPr>
          <p:cNvPr id="77831" name="AutoShape 36"/>
          <p:cNvSpPr>
            <a:spLocks noChangeArrowheads="1"/>
          </p:cNvSpPr>
          <p:nvPr/>
        </p:nvSpPr>
        <p:spPr bwMode="auto">
          <a:xfrm>
            <a:off x="658081" y="1412776"/>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合并和拆分单元格</a:t>
            </a:r>
            <a:endParaRPr lang="ko-KR" altLang="en-US"/>
          </a:p>
        </p:txBody>
      </p:sp>
      <p:sp>
        <p:nvSpPr>
          <p:cNvPr id="77832" name="Rectangle 27"/>
          <p:cNvSpPr>
            <a:spLocks noChangeArrowheads="1"/>
          </p:cNvSpPr>
          <p:nvPr/>
        </p:nvSpPr>
        <p:spPr bwMode="auto">
          <a:xfrm>
            <a:off x="672367" y="3790628"/>
            <a:ext cx="1238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983407" y="3877940"/>
            <a:ext cx="126720" cy="138113"/>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7836" name="Rectangle 15"/>
          <p:cNvSpPr>
            <a:spLocks noChangeArrowheads="1"/>
          </p:cNvSpPr>
          <p:nvPr/>
        </p:nvSpPr>
        <p:spPr bwMode="auto">
          <a:xfrm>
            <a:off x="787567" y="3789040"/>
            <a:ext cx="5222993"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 拆分单元格</a:t>
            </a:r>
          </a:p>
        </p:txBody>
      </p:sp>
      <p:sp>
        <p:nvSpPr>
          <p:cNvPr id="77837" name="Rectangle 27"/>
          <p:cNvSpPr>
            <a:spLocks noChangeArrowheads="1"/>
          </p:cNvSpPr>
          <p:nvPr/>
        </p:nvSpPr>
        <p:spPr bwMode="auto">
          <a:xfrm>
            <a:off x="648000" y="4329292"/>
            <a:ext cx="122400" cy="1662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934327" y="4511828"/>
            <a:ext cx="126720" cy="138113"/>
            <a:chOff x="0" y="0"/>
            <a:chExt cx="336" cy="336"/>
          </a:xfrm>
        </p:grpSpPr>
        <p:sp>
          <p:nvSpPr>
            <p:cNvPr id="7784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785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7841" name="Rectangle 15"/>
          <p:cNvSpPr>
            <a:spLocks noChangeArrowheads="1"/>
          </p:cNvSpPr>
          <p:nvPr/>
        </p:nvSpPr>
        <p:spPr bwMode="auto">
          <a:xfrm>
            <a:off x="760321" y="4329291"/>
            <a:ext cx="5250240" cy="167225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① 选定要拆分的一个或多个单元格；</a:t>
            </a:r>
          </a:p>
          <a:p>
            <a:pPr algn="l"/>
            <a:r>
              <a:rPr lang="zh-CN" altLang="en-US" sz="2000" dirty="0">
                <a:ea typeface="微软雅黑" pitchFamily="34" charset="-122"/>
              </a:rPr>
              <a:t>② 选择“布局”选项卡的“合并”组中的“拆分单元格”按钮；或右击鼠标，在弹出的快捷菜单中选择“拆分单元格”选项</a:t>
            </a:r>
          </a:p>
          <a:p>
            <a:pPr algn="l"/>
            <a:r>
              <a:rPr lang="zh-CN" altLang="en-US" sz="2000" dirty="0">
                <a:ea typeface="微软雅黑" pitchFamily="34" charset="-122"/>
              </a:rPr>
              <a:t>③ 在对话框中需输入拆分的行数</a:t>
            </a:r>
            <a:endParaRPr lang="zh-CN" altLang="en-US" dirty="0"/>
          </a:p>
        </p:txBody>
      </p:sp>
      <p:sp>
        <p:nvSpPr>
          <p:cNvPr id="77842" name="Rectangle 27"/>
          <p:cNvSpPr>
            <a:spLocks noChangeArrowheads="1"/>
          </p:cNvSpPr>
          <p:nvPr/>
        </p:nvSpPr>
        <p:spPr bwMode="auto">
          <a:xfrm>
            <a:off x="672481" y="2062436"/>
            <a:ext cx="12240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982080" y="2149747"/>
            <a:ext cx="126720" cy="139700"/>
            <a:chOff x="0" y="0"/>
            <a:chExt cx="336" cy="336"/>
          </a:xfrm>
        </p:grpSpPr>
        <p:sp>
          <p:nvSpPr>
            <p:cNvPr id="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784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7846" name="Rectangle 15"/>
          <p:cNvSpPr>
            <a:spLocks noChangeArrowheads="1"/>
          </p:cNvSpPr>
          <p:nvPr/>
        </p:nvSpPr>
        <p:spPr bwMode="auto">
          <a:xfrm>
            <a:off x="787680" y="2060848"/>
            <a:ext cx="7672752"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合并单元格</a:t>
            </a:r>
          </a:p>
        </p:txBody>
      </p:sp>
      <p:sp>
        <p:nvSpPr>
          <p:cNvPr id="77847" name="Rectangle 27"/>
          <p:cNvSpPr>
            <a:spLocks noChangeArrowheads="1"/>
          </p:cNvSpPr>
          <p:nvPr/>
        </p:nvSpPr>
        <p:spPr bwMode="auto">
          <a:xfrm>
            <a:off x="664184" y="2638499"/>
            <a:ext cx="122400" cy="10414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4"/>
          <p:cNvGrpSpPr>
            <a:grpSpLocks/>
          </p:cNvGrpSpPr>
          <p:nvPr/>
        </p:nvGrpSpPr>
        <p:grpSpPr bwMode="auto">
          <a:xfrm>
            <a:off x="970904" y="2725812"/>
            <a:ext cx="126720" cy="138112"/>
            <a:chOff x="0" y="0"/>
            <a:chExt cx="336" cy="336"/>
          </a:xfrm>
        </p:grpSpPr>
        <p:sp>
          <p:nvSpPr>
            <p:cNvPr id="7784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7851" name="Rectangle 15"/>
          <p:cNvSpPr>
            <a:spLocks noChangeArrowheads="1"/>
          </p:cNvSpPr>
          <p:nvPr/>
        </p:nvSpPr>
        <p:spPr bwMode="auto">
          <a:xfrm>
            <a:off x="775064" y="2636912"/>
            <a:ext cx="7685368"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① 选定要合并的两个或多个单元格；</a:t>
            </a:r>
          </a:p>
          <a:p>
            <a:pPr algn="l"/>
            <a:r>
              <a:rPr lang="zh-CN" altLang="en-US" sz="2000" dirty="0">
                <a:ea typeface="微软雅黑" pitchFamily="34" charset="-122"/>
              </a:rPr>
              <a:t>② 选择“布局”选项卡的“合并”组中的“合并单元格”按钮；或右击鼠标，在弹出的快捷菜单中选择“合并单元格”选项。</a:t>
            </a:r>
          </a:p>
        </p:txBody>
      </p:sp>
      <p:pic>
        <p:nvPicPr>
          <p:cNvPr id="77852"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952" y="3789040"/>
            <a:ext cx="271152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514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42"/>
                                        </p:tgtEl>
                                        <p:attrNameLst>
                                          <p:attrName>style.visibility</p:attrName>
                                        </p:attrNameLst>
                                      </p:cBhvr>
                                      <p:to>
                                        <p:strVal val="visible"/>
                                      </p:to>
                                    </p:set>
                                    <p:animEffect transition="in" filter="blinds(horizontal)">
                                      <p:cBhvr>
                                        <p:cTn id="7" dur="500"/>
                                        <p:tgtEl>
                                          <p:spTgt spid="7784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7846"/>
                                        </p:tgtEl>
                                        <p:attrNameLst>
                                          <p:attrName>style.visibility</p:attrName>
                                        </p:attrNameLst>
                                      </p:cBhvr>
                                      <p:to>
                                        <p:strVal val="visible"/>
                                      </p:to>
                                    </p:set>
                                    <p:animEffect transition="in" filter="blinds(horizontal)">
                                      <p:cBhvr>
                                        <p:cTn id="13" dur="500"/>
                                        <p:tgtEl>
                                          <p:spTgt spid="7784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7847"/>
                                        </p:tgtEl>
                                        <p:attrNameLst>
                                          <p:attrName>style.visibility</p:attrName>
                                        </p:attrNameLst>
                                      </p:cBhvr>
                                      <p:to>
                                        <p:strVal val="visible"/>
                                      </p:to>
                                    </p:set>
                                    <p:animEffect transition="in" filter="blinds(horizontal)">
                                      <p:cBhvr>
                                        <p:cTn id="18" dur="500"/>
                                        <p:tgtEl>
                                          <p:spTgt spid="77847"/>
                                        </p:tgtEl>
                                      </p:cBhvr>
                                    </p:animEffect>
                                  </p:childTnLst>
                                </p:cTn>
                              </p:par>
                              <p:par>
                                <p:cTn id="19" presetID="3" presetClass="entr" presetSubtype="1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7851"/>
                                        </p:tgtEl>
                                        <p:attrNameLst>
                                          <p:attrName>style.visibility</p:attrName>
                                        </p:attrNameLst>
                                      </p:cBhvr>
                                      <p:to>
                                        <p:strVal val="visible"/>
                                      </p:to>
                                    </p:set>
                                    <p:animEffect transition="in" filter="blinds(horizontal)">
                                      <p:cBhvr>
                                        <p:cTn id="24" dur="500"/>
                                        <p:tgtEl>
                                          <p:spTgt spid="7785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7832"/>
                                        </p:tgtEl>
                                        <p:attrNameLst>
                                          <p:attrName>style.visibility</p:attrName>
                                        </p:attrNameLst>
                                      </p:cBhvr>
                                      <p:to>
                                        <p:strVal val="visible"/>
                                      </p:to>
                                    </p:set>
                                    <p:animEffect transition="in" filter="blinds(horizontal)">
                                      <p:cBhvr>
                                        <p:cTn id="29" dur="500"/>
                                        <p:tgtEl>
                                          <p:spTgt spid="77832"/>
                                        </p:tgtEl>
                                      </p:cBhvr>
                                    </p:animEffect>
                                  </p:childTnLst>
                                </p:cTn>
                              </p:par>
                              <p:par>
                                <p:cTn id="30" presetID="3" presetClass="entr" presetSubtype="1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7836"/>
                                        </p:tgtEl>
                                        <p:attrNameLst>
                                          <p:attrName>style.visibility</p:attrName>
                                        </p:attrNameLst>
                                      </p:cBhvr>
                                      <p:to>
                                        <p:strVal val="visible"/>
                                      </p:to>
                                    </p:set>
                                    <p:animEffect transition="in" filter="blinds(horizontal)">
                                      <p:cBhvr>
                                        <p:cTn id="35" dur="500"/>
                                        <p:tgtEl>
                                          <p:spTgt spid="7783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7837"/>
                                        </p:tgtEl>
                                        <p:attrNameLst>
                                          <p:attrName>style.visibility</p:attrName>
                                        </p:attrNameLst>
                                      </p:cBhvr>
                                      <p:to>
                                        <p:strVal val="visible"/>
                                      </p:to>
                                    </p:set>
                                    <p:animEffect transition="in" filter="blinds(horizontal)">
                                      <p:cBhvr>
                                        <p:cTn id="40" dur="500"/>
                                        <p:tgtEl>
                                          <p:spTgt spid="77837"/>
                                        </p:tgtEl>
                                      </p:cBhvr>
                                    </p:animEffect>
                                  </p:childTnLst>
                                </p:cTn>
                              </p:par>
                              <p:par>
                                <p:cTn id="41" presetID="3" presetClass="entr" presetSubtype="1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7841"/>
                                        </p:tgtEl>
                                        <p:attrNameLst>
                                          <p:attrName>style.visibility</p:attrName>
                                        </p:attrNameLst>
                                      </p:cBhvr>
                                      <p:to>
                                        <p:strVal val="visible"/>
                                      </p:to>
                                    </p:set>
                                    <p:animEffect transition="in" filter="blinds(horizontal)">
                                      <p:cBhvr>
                                        <p:cTn id="46" dur="500"/>
                                        <p:tgtEl>
                                          <p:spTgt spid="7784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77852"/>
                                        </p:tgtEl>
                                        <p:attrNameLst>
                                          <p:attrName>style.visibility</p:attrName>
                                        </p:attrNameLst>
                                      </p:cBhvr>
                                      <p:to>
                                        <p:strVal val="visible"/>
                                      </p:to>
                                    </p:set>
                                    <p:animEffect transition="in" filter="blinds(horizontal)">
                                      <p:cBhvr>
                                        <p:cTn id="51" dur="500"/>
                                        <p:tgtEl>
                                          <p:spTgt spid="77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2" grpId="0" bldLvl="0" animBg="1" autoUpdateAnimBg="0"/>
      <p:bldP spid="77836" grpId="0" bldLvl="0" animBg="1" autoUpdateAnimBg="0"/>
      <p:bldP spid="77837" grpId="0" bldLvl="0" animBg="1" autoUpdateAnimBg="0"/>
      <p:bldP spid="77841" grpId="0" bldLvl="0" animBg="1" autoUpdateAnimBg="0"/>
      <p:bldP spid="77842" grpId="0" bldLvl="0" animBg="1" autoUpdateAnimBg="0"/>
      <p:bldP spid="77846" grpId="0" bldLvl="0" animBg="1" autoUpdateAnimBg="0"/>
      <p:bldP spid="77847" grpId="0" bldLvl="0" animBg="1" autoUpdateAnimBg="0"/>
      <p:bldP spid="77851" grpId="0" bldLvl="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4" name="内容占位符 3"/>
          <p:cNvSpPr>
            <a:spLocks noGrp="1"/>
          </p:cNvSpPr>
          <p:nvPr>
            <p:ph idx="1"/>
          </p:nvPr>
        </p:nvSpPr>
        <p:spPr>
          <a:xfrm>
            <a:off x="457200" y="1066800"/>
            <a:ext cx="8229600" cy="565151"/>
          </a:xfrm>
        </p:spPr>
        <p:txBody>
          <a:bodyPr/>
          <a:lstStyle/>
          <a:p>
            <a:r>
              <a:rPr lang="ko-KR" altLang="en-US" b="0" dirty="0">
                <a:ea typeface="宋体" charset="-122"/>
                <a:sym typeface="Arial" charset="0"/>
              </a:rPr>
              <a:t>表格</a:t>
            </a:r>
            <a:endParaRPr lang="zh-CN" altLang="en-US" dirty="0"/>
          </a:p>
          <a:p>
            <a:endParaRPr lang="zh-CN" altLang="en-US" dirty="0"/>
          </a:p>
        </p:txBody>
      </p:sp>
      <p:sp>
        <p:nvSpPr>
          <p:cNvPr id="78855" name="AutoShape 36"/>
          <p:cNvSpPr>
            <a:spLocks noChangeArrowheads="1"/>
          </p:cNvSpPr>
          <p:nvPr/>
        </p:nvSpPr>
        <p:spPr bwMode="auto">
          <a:xfrm>
            <a:off x="658081" y="1631951"/>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拆分表格</a:t>
            </a:r>
          </a:p>
        </p:txBody>
      </p:sp>
      <p:sp>
        <p:nvSpPr>
          <p:cNvPr id="78856" name="Rectangle 27"/>
          <p:cNvSpPr>
            <a:spLocks noChangeArrowheads="1"/>
          </p:cNvSpPr>
          <p:nvPr/>
        </p:nvSpPr>
        <p:spPr bwMode="auto">
          <a:xfrm>
            <a:off x="779040" y="2422525"/>
            <a:ext cx="138240" cy="10414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43608" y="2642816"/>
            <a:ext cx="142560" cy="138112"/>
            <a:chOff x="0" y="0"/>
            <a:chExt cx="336" cy="336"/>
          </a:xfrm>
        </p:grpSpPr>
        <p:sp>
          <p:nvSpPr>
            <p:cNvPr id="7885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8860" name="Rectangle 15"/>
          <p:cNvSpPr>
            <a:spLocks noChangeArrowheads="1"/>
          </p:cNvSpPr>
          <p:nvPr/>
        </p:nvSpPr>
        <p:spPr bwMode="auto">
          <a:xfrm>
            <a:off x="891360" y="2420939"/>
            <a:ext cx="779760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① 选定要拆分处的行</a:t>
            </a:r>
            <a:r>
              <a:rPr lang="zh-CN" altLang="en-US" sz="2000" dirty="0" smtClean="0">
                <a:ea typeface="微软雅黑" pitchFamily="34" charset="-122"/>
              </a:rPr>
              <a:t>；</a:t>
            </a:r>
            <a:endParaRPr lang="en-US" altLang="zh-CN" sz="2000" dirty="0" smtClean="0">
              <a:ea typeface="微软雅黑" pitchFamily="34" charset="-122"/>
            </a:endParaRPr>
          </a:p>
          <a:p>
            <a:pPr algn="l"/>
            <a:endParaRPr lang="zh-CN" altLang="en-US" sz="2000" dirty="0">
              <a:ea typeface="微软雅黑" pitchFamily="34" charset="-122"/>
            </a:endParaRPr>
          </a:p>
          <a:p>
            <a:pPr algn="l"/>
            <a:r>
              <a:rPr lang="zh-CN" altLang="en-US" sz="2000" dirty="0">
                <a:ea typeface="微软雅黑" pitchFamily="34" charset="-122"/>
              </a:rPr>
              <a:t>② 选择“布局”选项卡的“合并”组中的“拆分表格”按钮，一个表格就从光标分成两个表格</a:t>
            </a:r>
          </a:p>
        </p:txBody>
      </p:sp>
    </p:spTree>
    <p:extLst>
      <p:ext uri="{BB962C8B-B14F-4D97-AF65-F5344CB8AC3E}">
        <p14:creationId xmlns:p14="http://schemas.microsoft.com/office/powerpoint/2010/main" val="3801956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6"/>
                                        </p:tgtEl>
                                        <p:attrNameLst>
                                          <p:attrName>style.visibility</p:attrName>
                                        </p:attrNameLst>
                                      </p:cBhvr>
                                      <p:to>
                                        <p:strVal val="visible"/>
                                      </p:to>
                                    </p:set>
                                    <p:animEffect transition="in" filter="blinds(horizontal)">
                                      <p:cBhvr>
                                        <p:cTn id="7" dur="500"/>
                                        <p:tgtEl>
                                          <p:spTgt spid="7885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8860"/>
                                        </p:tgtEl>
                                        <p:attrNameLst>
                                          <p:attrName>style.visibility</p:attrName>
                                        </p:attrNameLst>
                                      </p:cBhvr>
                                      <p:to>
                                        <p:strVal val="visible"/>
                                      </p:to>
                                    </p:set>
                                    <p:animEffect transition="in" filter="blinds(horizontal)">
                                      <p:cBhvr>
                                        <p:cTn id="13" dur="500"/>
                                        <p:tgtEl>
                                          <p:spTgt spid="78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6" grpId="0" bldLvl="0" animBg="1" autoUpdateAnimBg="0"/>
      <p:bldP spid="78860" grpId="0" bldLvl="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8" name="内容占位符 7"/>
          <p:cNvSpPr>
            <a:spLocks noGrp="1"/>
          </p:cNvSpPr>
          <p:nvPr>
            <p:ph idx="1"/>
          </p:nvPr>
        </p:nvSpPr>
        <p:spPr>
          <a:xfrm>
            <a:off x="467544" y="1038226"/>
            <a:ext cx="8229600" cy="593726"/>
          </a:xfrm>
        </p:spPr>
        <p:txBody>
          <a:bodyPr/>
          <a:lstStyle/>
          <a:p>
            <a:r>
              <a:rPr lang="ko-KR" altLang="en-US" b="0" dirty="0" smtClean="0">
                <a:ea typeface="宋体" charset="-122"/>
                <a:sym typeface="Arial" charset="0"/>
              </a:rPr>
              <a:t>表格</a:t>
            </a:r>
            <a:endParaRPr lang="zh-CN" altLang="en-US" dirty="0"/>
          </a:p>
        </p:txBody>
      </p:sp>
      <p:sp>
        <p:nvSpPr>
          <p:cNvPr id="79879" name="AutoShape 36"/>
          <p:cNvSpPr>
            <a:spLocks noChangeArrowheads="1"/>
          </p:cNvSpPr>
          <p:nvPr/>
        </p:nvSpPr>
        <p:spPr bwMode="auto">
          <a:xfrm>
            <a:off x="658081" y="1631951"/>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表格与文字相互转换</a:t>
            </a:r>
            <a:endParaRPr lang="ko-KR" altLang="en-US"/>
          </a:p>
        </p:txBody>
      </p:sp>
      <p:sp>
        <p:nvSpPr>
          <p:cNvPr id="79880" name="Rectangle 27"/>
          <p:cNvSpPr>
            <a:spLocks noChangeArrowheads="1"/>
          </p:cNvSpPr>
          <p:nvPr/>
        </p:nvSpPr>
        <p:spPr bwMode="auto">
          <a:xfrm>
            <a:off x="779040" y="2422525"/>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87200" y="2509838"/>
            <a:ext cx="142560" cy="138112"/>
            <a:chOff x="0" y="0"/>
            <a:chExt cx="336" cy="336"/>
          </a:xfrm>
        </p:grpSpPr>
        <p:sp>
          <p:nvSpPr>
            <p:cNvPr id="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9884" name="Rectangle 15"/>
          <p:cNvSpPr>
            <a:spLocks noChangeArrowheads="1"/>
          </p:cNvSpPr>
          <p:nvPr/>
        </p:nvSpPr>
        <p:spPr bwMode="auto">
          <a:xfrm>
            <a:off x="891359" y="2420939"/>
            <a:ext cx="4258563"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表格转换为文字</a:t>
            </a:r>
          </a:p>
        </p:txBody>
      </p:sp>
      <p:sp>
        <p:nvSpPr>
          <p:cNvPr id="79885" name="Rectangle 27"/>
          <p:cNvSpPr>
            <a:spLocks noChangeArrowheads="1"/>
          </p:cNvSpPr>
          <p:nvPr/>
        </p:nvSpPr>
        <p:spPr bwMode="auto">
          <a:xfrm>
            <a:off x="792000" y="3057526"/>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100161" y="3144838"/>
            <a:ext cx="142560" cy="138112"/>
            <a:chOff x="0" y="0"/>
            <a:chExt cx="336" cy="336"/>
          </a:xfrm>
        </p:grpSpPr>
        <p:sp>
          <p:nvSpPr>
            <p:cNvPr id="7989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989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9889" name="Rectangle 15"/>
          <p:cNvSpPr>
            <a:spLocks noChangeArrowheads="1"/>
          </p:cNvSpPr>
          <p:nvPr/>
        </p:nvSpPr>
        <p:spPr bwMode="auto">
          <a:xfrm>
            <a:off x="905760" y="3055938"/>
            <a:ext cx="4242303"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Word可以将文档中的表格内容转换为以逗号、制表符、段落标记或其他指定字符分隔的普通文本</a:t>
            </a:r>
            <a:endParaRPr lang="zh-CN" altLang="en-US"/>
          </a:p>
        </p:txBody>
      </p:sp>
      <p:sp>
        <p:nvSpPr>
          <p:cNvPr id="79890" name="Rectangle 27"/>
          <p:cNvSpPr>
            <a:spLocks noChangeArrowheads="1"/>
          </p:cNvSpPr>
          <p:nvPr/>
        </p:nvSpPr>
        <p:spPr bwMode="auto">
          <a:xfrm>
            <a:off x="780480" y="4294682"/>
            <a:ext cx="138240" cy="13779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1087200" y="4381995"/>
            <a:ext cx="142560" cy="138112"/>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989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79894" name="Rectangle 15"/>
          <p:cNvSpPr>
            <a:spLocks noChangeArrowheads="1"/>
          </p:cNvSpPr>
          <p:nvPr/>
        </p:nvSpPr>
        <p:spPr bwMode="auto">
          <a:xfrm>
            <a:off x="891359" y="4293096"/>
            <a:ext cx="4258563" cy="167225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光标定位在表格→选择“布局”选项卡→“数据”组→“转换为文本”，在弹出的“表格转换成文本”对话框中设置要当作文本分隔符的符号，</a:t>
            </a:r>
          </a:p>
        </p:txBody>
      </p:sp>
      <p:pic>
        <p:nvPicPr>
          <p:cNvPr id="7989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657669"/>
            <a:ext cx="2751840"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0113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880"/>
                                        </p:tgtEl>
                                        <p:attrNameLst>
                                          <p:attrName>style.visibility</p:attrName>
                                        </p:attrNameLst>
                                      </p:cBhvr>
                                      <p:to>
                                        <p:strVal val="visible"/>
                                      </p:to>
                                    </p:set>
                                    <p:animEffect transition="in" filter="blinds(horizontal)">
                                      <p:cBhvr>
                                        <p:cTn id="7" dur="500"/>
                                        <p:tgtEl>
                                          <p:spTgt spid="7988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9884"/>
                                        </p:tgtEl>
                                        <p:attrNameLst>
                                          <p:attrName>style.visibility</p:attrName>
                                        </p:attrNameLst>
                                      </p:cBhvr>
                                      <p:to>
                                        <p:strVal val="visible"/>
                                      </p:to>
                                    </p:set>
                                    <p:animEffect transition="in" filter="blinds(horizontal)">
                                      <p:cBhvr>
                                        <p:cTn id="13" dur="500"/>
                                        <p:tgtEl>
                                          <p:spTgt spid="7988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9885"/>
                                        </p:tgtEl>
                                        <p:attrNameLst>
                                          <p:attrName>style.visibility</p:attrName>
                                        </p:attrNameLst>
                                      </p:cBhvr>
                                      <p:to>
                                        <p:strVal val="visible"/>
                                      </p:to>
                                    </p:set>
                                    <p:animEffect transition="in" filter="blinds(horizontal)">
                                      <p:cBhvr>
                                        <p:cTn id="18" dur="500"/>
                                        <p:tgtEl>
                                          <p:spTgt spid="7988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9889"/>
                                        </p:tgtEl>
                                        <p:attrNameLst>
                                          <p:attrName>style.visibility</p:attrName>
                                        </p:attrNameLst>
                                      </p:cBhvr>
                                      <p:to>
                                        <p:strVal val="visible"/>
                                      </p:to>
                                    </p:set>
                                    <p:animEffect transition="in" filter="blinds(horizontal)">
                                      <p:cBhvr>
                                        <p:cTn id="24" dur="500"/>
                                        <p:tgtEl>
                                          <p:spTgt spid="798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9890"/>
                                        </p:tgtEl>
                                        <p:attrNameLst>
                                          <p:attrName>style.visibility</p:attrName>
                                        </p:attrNameLst>
                                      </p:cBhvr>
                                      <p:to>
                                        <p:strVal val="visible"/>
                                      </p:to>
                                    </p:set>
                                    <p:animEffect transition="in" filter="blinds(horizontal)">
                                      <p:cBhvr>
                                        <p:cTn id="29" dur="500"/>
                                        <p:tgtEl>
                                          <p:spTgt spid="79890"/>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9894"/>
                                        </p:tgtEl>
                                        <p:attrNameLst>
                                          <p:attrName>style.visibility</p:attrName>
                                        </p:attrNameLst>
                                      </p:cBhvr>
                                      <p:to>
                                        <p:strVal val="visible"/>
                                      </p:to>
                                    </p:set>
                                    <p:animEffect transition="in" filter="blinds(horizontal)">
                                      <p:cBhvr>
                                        <p:cTn id="35" dur="500"/>
                                        <p:tgtEl>
                                          <p:spTgt spid="7989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79895"/>
                                        </p:tgtEl>
                                        <p:attrNameLst>
                                          <p:attrName>style.visibility</p:attrName>
                                        </p:attrNameLst>
                                      </p:cBhvr>
                                      <p:to>
                                        <p:strVal val="visible"/>
                                      </p:to>
                                    </p:set>
                                    <p:animEffect transition="in" filter="blinds(horizontal)">
                                      <p:cBhvr>
                                        <p:cTn id="40" dur="500"/>
                                        <p:tgtEl>
                                          <p:spTgt spid="79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bldLvl="0" animBg="1" autoUpdateAnimBg="0"/>
      <p:bldP spid="79884" grpId="0" bldLvl="0" animBg="1" autoUpdateAnimBg="0"/>
      <p:bldP spid="79885" grpId="0" bldLvl="0" animBg="1" autoUpdateAnimBg="0"/>
      <p:bldP spid="79889" grpId="0" bldLvl="0" animBg="1" autoUpdateAnimBg="0"/>
      <p:bldP spid="79890" grpId="0" bldLvl="0" animBg="1" autoUpdateAnimBg="0"/>
      <p:bldP spid="79894"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688" y="2286000"/>
            <a:ext cx="6254750" cy="348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3500000" algn="ctr" rotWithShape="0">
                    <a:schemeClr val="bg2">
                      <a:alpha val="50000"/>
                    </a:schemeClr>
                  </a:outerShdw>
                </a:effectLst>
              </a14:hiddenEffects>
            </a:ext>
          </a:extLst>
        </p:spPr>
      </p:pic>
      <p:sp>
        <p:nvSpPr>
          <p:cNvPr id="31" name="灯片编号占位符 5"/>
          <p:cNvSpPr>
            <a:spLocks noGrp="1"/>
          </p:cNvSpPr>
          <p:nvPr>
            <p:ph type="sldNum" sz="quarter" idx="4294967295"/>
          </p:nvPr>
        </p:nvSpPr>
        <p:spPr/>
        <p:txBody>
          <a:bodyPr/>
          <a:lstStyle/>
          <a:p>
            <a:pPr>
              <a:defRPr/>
            </a:pPr>
            <a:endParaRPr lang="zh-CN" altLang="en-US"/>
          </a:p>
          <a:p>
            <a:pPr>
              <a:defRPr/>
            </a:pPr>
            <a:fld id="{4D197A8F-D56F-4447-B147-534E64D9F966}" type="slidenum">
              <a:rPr lang="zh-CN" altLang="en-US"/>
              <a:t>14</a:t>
            </a:fld>
            <a:endParaRPr lang="en-US" altLang="zh-CN"/>
          </a:p>
        </p:txBody>
      </p:sp>
      <p:sp>
        <p:nvSpPr>
          <p:cNvPr id="49165" name="Line 13"/>
          <p:cNvSpPr>
            <a:spLocks noChangeShapeType="1"/>
          </p:cNvSpPr>
          <p:nvPr/>
        </p:nvSpPr>
        <p:spPr bwMode="auto">
          <a:xfrm flipV="1">
            <a:off x="914400" y="2524125"/>
            <a:ext cx="684213" cy="447675"/>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6" name="Line 14"/>
          <p:cNvSpPr>
            <a:spLocks noChangeShapeType="1"/>
          </p:cNvSpPr>
          <p:nvPr/>
        </p:nvSpPr>
        <p:spPr bwMode="auto">
          <a:xfrm>
            <a:off x="3405188" y="1990725"/>
            <a:ext cx="1295400" cy="533400"/>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7" name="Line 15"/>
          <p:cNvSpPr>
            <a:spLocks noChangeShapeType="1"/>
          </p:cNvSpPr>
          <p:nvPr/>
        </p:nvSpPr>
        <p:spPr bwMode="auto">
          <a:xfrm>
            <a:off x="1920875" y="1828800"/>
            <a:ext cx="0" cy="533400"/>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8" name="Line 16"/>
          <p:cNvSpPr>
            <a:spLocks noChangeShapeType="1"/>
          </p:cNvSpPr>
          <p:nvPr/>
        </p:nvSpPr>
        <p:spPr bwMode="auto">
          <a:xfrm flipH="1">
            <a:off x="7589838" y="2836863"/>
            <a:ext cx="908050" cy="685800"/>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169" name="Group 17"/>
          <p:cNvGrpSpPr/>
          <p:nvPr/>
        </p:nvGrpSpPr>
        <p:grpSpPr bwMode="auto">
          <a:xfrm>
            <a:off x="4800600" y="1828800"/>
            <a:ext cx="3276600" cy="609600"/>
            <a:chOff x="0" y="0"/>
            <a:chExt cx="2064" cy="384"/>
          </a:xfrm>
        </p:grpSpPr>
        <p:sp>
          <p:nvSpPr>
            <p:cNvPr id="30746" name="Line 18"/>
            <p:cNvSpPr>
              <a:spLocks noChangeShapeType="1"/>
            </p:cNvSpPr>
            <p:nvPr/>
          </p:nvSpPr>
          <p:spPr bwMode="auto">
            <a:xfrm>
              <a:off x="0" y="0"/>
              <a:ext cx="1056" cy="384"/>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7" name="Line 19"/>
            <p:cNvSpPr>
              <a:spLocks noChangeShapeType="1"/>
            </p:cNvSpPr>
            <p:nvPr/>
          </p:nvSpPr>
          <p:spPr bwMode="auto">
            <a:xfrm>
              <a:off x="1056" y="0"/>
              <a:ext cx="240" cy="288"/>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8" name="Line 20"/>
            <p:cNvSpPr>
              <a:spLocks noChangeShapeType="1"/>
            </p:cNvSpPr>
            <p:nvPr/>
          </p:nvSpPr>
          <p:spPr bwMode="auto">
            <a:xfrm flipH="1">
              <a:off x="1584" y="0"/>
              <a:ext cx="480" cy="288"/>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729" name="Rectangle 30"/>
          <p:cNvSpPr>
            <a:spLocks noChangeArrowheads="1"/>
          </p:cNvSpPr>
          <p:nvPr/>
        </p:nvSpPr>
        <p:spPr bwMode="auto">
          <a:xfrm>
            <a:off x="5811838" y="6323013"/>
            <a:ext cx="2787650"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2.4 </a:t>
            </a:r>
            <a:r>
              <a:rPr lang="zh-CN" altLang="en-US" sz="2000" b="1">
                <a:latin typeface="黑体" panose="02010609060101010101" pitchFamily="49" charset="-122"/>
                <a:ea typeface="黑体" panose="02010609060101010101" pitchFamily="49" charset="-122"/>
              </a:rPr>
              <a:t>操作系统用户界面</a:t>
            </a:r>
            <a:endParaRPr lang="en-US" altLang="zh-CN" sz="2000" b="1">
              <a:latin typeface="黑体" panose="02010609060101010101" pitchFamily="49" charset="-122"/>
              <a:ea typeface="黑体" panose="02010609060101010101" pitchFamily="49" charset="-122"/>
            </a:endParaRPr>
          </a:p>
        </p:txBody>
      </p:sp>
      <p:sp>
        <p:nvSpPr>
          <p:cNvPr id="49154" name="Rectangle 2"/>
          <p:cNvSpPr>
            <a:spLocks noGrp="1" noChangeArrowheads="1"/>
          </p:cNvSpPr>
          <p:nvPr>
            <p:ph type="title"/>
          </p:nvPr>
        </p:nvSpPr>
        <p:spPr/>
        <p:txBody>
          <a:bodyPr/>
          <a:lstStyle/>
          <a:p>
            <a:pPr eaLnBrk="1" hangingPunct="1">
              <a:defRPr/>
            </a:pPr>
            <a:r>
              <a:rPr lang="zh-CN" altLang="en-US" sz="4000"/>
              <a:t>典型的应用程序窗口基本元素</a:t>
            </a:r>
          </a:p>
        </p:txBody>
      </p:sp>
      <p:sp>
        <p:nvSpPr>
          <p:cNvPr id="49156" name="Rectangle 4"/>
          <p:cNvSpPr>
            <a:spLocks noChangeArrowheads="1"/>
          </p:cNvSpPr>
          <p:nvPr/>
        </p:nvSpPr>
        <p:spPr bwMode="gray">
          <a:xfrm>
            <a:off x="2954338" y="1455738"/>
            <a:ext cx="1098550" cy="4572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wrap="none" anchor="ctr"/>
          <a:lstStyle/>
          <a:p>
            <a:pPr>
              <a:defRPr/>
            </a:pPr>
            <a:r>
              <a:rPr lang="zh-CN" altLang="en-US" sz="2400" b="1">
                <a:latin typeface="宋体" panose="02010600030101010101" pitchFamily="2" charset="-122"/>
                <a:ea typeface="宋体" panose="02010600030101010101" pitchFamily="2" charset="-122"/>
              </a:rPr>
              <a:t>标题栏</a:t>
            </a:r>
            <a:endParaRPr lang="zh-CN" altLang="en-US" b="1">
              <a:latin typeface="宋体" panose="02010600030101010101" pitchFamily="2" charset="-122"/>
              <a:ea typeface="宋体" panose="02010600030101010101" pitchFamily="2" charset="-122"/>
            </a:endParaRPr>
          </a:p>
        </p:txBody>
      </p:sp>
      <p:sp>
        <p:nvSpPr>
          <p:cNvPr id="49157" name="Rectangle 5"/>
          <p:cNvSpPr>
            <a:spLocks noChangeArrowheads="1"/>
          </p:cNvSpPr>
          <p:nvPr/>
        </p:nvSpPr>
        <p:spPr bwMode="gray">
          <a:xfrm>
            <a:off x="7874000" y="2362200"/>
            <a:ext cx="1098550" cy="4572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wrap="none" anchor="ctr"/>
          <a:lstStyle/>
          <a:p>
            <a:pPr>
              <a:defRPr/>
            </a:pPr>
            <a:r>
              <a:rPr lang="zh-CN" altLang="en-US" sz="2400" b="1" dirty="0">
                <a:latin typeface="宋体" panose="02010600030101010101" pitchFamily="2" charset="-122"/>
                <a:ea typeface="宋体" panose="02010600030101010101" pitchFamily="2" charset="-122"/>
              </a:rPr>
              <a:t>功能区</a:t>
            </a:r>
          </a:p>
        </p:txBody>
      </p:sp>
      <p:sp>
        <p:nvSpPr>
          <p:cNvPr id="49158" name="Rectangle 6"/>
          <p:cNvSpPr>
            <a:spLocks noChangeArrowheads="1"/>
          </p:cNvSpPr>
          <p:nvPr/>
        </p:nvSpPr>
        <p:spPr bwMode="gray">
          <a:xfrm>
            <a:off x="266700" y="1455738"/>
            <a:ext cx="2397125" cy="4572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wrap="none" anchor="ctr"/>
          <a:lstStyle/>
          <a:p>
            <a:pPr>
              <a:defRPr/>
            </a:pPr>
            <a:r>
              <a:rPr lang="zh-CN" altLang="en-US" sz="2400" b="1" dirty="0">
                <a:latin typeface="宋体" panose="02010600030101010101" pitchFamily="2" charset="-122"/>
                <a:ea typeface="宋体" panose="02010600030101010101" pitchFamily="2" charset="-122"/>
              </a:rPr>
              <a:t>快速访问工具栏</a:t>
            </a:r>
          </a:p>
        </p:txBody>
      </p:sp>
      <p:sp>
        <p:nvSpPr>
          <p:cNvPr id="49164" name="Text Box 12"/>
          <p:cNvSpPr txBox="1">
            <a:spLocks noChangeArrowheads="1"/>
          </p:cNvSpPr>
          <p:nvPr/>
        </p:nvSpPr>
        <p:spPr bwMode="gray">
          <a:xfrm>
            <a:off x="4191000" y="1423988"/>
            <a:ext cx="4699000" cy="4572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wrap="none" anchor="ctr"/>
          <a:lstStyle/>
          <a:p>
            <a:pPr>
              <a:defRPr/>
            </a:pPr>
            <a:r>
              <a:rPr lang="zh-CN" altLang="en-US" sz="2400" b="1">
                <a:latin typeface="宋体" panose="02010600030101010101" pitchFamily="2" charset="-122"/>
                <a:ea typeface="宋体" panose="02010600030101010101" pitchFamily="2" charset="-122"/>
              </a:rPr>
              <a:t>最小化、最大化</a:t>
            </a:r>
            <a:r>
              <a:rPr lang="en-US" altLang="zh-CN" sz="2400" b="1">
                <a:latin typeface="宋体" panose="02010600030101010101" pitchFamily="2" charset="-122"/>
                <a:ea typeface="宋体" panose="02010600030101010101" pitchFamily="2" charset="-122"/>
              </a:rPr>
              <a:t>/</a:t>
            </a:r>
            <a:r>
              <a:rPr lang="zh-CN" altLang="en-US" sz="2400" b="1">
                <a:latin typeface="宋体" panose="02010600030101010101" pitchFamily="2" charset="-122"/>
                <a:ea typeface="宋体" panose="02010600030101010101" pitchFamily="2" charset="-122"/>
              </a:rPr>
              <a:t>还原、关闭按钮</a:t>
            </a:r>
          </a:p>
        </p:txBody>
      </p:sp>
      <p:sp>
        <p:nvSpPr>
          <p:cNvPr id="49173" name="Line 21"/>
          <p:cNvSpPr>
            <a:spLocks noChangeShapeType="1"/>
          </p:cNvSpPr>
          <p:nvPr/>
        </p:nvSpPr>
        <p:spPr bwMode="auto">
          <a:xfrm flipH="1" flipV="1">
            <a:off x="4643438" y="5611813"/>
            <a:ext cx="0" cy="625475"/>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6" name="Line 24"/>
          <p:cNvSpPr>
            <a:spLocks noChangeShapeType="1"/>
          </p:cNvSpPr>
          <p:nvPr/>
        </p:nvSpPr>
        <p:spPr bwMode="auto">
          <a:xfrm flipH="1" flipV="1">
            <a:off x="6667500" y="5422900"/>
            <a:ext cx="1023938" cy="669925"/>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7" name="Line 25"/>
          <p:cNvSpPr>
            <a:spLocks noChangeShapeType="1"/>
          </p:cNvSpPr>
          <p:nvPr/>
        </p:nvSpPr>
        <p:spPr bwMode="auto">
          <a:xfrm flipH="1">
            <a:off x="6827838" y="4452938"/>
            <a:ext cx="1524000" cy="0"/>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178" name="Group 26"/>
          <p:cNvGrpSpPr/>
          <p:nvPr/>
        </p:nvGrpSpPr>
        <p:grpSpPr bwMode="auto">
          <a:xfrm>
            <a:off x="609600" y="4849813"/>
            <a:ext cx="1928813" cy="1398587"/>
            <a:chOff x="0" y="0"/>
            <a:chExt cx="912" cy="624"/>
          </a:xfrm>
        </p:grpSpPr>
        <p:sp>
          <p:nvSpPr>
            <p:cNvPr id="30744" name="Line 27"/>
            <p:cNvSpPr>
              <a:spLocks noChangeShapeType="1"/>
            </p:cNvSpPr>
            <p:nvPr/>
          </p:nvSpPr>
          <p:spPr bwMode="auto">
            <a:xfrm flipV="1">
              <a:off x="0" y="0"/>
              <a:ext cx="384" cy="624"/>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5" name="Line 28"/>
            <p:cNvSpPr>
              <a:spLocks noChangeShapeType="1"/>
            </p:cNvSpPr>
            <p:nvPr/>
          </p:nvSpPr>
          <p:spPr bwMode="auto">
            <a:xfrm flipV="1">
              <a:off x="384" y="432"/>
              <a:ext cx="528" cy="192"/>
            </a:xfrm>
            <a:prstGeom prst="line">
              <a:avLst/>
            </a:prstGeom>
            <a:noFill/>
            <a:ln w="38100">
              <a:solidFill>
                <a:srgbClr val="3399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159" name="Rectangle 7"/>
          <p:cNvSpPr>
            <a:spLocks noChangeArrowheads="1"/>
          </p:cNvSpPr>
          <p:nvPr/>
        </p:nvSpPr>
        <p:spPr bwMode="gray">
          <a:xfrm>
            <a:off x="266700" y="2798763"/>
            <a:ext cx="846138" cy="847725"/>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anchor="ctr">
            <a:spAutoFit/>
          </a:bodyPr>
          <a:lstStyle/>
          <a:p>
            <a:pPr>
              <a:defRPr/>
            </a:pPr>
            <a:r>
              <a:rPr lang="zh-CN" altLang="en-US" sz="2400" b="1">
                <a:latin typeface="宋体" panose="02010600030101010101" pitchFamily="2" charset="-122"/>
                <a:ea typeface="宋体" panose="02010600030101010101" pitchFamily="2" charset="-122"/>
              </a:rPr>
              <a:t>控制按钮</a:t>
            </a:r>
          </a:p>
        </p:txBody>
      </p:sp>
      <p:sp>
        <p:nvSpPr>
          <p:cNvPr id="49162" name="Rectangle 10"/>
          <p:cNvSpPr>
            <a:spLocks noChangeArrowheads="1"/>
          </p:cNvSpPr>
          <p:nvPr/>
        </p:nvSpPr>
        <p:spPr bwMode="gray">
          <a:xfrm>
            <a:off x="133350" y="6076950"/>
            <a:ext cx="1465263" cy="4826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anchor="ctr">
            <a:spAutoFit/>
          </a:bodyPr>
          <a:lstStyle/>
          <a:p>
            <a:pPr>
              <a:defRPr/>
            </a:pPr>
            <a:r>
              <a:rPr lang="zh-CN" altLang="en-US" sz="2400" b="1">
                <a:latin typeface="宋体" panose="02010600030101010101" pitchFamily="2" charset="-122"/>
                <a:ea typeface="宋体" panose="02010600030101010101" pitchFamily="2" charset="-122"/>
              </a:rPr>
              <a:t>窗口边框</a:t>
            </a:r>
          </a:p>
        </p:txBody>
      </p:sp>
      <p:sp>
        <p:nvSpPr>
          <p:cNvPr id="49161" name="Rectangle 9"/>
          <p:cNvSpPr>
            <a:spLocks noChangeArrowheads="1"/>
          </p:cNvSpPr>
          <p:nvPr/>
        </p:nvSpPr>
        <p:spPr bwMode="gray">
          <a:xfrm>
            <a:off x="4052888" y="6100763"/>
            <a:ext cx="1260475" cy="4826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anchor="ctr">
            <a:spAutoFit/>
          </a:bodyPr>
          <a:lstStyle/>
          <a:p>
            <a:pPr>
              <a:defRPr/>
            </a:pPr>
            <a:r>
              <a:rPr lang="zh-CN" altLang="en-US" sz="2400" b="1">
                <a:latin typeface="宋体" panose="02010600030101010101" pitchFamily="2" charset="-122"/>
                <a:ea typeface="宋体" panose="02010600030101010101" pitchFamily="2" charset="-122"/>
              </a:rPr>
              <a:t>状态栏</a:t>
            </a:r>
          </a:p>
        </p:txBody>
      </p:sp>
      <p:sp>
        <p:nvSpPr>
          <p:cNvPr id="49160" name="Rectangle 8"/>
          <p:cNvSpPr>
            <a:spLocks noChangeArrowheads="1"/>
          </p:cNvSpPr>
          <p:nvPr/>
        </p:nvSpPr>
        <p:spPr bwMode="gray">
          <a:xfrm>
            <a:off x="7539038" y="5946775"/>
            <a:ext cx="1149350" cy="482600"/>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anchor="ctr">
            <a:spAutoFit/>
          </a:bodyPr>
          <a:lstStyle/>
          <a:p>
            <a:pPr>
              <a:defRPr/>
            </a:pPr>
            <a:r>
              <a:rPr lang="zh-CN" altLang="en-US" sz="2400" b="1" dirty="0">
                <a:latin typeface="宋体" panose="02010600030101010101" pitchFamily="2" charset="-122"/>
                <a:ea typeface="宋体" panose="02010600030101010101" pitchFamily="2" charset="-122"/>
              </a:rPr>
              <a:t>滚动条</a:t>
            </a:r>
          </a:p>
        </p:txBody>
      </p:sp>
      <p:sp>
        <p:nvSpPr>
          <p:cNvPr id="49163" name="Rectangle 11"/>
          <p:cNvSpPr>
            <a:spLocks noChangeArrowheads="1"/>
          </p:cNvSpPr>
          <p:nvPr/>
        </p:nvSpPr>
        <p:spPr bwMode="gray">
          <a:xfrm>
            <a:off x="7812088" y="4002088"/>
            <a:ext cx="1157287" cy="847725"/>
          </a:xfrm>
          <a:prstGeom prst="rect">
            <a:avLst/>
          </a:prstGeom>
          <a:gradFill rotWithShape="1">
            <a:gsLst>
              <a:gs pos="0">
                <a:schemeClr val="accent1">
                  <a:gamma/>
                  <a:shade val="82353"/>
                  <a:invGamma/>
                </a:schemeClr>
              </a:gs>
              <a:gs pos="100000">
                <a:schemeClr val="accent1"/>
              </a:gs>
            </a:gsLst>
            <a:lin ang="5400000" scaled="1"/>
          </a:gradFill>
          <a:ln w="25400" algn="ctr">
            <a:solidFill>
              <a:srgbClr val="FEFFFF"/>
            </a:solidFill>
            <a:miter lim="800000"/>
          </a:ln>
          <a:effectLst>
            <a:outerShdw dist="53882" dir="2700000" algn="ctr" rotWithShape="0">
              <a:srgbClr val="000000">
                <a:alpha val="50000"/>
              </a:srgbClr>
            </a:outerShdw>
          </a:effectLst>
        </p:spPr>
        <p:txBody>
          <a:bodyPr anchor="ctr">
            <a:spAutoFit/>
          </a:bodyPr>
          <a:lstStyle/>
          <a:p>
            <a:pPr>
              <a:defRPr/>
            </a:pPr>
            <a:r>
              <a:rPr lang="zh-CN" altLang="en-US" sz="2400" b="1" dirty="0">
                <a:latin typeface="宋体" panose="02010600030101010101" pitchFamily="2" charset="-122"/>
                <a:ea typeface="宋体" panose="02010600030101010101" pitchFamily="2" charset="-122"/>
              </a:rPr>
              <a:t>窗口工</a:t>
            </a:r>
          </a:p>
          <a:p>
            <a:pPr>
              <a:defRPr/>
            </a:pPr>
            <a:r>
              <a:rPr lang="zh-CN" altLang="en-US" sz="2400" b="1" dirty="0">
                <a:latin typeface="宋体" panose="02010600030101010101" pitchFamily="2" charset="-122"/>
                <a:ea typeface="宋体" panose="02010600030101010101" pitchFamily="2" charset="-122"/>
              </a:rPr>
              <a:t>作区域</a:t>
            </a:r>
          </a:p>
        </p:txBody>
      </p:sp>
    </p:spTree>
    <p:extLst>
      <p:ext uri="{BB962C8B-B14F-4D97-AF65-F5344CB8AC3E}">
        <p14:creationId xmlns:p14="http://schemas.microsoft.com/office/powerpoint/2010/main" val="91328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1000"/>
                                  </p:stCondLst>
                                  <p:childTnLst>
                                    <p:set>
                                      <p:cBhvr>
                                        <p:cTn id="6" dur="1" fill="hold">
                                          <p:stCondLst>
                                            <p:cond delay="499"/>
                                          </p:stCondLst>
                                        </p:cTn>
                                        <p:tgtEl>
                                          <p:spTgt spid="49156"/>
                                        </p:tgtEl>
                                        <p:attrNameLst>
                                          <p:attrName>style.visibility</p:attrName>
                                        </p:attrNameLst>
                                      </p:cBhvr>
                                      <p:to>
                                        <p:strVal val="visible"/>
                                      </p:to>
                                    </p:set>
                                    <p:anim to="" calcmode="lin" valueType="num">
                                      <p:cBhvr>
                                        <p:cTn id="7" dur="1" fill="hold"/>
                                        <p:tgtEl>
                                          <p:spTgt spid="49156"/>
                                        </p:tgtEl>
                                      </p:cBhvr>
                                    </p:anim>
                                  </p:childTnLst>
                                </p:cTn>
                              </p:par>
                            </p:childTnLst>
                          </p:cTn>
                        </p:par>
                        <p:par>
                          <p:cTn id="8" fill="hold">
                            <p:stCondLst>
                              <p:cond delay="1500"/>
                            </p:stCondLst>
                            <p:childTnLst>
                              <p:par>
                                <p:cTn id="9" presetID="2" presetClass="entr" presetSubtype="9" fill="hold" grpId="0" nodeType="afterEffect">
                                  <p:stCondLst>
                                    <p:cond delay="1000"/>
                                  </p:stCondLst>
                                  <p:childTnLst>
                                    <p:set>
                                      <p:cBhvr>
                                        <p:cTn id="10" dur="1" fill="hold">
                                          <p:stCondLst>
                                            <p:cond delay="0"/>
                                          </p:stCondLst>
                                        </p:cTn>
                                        <p:tgtEl>
                                          <p:spTgt spid="49166"/>
                                        </p:tgtEl>
                                        <p:attrNameLst>
                                          <p:attrName>style.visibility</p:attrName>
                                        </p:attrNameLst>
                                      </p:cBhvr>
                                      <p:to>
                                        <p:strVal val="visible"/>
                                      </p:to>
                                    </p:set>
                                    <p:anim calcmode="lin" valueType="num">
                                      <p:cBhvr additive="base">
                                        <p:cTn id="11" dur="500" fill="hold"/>
                                        <p:tgtEl>
                                          <p:spTgt spid="49166"/>
                                        </p:tgtEl>
                                        <p:attrNameLst>
                                          <p:attrName>ppt_x</p:attrName>
                                        </p:attrNameLst>
                                      </p:cBhvr>
                                      <p:tavLst>
                                        <p:tav tm="0">
                                          <p:val>
                                            <p:strVal val="0-#ppt_w/2"/>
                                          </p:val>
                                        </p:tav>
                                        <p:tav tm="100000">
                                          <p:val>
                                            <p:strVal val="#ppt_x"/>
                                          </p:val>
                                        </p:tav>
                                      </p:tavLst>
                                    </p:anim>
                                    <p:anim calcmode="lin" valueType="num">
                                      <p:cBhvr additive="base">
                                        <p:cTn id="12" dur="500" fill="hold"/>
                                        <p:tgtEl>
                                          <p:spTgt spid="49166"/>
                                        </p:tgtEl>
                                        <p:attrNameLst>
                                          <p:attrName>ppt_y</p:attrName>
                                        </p:attrNameLst>
                                      </p:cBhvr>
                                      <p:tavLst>
                                        <p:tav tm="0">
                                          <p:val>
                                            <p:strVal val="0-#ppt_h/2"/>
                                          </p:val>
                                        </p:tav>
                                        <p:tav tm="100000">
                                          <p:val>
                                            <p:strVal val="#ppt_y"/>
                                          </p:val>
                                        </p:tav>
                                      </p:tavLst>
                                    </p:anim>
                                  </p:childTnLst>
                                </p:cTn>
                              </p:par>
                            </p:childTnLst>
                          </p:cTn>
                        </p:par>
                        <p:par>
                          <p:cTn id="13" fill="hold">
                            <p:stCondLst>
                              <p:cond delay="3000"/>
                            </p:stCondLst>
                            <p:childTnLst>
                              <p:par>
                                <p:cTn id="14" presetID="24" presetClass="entr" presetSubtype="0" fill="hold" grpId="0" nodeType="afterEffect">
                                  <p:stCondLst>
                                    <p:cond delay="1000"/>
                                  </p:stCondLst>
                                  <p:childTnLst>
                                    <p:set>
                                      <p:cBhvr>
                                        <p:cTn id="15" dur="1" fill="hold">
                                          <p:stCondLst>
                                            <p:cond delay="499"/>
                                          </p:stCondLst>
                                        </p:cTn>
                                        <p:tgtEl>
                                          <p:spTgt spid="49157"/>
                                        </p:tgtEl>
                                        <p:attrNameLst>
                                          <p:attrName>style.visibility</p:attrName>
                                        </p:attrNameLst>
                                      </p:cBhvr>
                                      <p:to>
                                        <p:strVal val="visible"/>
                                      </p:to>
                                    </p:set>
                                    <p:anim to="" calcmode="lin" valueType="num">
                                      <p:cBhvr>
                                        <p:cTn id="16" dur="1" fill="hold"/>
                                        <p:tgtEl>
                                          <p:spTgt spid="49157"/>
                                        </p:tgtEl>
                                      </p:cBhvr>
                                    </p:anim>
                                  </p:childTnLst>
                                </p:cTn>
                              </p:par>
                            </p:childTnLst>
                          </p:cTn>
                        </p:par>
                        <p:par>
                          <p:cTn id="17" fill="hold">
                            <p:stCondLst>
                              <p:cond delay="4500"/>
                            </p:stCondLst>
                            <p:childTnLst>
                              <p:par>
                                <p:cTn id="18" presetID="2" presetClass="entr" presetSubtype="9" fill="hold" grpId="0" nodeType="afterEffect">
                                  <p:stCondLst>
                                    <p:cond delay="1000"/>
                                  </p:stCondLst>
                                  <p:childTnLst>
                                    <p:set>
                                      <p:cBhvr>
                                        <p:cTn id="19" dur="1" fill="hold">
                                          <p:stCondLst>
                                            <p:cond delay="0"/>
                                          </p:stCondLst>
                                        </p:cTn>
                                        <p:tgtEl>
                                          <p:spTgt spid="49167"/>
                                        </p:tgtEl>
                                        <p:attrNameLst>
                                          <p:attrName>style.visibility</p:attrName>
                                        </p:attrNameLst>
                                      </p:cBhvr>
                                      <p:to>
                                        <p:strVal val="visible"/>
                                      </p:to>
                                    </p:set>
                                    <p:anim calcmode="lin" valueType="num">
                                      <p:cBhvr additive="base">
                                        <p:cTn id="20" dur="500" fill="hold"/>
                                        <p:tgtEl>
                                          <p:spTgt spid="49167"/>
                                        </p:tgtEl>
                                        <p:attrNameLst>
                                          <p:attrName>ppt_x</p:attrName>
                                        </p:attrNameLst>
                                      </p:cBhvr>
                                      <p:tavLst>
                                        <p:tav tm="0">
                                          <p:val>
                                            <p:strVal val="0-#ppt_w/2"/>
                                          </p:val>
                                        </p:tav>
                                        <p:tav tm="100000">
                                          <p:val>
                                            <p:strVal val="#ppt_x"/>
                                          </p:val>
                                        </p:tav>
                                      </p:tavLst>
                                    </p:anim>
                                    <p:anim calcmode="lin" valueType="num">
                                      <p:cBhvr additive="base">
                                        <p:cTn id="21" dur="500" fill="hold"/>
                                        <p:tgtEl>
                                          <p:spTgt spid="49167"/>
                                        </p:tgtEl>
                                        <p:attrNameLst>
                                          <p:attrName>ppt_y</p:attrName>
                                        </p:attrNameLst>
                                      </p:cBhvr>
                                      <p:tavLst>
                                        <p:tav tm="0">
                                          <p:val>
                                            <p:strVal val="0-#ppt_h/2"/>
                                          </p:val>
                                        </p:tav>
                                        <p:tav tm="100000">
                                          <p:val>
                                            <p:strVal val="#ppt_y"/>
                                          </p:val>
                                        </p:tav>
                                      </p:tavLst>
                                    </p:anim>
                                  </p:childTnLst>
                                </p:cTn>
                              </p:par>
                            </p:childTnLst>
                          </p:cTn>
                        </p:par>
                        <p:par>
                          <p:cTn id="22" fill="hold">
                            <p:stCondLst>
                              <p:cond delay="6000"/>
                            </p:stCondLst>
                            <p:childTnLst>
                              <p:par>
                                <p:cTn id="23" presetID="24" presetClass="entr" presetSubtype="0" fill="hold" grpId="0" nodeType="afterEffect">
                                  <p:stCondLst>
                                    <p:cond delay="1000"/>
                                  </p:stCondLst>
                                  <p:childTnLst>
                                    <p:set>
                                      <p:cBhvr>
                                        <p:cTn id="24" dur="1" fill="hold">
                                          <p:stCondLst>
                                            <p:cond delay="499"/>
                                          </p:stCondLst>
                                        </p:cTn>
                                        <p:tgtEl>
                                          <p:spTgt spid="49158"/>
                                        </p:tgtEl>
                                        <p:attrNameLst>
                                          <p:attrName>style.visibility</p:attrName>
                                        </p:attrNameLst>
                                      </p:cBhvr>
                                      <p:to>
                                        <p:strVal val="visible"/>
                                      </p:to>
                                    </p:set>
                                    <p:anim to="" calcmode="lin" valueType="num">
                                      <p:cBhvr>
                                        <p:cTn id="25" dur="1" fill="hold"/>
                                        <p:tgtEl>
                                          <p:spTgt spid="49158"/>
                                        </p:tgtEl>
                                      </p:cBhvr>
                                    </p:anim>
                                  </p:childTnLst>
                                </p:cTn>
                              </p:par>
                            </p:childTnLst>
                          </p:cTn>
                        </p:par>
                        <p:par>
                          <p:cTn id="26" fill="hold">
                            <p:stCondLst>
                              <p:cond delay="7500"/>
                            </p:stCondLst>
                            <p:childTnLst>
                              <p:par>
                                <p:cTn id="27" presetID="2" presetClass="entr" presetSubtype="9" fill="hold" grpId="0" nodeType="afterEffect">
                                  <p:stCondLst>
                                    <p:cond delay="1000"/>
                                  </p:stCondLst>
                                  <p:childTnLst>
                                    <p:set>
                                      <p:cBhvr>
                                        <p:cTn id="28" dur="1" fill="hold">
                                          <p:stCondLst>
                                            <p:cond delay="0"/>
                                          </p:stCondLst>
                                        </p:cTn>
                                        <p:tgtEl>
                                          <p:spTgt spid="49168"/>
                                        </p:tgtEl>
                                        <p:attrNameLst>
                                          <p:attrName>style.visibility</p:attrName>
                                        </p:attrNameLst>
                                      </p:cBhvr>
                                      <p:to>
                                        <p:strVal val="visible"/>
                                      </p:to>
                                    </p:set>
                                    <p:anim calcmode="lin" valueType="num">
                                      <p:cBhvr additive="base">
                                        <p:cTn id="29" dur="500" fill="hold"/>
                                        <p:tgtEl>
                                          <p:spTgt spid="49168"/>
                                        </p:tgtEl>
                                        <p:attrNameLst>
                                          <p:attrName>ppt_x</p:attrName>
                                        </p:attrNameLst>
                                      </p:cBhvr>
                                      <p:tavLst>
                                        <p:tav tm="0">
                                          <p:val>
                                            <p:strVal val="0-#ppt_w/2"/>
                                          </p:val>
                                        </p:tav>
                                        <p:tav tm="100000">
                                          <p:val>
                                            <p:strVal val="#ppt_x"/>
                                          </p:val>
                                        </p:tav>
                                      </p:tavLst>
                                    </p:anim>
                                    <p:anim calcmode="lin" valueType="num">
                                      <p:cBhvr additive="base">
                                        <p:cTn id="30" dur="500" fill="hold"/>
                                        <p:tgtEl>
                                          <p:spTgt spid="49168"/>
                                        </p:tgtEl>
                                        <p:attrNameLst>
                                          <p:attrName>ppt_y</p:attrName>
                                        </p:attrNameLst>
                                      </p:cBhvr>
                                      <p:tavLst>
                                        <p:tav tm="0">
                                          <p:val>
                                            <p:strVal val="0-#ppt_h/2"/>
                                          </p:val>
                                        </p:tav>
                                        <p:tav tm="100000">
                                          <p:val>
                                            <p:strVal val="#ppt_y"/>
                                          </p:val>
                                        </p:tav>
                                      </p:tavLst>
                                    </p:anim>
                                  </p:childTnLst>
                                </p:cTn>
                              </p:par>
                            </p:childTnLst>
                          </p:cTn>
                        </p:par>
                        <p:par>
                          <p:cTn id="31" fill="hold">
                            <p:stCondLst>
                              <p:cond delay="9000"/>
                            </p:stCondLst>
                            <p:childTnLst>
                              <p:par>
                                <p:cTn id="32" presetID="24" presetClass="entr" presetSubtype="0" fill="hold" grpId="0" nodeType="afterEffect">
                                  <p:stCondLst>
                                    <p:cond delay="1000"/>
                                  </p:stCondLst>
                                  <p:childTnLst>
                                    <p:set>
                                      <p:cBhvr>
                                        <p:cTn id="33" dur="1" fill="hold">
                                          <p:stCondLst>
                                            <p:cond delay="499"/>
                                          </p:stCondLst>
                                        </p:cTn>
                                        <p:tgtEl>
                                          <p:spTgt spid="49164"/>
                                        </p:tgtEl>
                                        <p:attrNameLst>
                                          <p:attrName>style.visibility</p:attrName>
                                        </p:attrNameLst>
                                      </p:cBhvr>
                                      <p:to>
                                        <p:strVal val="visible"/>
                                      </p:to>
                                    </p:set>
                                    <p:anim to="" calcmode="lin" valueType="num">
                                      <p:cBhvr>
                                        <p:cTn id="34" dur="1" fill="hold"/>
                                        <p:tgtEl>
                                          <p:spTgt spid="49164"/>
                                        </p:tgtEl>
                                      </p:cBhvr>
                                    </p:anim>
                                  </p:childTnLst>
                                </p:cTn>
                              </p:par>
                            </p:childTnLst>
                          </p:cTn>
                        </p:par>
                        <p:par>
                          <p:cTn id="35" fill="hold">
                            <p:stCondLst>
                              <p:cond delay="10500"/>
                            </p:stCondLst>
                            <p:childTnLst>
                              <p:par>
                                <p:cTn id="36" presetID="2" presetClass="entr" presetSubtype="1" fill="hold" nodeType="afterEffect">
                                  <p:stCondLst>
                                    <p:cond delay="1000"/>
                                  </p:stCondLst>
                                  <p:childTnLst>
                                    <p:set>
                                      <p:cBhvr>
                                        <p:cTn id="37" dur="1" fill="hold">
                                          <p:stCondLst>
                                            <p:cond delay="0"/>
                                          </p:stCondLst>
                                        </p:cTn>
                                        <p:tgtEl>
                                          <p:spTgt spid="49169"/>
                                        </p:tgtEl>
                                        <p:attrNameLst>
                                          <p:attrName>style.visibility</p:attrName>
                                        </p:attrNameLst>
                                      </p:cBhvr>
                                      <p:to>
                                        <p:strVal val="visible"/>
                                      </p:to>
                                    </p:set>
                                    <p:anim calcmode="lin" valueType="num">
                                      <p:cBhvr additive="base">
                                        <p:cTn id="38" dur="500" fill="hold"/>
                                        <p:tgtEl>
                                          <p:spTgt spid="49169"/>
                                        </p:tgtEl>
                                        <p:attrNameLst>
                                          <p:attrName>ppt_x</p:attrName>
                                        </p:attrNameLst>
                                      </p:cBhvr>
                                      <p:tavLst>
                                        <p:tav tm="0">
                                          <p:val>
                                            <p:strVal val="#ppt_x"/>
                                          </p:val>
                                        </p:tav>
                                        <p:tav tm="100000">
                                          <p:val>
                                            <p:strVal val="#ppt_x"/>
                                          </p:val>
                                        </p:tav>
                                      </p:tavLst>
                                    </p:anim>
                                    <p:anim calcmode="lin" valueType="num">
                                      <p:cBhvr additive="base">
                                        <p:cTn id="39" dur="500" fill="hold"/>
                                        <p:tgtEl>
                                          <p:spTgt spid="49169"/>
                                        </p:tgtEl>
                                        <p:attrNameLst>
                                          <p:attrName>ppt_y</p:attrName>
                                        </p:attrNameLst>
                                      </p:cBhvr>
                                      <p:tavLst>
                                        <p:tav tm="0">
                                          <p:val>
                                            <p:strVal val="0-#ppt_h/2"/>
                                          </p:val>
                                        </p:tav>
                                        <p:tav tm="100000">
                                          <p:val>
                                            <p:strVal val="#ppt_y"/>
                                          </p:val>
                                        </p:tav>
                                      </p:tavLst>
                                    </p:anim>
                                  </p:childTnLst>
                                </p:cTn>
                              </p:par>
                            </p:childTnLst>
                          </p:cTn>
                        </p:par>
                        <p:par>
                          <p:cTn id="40" fill="hold">
                            <p:stCondLst>
                              <p:cond delay="12000"/>
                            </p:stCondLst>
                            <p:childTnLst>
                              <p:par>
                                <p:cTn id="41" presetID="24" presetClass="entr" presetSubtype="0" fill="hold" grpId="0" nodeType="afterEffect">
                                  <p:stCondLst>
                                    <p:cond delay="1000"/>
                                  </p:stCondLst>
                                  <p:childTnLst>
                                    <p:set>
                                      <p:cBhvr>
                                        <p:cTn id="42" dur="1" fill="hold">
                                          <p:stCondLst>
                                            <p:cond delay="499"/>
                                          </p:stCondLst>
                                        </p:cTn>
                                        <p:tgtEl>
                                          <p:spTgt spid="49159"/>
                                        </p:tgtEl>
                                        <p:attrNameLst>
                                          <p:attrName>style.visibility</p:attrName>
                                        </p:attrNameLst>
                                      </p:cBhvr>
                                      <p:to>
                                        <p:strVal val="visible"/>
                                      </p:to>
                                    </p:set>
                                    <p:anim to="" calcmode="lin" valueType="num">
                                      <p:cBhvr>
                                        <p:cTn id="43" dur="1" fill="hold"/>
                                        <p:tgtEl>
                                          <p:spTgt spid="49159"/>
                                        </p:tgtEl>
                                      </p:cBhvr>
                                    </p:anim>
                                  </p:childTnLst>
                                </p:cTn>
                              </p:par>
                            </p:childTnLst>
                          </p:cTn>
                        </p:par>
                        <p:par>
                          <p:cTn id="44" fill="hold">
                            <p:stCondLst>
                              <p:cond delay="13500"/>
                            </p:stCondLst>
                            <p:childTnLst>
                              <p:par>
                                <p:cTn id="45" presetID="2" presetClass="entr" presetSubtype="12" fill="hold" grpId="0" nodeType="afterEffect">
                                  <p:stCondLst>
                                    <p:cond delay="1000"/>
                                  </p:stCondLst>
                                  <p:childTnLst>
                                    <p:set>
                                      <p:cBhvr>
                                        <p:cTn id="46" dur="1" fill="hold">
                                          <p:stCondLst>
                                            <p:cond delay="0"/>
                                          </p:stCondLst>
                                        </p:cTn>
                                        <p:tgtEl>
                                          <p:spTgt spid="49165"/>
                                        </p:tgtEl>
                                        <p:attrNameLst>
                                          <p:attrName>style.visibility</p:attrName>
                                        </p:attrNameLst>
                                      </p:cBhvr>
                                      <p:to>
                                        <p:strVal val="visible"/>
                                      </p:to>
                                    </p:set>
                                    <p:anim calcmode="lin" valueType="num">
                                      <p:cBhvr additive="base">
                                        <p:cTn id="47" dur="500" fill="hold"/>
                                        <p:tgtEl>
                                          <p:spTgt spid="49165"/>
                                        </p:tgtEl>
                                        <p:attrNameLst>
                                          <p:attrName>ppt_x</p:attrName>
                                        </p:attrNameLst>
                                      </p:cBhvr>
                                      <p:tavLst>
                                        <p:tav tm="0">
                                          <p:val>
                                            <p:strVal val="0-#ppt_w/2"/>
                                          </p:val>
                                        </p:tav>
                                        <p:tav tm="100000">
                                          <p:val>
                                            <p:strVal val="#ppt_x"/>
                                          </p:val>
                                        </p:tav>
                                      </p:tavLst>
                                    </p:anim>
                                    <p:anim calcmode="lin" valueType="num">
                                      <p:cBhvr additive="base">
                                        <p:cTn id="48" dur="500" fill="hold"/>
                                        <p:tgtEl>
                                          <p:spTgt spid="49165"/>
                                        </p:tgtEl>
                                        <p:attrNameLst>
                                          <p:attrName>ppt_y</p:attrName>
                                        </p:attrNameLst>
                                      </p:cBhvr>
                                      <p:tavLst>
                                        <p:tav tm="0">
                                          <p:val>
                                            <p:strVal val="1+#ppt_h/2"/>
                                          </p:val>
                                        </p:tav>
                                        <p:tav tm="100000">
                                          <p:val>
                                            <p:strVal val="#ppt_y"/>
                                          </p:val>
                                        </p:tav>
                                      </p:tavLst>
                                    </p:anim>
                                  </p:childTnLst>
                                </p:cTn>
                              </p:par>
                            </p:childTnLst>
                          </p:cTn>
                        </p:par>
                        <p:par>
                          <p:cTn id="49" fill="hold">
                            <p:stCondLst>
                              <p:cond delay="15000"/>
                            </p:stCondLst>
                            <p:childTnLst>
                              <p:par>
                                <p:cTn id="50" presetID="24" presetClass="entr" presetSubtype="0" fill="hold" grpId="0" nodeType="afterEffect">
                                  <p:stCondLst>
                                    <p:cond delay="1000"/>
                                  </p:stCondLst>
                                  <p:childTnLst>
                                    <p:set>
                                      <p:cBhvr>
                                        <p:cTn id="51" dur="1" fill="hold">
                                          <p:stCondLst>
                                            <p:cond delay="499"/>
                                          </p:stCondLst>
                                        </p:cTn>
                                        <p:tgtEl>
                                          <p:spTgt spid="49162"/>
                                        </p:tgtEl>
                                        <p:attrNameLst>
                                          <p:attrName>style.visibility</p:attrName>
                                        </p:attrNameLst>
                                      </p:cBhvr>
                                      <p:to>
                                        <p:strVal val="visible"/>
                                      </p:to>
                                    </p:set>
                                    <p:anim to="" calcmode="lin" valueType="num">
                                      <p:cBhvr>
                                        <p:cTn id="52" dur="1" fill="hold"/>
                                        <p:tgtEl>
                                          <p:spTgt spid="49162"/>
                                        </p:tgtEl>
                                      </p:cBhvr>
                                    </p:anim>
                                  </p:childTnLst>
                                </p:cTn>
                              </p:par>
                            </p:childTnLst>
                          </p:cTn>
                        </p:par>
                        <p:par>
                          <p:cTn id="53" fill="hold">
                            <p:stCondLst>
                              <p:cond delay="16500"/>
                            </p:stCondLst>
                            <p:childTnLst>
                              <p:par>
                                <p:cTn id="54" presetID="2" presetClass="entr" presetSubtype="12" fill="hold" nodeType="afterEffect">
                                  <p:stCondLst>
                                    <p:cond delay="1000"/>
                                  </p:stCondLst>
                                  <p:childTnLst>
                                    <p:set>
                                      <p:cBhvr>
                                        <p:cTn id="55" dur="1" fill="hold">
                                          <p:stCondLst>
                                            <p:cond delay="0"/>
                                          </p:stCondLst>
                                        </p:cTn>
                                        <p:tgtEl>
                                          <p:spTgt spid="49178"/>
                                        </p:tgtEl>
                                        <p:attrNameLst>
                                          <p:attrName>style.visibility</p:attrName>
                                        </p:attrNameLst>
                                      </p:cBhvr>
                                      <p:to>
                                        <p:strVal val="visible"/>
                                      </p:to>
                                    </p:set>
                                    <p:anim calcmode="lin" valueType="num">
                                      <p:cBhvr additive="base">
                                        <p:cTn id="56" dur="500" fill="hold"/>
                                        <p:tgtEl>
                                          <p:spTgt spid="49178"/>
                                        </p:tgtEl>
                                        <p:attrNameLst>
                                          <p:attrName>ppt_x</p:attrName>
                                        </p:attrNameLst>
                                      </p:cBhvr>
                                      <p:tavLst>
                                        <p:tav tm="0">
                                          <p:val>
                                            <p:strVal val="0-#ppt_w/2"/>
                                          </p:val>
                                        </p:tav>
                                        <p:tav tm="100000">
                                          <p:val>
                                            <p:strVal val="#ppt_x"/>
                                          </p:val>
                                        </p:tav>
                                      </p:tavLst>
                                    </p:anim>
                                    <p:anim calcmode="lin" valueType="num">
                                      <p:cBhvr additive="base">
                                        <p:cTn id="57" dur="500" fill="hold"/>
                                        <p:tgtEl>
                                          <p:spTgt spid="49178"/>
                                        </p:tgtEl>
                                        <p:attrNameLst>
                                          <p:attrName>ppt_y</p:attrName>
                                        </p:attrNameLst>
                                      </p:cBhvr>
                                      <p:tavLst>
                                        <p:tav tm="0">
                                          <p:val>
                                            <p:strVal val="1+#ppt_h/2"/>
                                          </p:val>
                                        </p:tav>
                                        <p:tav tm="100000">
                                          <p:val>
                                            <p:strVal val="#ppt_y"/>
                                          </p:val>
                                        </p:tav>
                                      </p:tavLst>
                                    </p:anim>
                                  </p:childTnLst>
                                </p:cTn>
                              </p:par>
                            </p:childTnLst>
                          </p:cTn>
                        </p:par>
                        <p:par>
                          <p:cTn id="58" fill="hold">
                            <p:stCondLst>
                              <p:cond delay="18000"/>
                            </p:stCondLst>
                            <p:childTnLst>
                              <p:par>
                                <p:cTn id="59" presetID="24" presetClass="entr" presetSubtype="0" fill="hold" grpId="0" nodeType="afterEffect">
                                  <p:stCondLst>
                                    <p:cond delay="1000"/>
                                  </p:stCondLst>
                                  <p:childTnLst>
                                    <p:set>
                                      <p:cBhvr>
                                        <p:cTn id="60" dur="1" fill="hold">
                                          <p:stCondLst>
                                            <p:cond delay="499"/>
                                          </p:stCondLst>
                                        </p:cTn>
                                        <p:tgtEl>
                                          <p:spTgt spid="49160"/>
                                        </p:tgtEl>
                                        <p:attrNameLst>
                                          <p:attrName>style.visibility</p:attrName>
                                        </p:attrNameLst>
                                      </p:cBhvr>
                                      <p:to>
                                        <p:strVal val="visible"/>
                                      </p:to>
                                    </p:set>
                                    <p:anim to="" calcmode="lin" valueType="num">
                                      <p:cBhvr>
                                        <p:cTn id="61" dur="1" fill="hold"/>
                                        <p:tgtEl>
                                          <p:spTgt spid="49160"/>
                                        </p:tgtEl>
                                      </p:cBhvr>
                                    </p:anim>
                                  </p:childTnLst>
                                </p:cTn>
                              </p:par>
                            </p:childTnLst>
                          </p:cTn>
                        </p:par>
                        <p:par>
                          <p:cTn id="62" fill="hold">
                            <p:stCondLst>
                              <p:cond delay="19500"/>
                            </p:stCondLst>
                            <p:childTnLst>
                              <p:par>
                                <p:cTn id="63" presetID="2" presetClass="entr" presetSubtype="2" fill="hold" grpId="0" nodeType="afterEffect">
                                  <p:stCondLst>
                                    <p:cond delay="0"/>
                                  </p:stCondLst>
                                  <p:childTnLst>
                                    <p:set>
                                      <p:cBhvr>
                                        <p:cTn id="64" dur="1" fill="hold">
                                          <p:stCondLst>
                                            <p:cond delay="0"/>
                                          </p:stCondLst>
                                        </p:cTn>
                                        <p:tgtEl>
                                          <p:spTgt spid="49176"/>
                                        </p:tgtEl>
                                        <p:attrNameLst>
                                          <p:attrName>style.visibility</p:attrName>
                                        </p:attrNameLst>
                                      </p:cBhvr>
                                      <p:to>
                                        <p:strVal val="visible"/>
                                      </p:to>
                                    </p:set>
                                    <p:anim calcmode="lin" valueType="num">
                                      <p:cBhvr additive="base">
                                        <p:cTn id="65" dur="500" fill="hold"/>
                                        <p:tgtEl>
                                          <p:spTgt spid="49176"/>
                                        </p:tgtEl>
                                        <p:attrNameLst>
                                          <p:attrName>ppt_x</p:attrName>
                                        </p:attrNameLst>
                                      </p:cBhvr>
                                      <p:tavLst>
                                        <p:tav tm="0">
                                          <p:val>
                                            <p:strVal val="1+#ppt_w/2"/>
                                          </p:val>
                                        </p:tav>
                                        <p:tav tm="100000">
                                          <p:val>
                                            <p:strVal val="#ppt_x"/>
                                          </p:val>
                                        </p:tav>
                                      </p:tavLst>
                                    </p:anim>
                                    <p:anim calcmode="lin" valueType="num">
                                      <p:cBhvr additive="base">
                                        <p:cTn id="66" dur="500" fill="hold"/>
                                        <p:tgtEl>
                                          <p:spTgt spid="49176"/>
                                        </p:tgtEl>
                                        <p:attrNameLst>
                                          <p:attrName>ppt_y</p:attrName>
                                        </p:attrNameLst>
                                      </p:cBhvr>
                                      <p:tavLst>
                                        <p:tav tm="0">
                                          <p:val>
                                            <p:strVal val="#ppt_y"/>
                                          </p:val>
                                        </p:tav>
                                        <p:tav tm="100000">
                                          <p:val>
                                            <p:strVal val="#ppt_y"/>
                                          </p:val>
                                        </p:tav>
                                      </p:tavLst>
                                    </p:anim>
                                  </p:childTnLst>
                                </p:cTn>
                              </p:par>
                            </p:childTnLst>
                          </p:cTn>
                        </p:par>
                        <p:par>
                          <p:cTn id="67" fill="hold">
                            <p:stCondLst>
                              <p:cond delay="20000"/>
                            </p:stCondLst>
                            <p:childTnLst>
                              <p:par>
                                <p:cTn id="68" presetID="24" presetClass="entr" presetSubtype="0" fill="hold" grpId="0" nodeType="afterEffect">
                                  <p:stCondLst>
                                    <p:cond delay="1000"/>
                                  </p:stCondLst>
                                  <p:childTnLst>
                                    <p:set>
                                      <p:cBhvr>
                                        <p:cTn id="69" dur="1" fill="hold">
                                          <p:stCondLst>
                                            <p:cond delay="499"/>
                                          </p:stCondLst>
                                        </p:cTn>
                                        <p:tgtEl>
                                          <p:spTgt spid="49161"/>
                                        </p:tgtEl>
                                        <p:attrNameLst>
                                          <p:attrName>style.visibility</p:attrName>
                                        </p:attrNameLst>
                                      </p:cBhvr>
                                      <p:to>
                                        <p:strVal val="visible"/>
                                      </p:to>
                                    </p:set>
                                    <p:anim to="" calcmode="lin" valueType="num">
                                      <p:cBhvr>
                                        <p:cTn id="70" dur="1" fill="hold"/>
                                        <p:tgtEl>
                                          <p:spTgt spid="49161"/>
                                        </p:tgtEl>
                                      </p:cBhvr>
                                    </p:anim>
                                  </p:childTnLst>
                                </p:cTn>
                              </p:par>
                            </p:childTnLst>
                          </p:cTn>
                        </p:par>
                        <p:par>
                          <p:cTn id="71" fill="hold">
                            <p:stCondLst>
                              <p:cond delay="21500"/>
                            </p:stCondLst>
                            <p:childTnLst>
                              <p:par>
                                <p:cTn id="72" presetID="2" presetClass="entr" presetSubtype="4" fill="hold" grpId="0" nodeType="afterEffect">
                                  <p:stCondLst>
                                    <p:cond delay="1000"/>
                                  </p:stCondLst>
                                  <p:childTnLst>
                                    <p:set>
                                      <p:cBhvr>
                                        <p:cTn id="73" dur="1" fill="hold">
                                          <p:stCondLst>
                                            <p:cond delay="0"/>
                                          </p:stCondLst>
                                        </p:cTn>
                                        <p:tgtEl>
                                          <p:spTgt spid="49173"/>
                                        </p:tgtEl>
                                        <p:attrNameLst>
                                          <p:attrName>style.visibility</p:attrName>
                                        </p:attrNameLst>
                                      </p:cBhvr>
                                      <p:to>
                                        <p:strVal val="visible"/>
                                      </p:to>
                                    </p:set>
                                    <p:anim calcmode="lin" valueType="num">
                                      <p:cBhvr additive="base">
                                        <p:cTn id="74" dur="500" fill="hold"/>
                                        <p:tgtEl>
                                          <p:spTgt spid="49173"/>
                                        </p:tgtEl>
                                        <p:attrNameLst>
                                          <p:attrName>ppt_x</p:attrName>
                                        </p:attrNameLst>
                                      </p:cBhvr>
                                      <p:tavLst>
                                        <p:tav tm="0">
                                          <p:val>
                                            <p:strVal val="#ppt_x"/>
                                          </p:val>
                                        </p:tav>
                                        <p:tav tm="100000">
                                          <p:val>
                                            <p:strVal val="#ppt_x"/>
                                          </p:val>
                                        </p:tav>
                                      </p:tavLst>
                                    </p:anim>
                                    <p:anim calcmode="lin" valueType="num">
                                      <p:cBhvr additive="base">
                                        <p:cTn id="75" dur="500" fill="hold"/>
                                        <p:tgtEl>
                                          <p:spTgt spid="49173"/>
                                        </p:tgtEl>
                                        <p:attrNameLst>
                                          <p:attrName>ppt_y</p:attrName>
                                        </p:attrNameLst>
                                      </p:cBhvr>
                                      <p:tavLst>
                                        <p:tav tm="0">
                                          <p:val>
                                            <p:strVal val="1+#ppt_h/2"/>
                                          </p:val>
                                        </p:tav>
                                        <p:tav tm="100000">
                                          <p:val>
                                            <p:strVal val="#ppt_y"/>
                                          </p:val>
                                        </p:tav>
                                      </p:tavLst>
                                    </p:anim>
                                  </p:childTnLst>
                                </p:cTn>
                              </p:par>
                            </p:childTnLst>
                          </p:cTn>
                        </p:par>
                        <p:par>
                          <p:cTn id="76" fill="hold">
                            <p:stCondLst>
                              <p:cond delay="23000"/>
                            </p:stCondLst>
                            <p:childTnLst>
                              <p:par>
                                <p:cTn id="77" presetID="24" presetClass="entr" presetSubtype="0" fill="hold" grpId="0" nodeType="afterEffect">
                                  <p:stCondLst>
                                    <p:cond delay="1000"/>
                                  </p:stCondLst>
                                  <p:childTnLst>
                                    <p:set>
                                      <p:cBhvr>
                                        <p:cTn id="78" dur="1" fill="hold">
                                          <p:stCondLst>
                                            <p:cond delay="499"/>
                                          </p:stCondLst>
                                        </p:cTn>
                                        <p:tgtEl>
                                          <p:spTgt spid="49163"/>
                                        </p:tgtEl>
                                        <p:attrNameLst>
                                          <p:attrName>style.visibility</p:attrName>
                                        </p:attrNameLst>
                                      </p:cBhvr>
                                      <p:to>
                                        <p:strVal val="visible"/>
                                      </p:to>
                                    </p:set>
                                    <p:anim to="" calcmode="lin" valueType="num">
                                      <p:cBhvr>
                                        <p:cTn id="79" dur="1" fill="hold"/>
                                        <p:tgtEl>
                                          <p:spTgt spid="49163"/>
                                        </p:tgtEl>
                                      </p:cBhvr>
                                    </p:anim>
                                  </p:childTnLst>
                                </p:cTn>
                              </p:par>
                            </p:childTnLst>
                          </p:cTn>
                        </p:par>
                        <p:par>
                          <p:cTn id="80" fill="hold">
                            <p:stCondLst>
                              <p:cond delay="24500"/>
                            </p:stCondLst>
                            <p:childTnLst>
                              <p:par>
                                <p:cTn id="81" presetID="2" presetClass="entr" presetSubtype="2" fill="hold" grpId="0" nodeType="afterEffect">
                                  <p:stCondLst>
                                    <p:cond delay="1000"/>
                                  </p:stCondLst>
                                  <p:childTnLst>
                                    <p:set>
                                      <p:cBhvr>
                                        <p:cTn id="82" dur="1" fill="hold">
                                          <p:stCondLst>
                                            <p:cond delay="0"/>
                                          </p:stCondLst>
                                        </p:cTn>
                                        <p:tgtEl>
                                          <p:spTgt spid="49177"/>
                                        </p:tgtEl>
                                        <p:attrNameLst>
                                          <p:attrName>style.visibility</p:attrName>
                                        </p:attrNameLst>
                                      </p:cBhvr>
                                      <p:to>
                                        <p:strVal val="visible"/>
                                      </p:to>
                                    </p:set>
                                    <p:anim calcmode="lin" valueType="num">
                                      <p:cBhvr additive="base">
                                        <p:cTn id="83" dur="500" fill="hold"/>
                                        <p:tgtEl>
                                          <p:spTgt spid="49177"/>
                                        </p:tgtEl>
                                        <p:attrNameLst>
                                          <p:attrName>ppt_x</p:attrName>
                                        </p:attrNameLst>
                                      </p:cBhvr>
                                      <p:tavLst>
                                        <p:tav tm="0">
                                          <p:val>
                                            <p:strVal val="1+#ppt_w/2"/>
                                          </p:val>
                                        </p:tav>
                                        <p:tav tm="100000">
                                          <p:val>
                                            <p:strVal val="#ppt_x"/>
                                          </p:val>
                                        </p:tav>
                                      </p:tavLst>
                                    </p:anim>
                                    <p:anim calcmode="lin" valueType="num">
                                      <p:cBhvr additive="base">
                                        <p:cTn id="84" dur="500" fill="hold"/>
                                        <p:tgtEl>
                                          <p:spTgt spid="491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5" grpId="0" animBg="1"/>
      <p:bldP spid="49166" grpId="0" animBg="1"/>
      <p:bldP spid="49167" grpId="0" animBg="1"/>
      <p:bldP spid="49168" grpId="0" animBg="1"/>
      <p:bldP spid="49156" grpId="0" animBg="1" autoUpdateAnimBg="0"/>
      <p:bldP spid="49157" grpId="0" animBg="1" autoUpdateAnimBg="0"/>
      <p:bldP spid="49158" grpId="0" animBg="1" autoUpdateAnimBg="0"/>
      <p:bldP spid="49164" grpId="0" animBg="1" autoUpdateAnimBg="0"/>
      <p:bldP spid="49173" grpId="0" animBg="1"/>
      <p:bldP spid="49176" grpId="0" animBg="1"/>
      <p:bldP spid="49177" grpId="0" animBg="1"/>
      <p:bldP spid="49159" grpId="0" animBg="1" autoUpdateAnimBg="0"/>
      <p:bldP spid="49162" grpId="0" animBg="1" autoUpdateAnimBg="0"/>
      <p:bldP spid="49161" grpId="0" animBg="1" autoUpdateAnimBg="0"/>
      <p:bldP spid="49160" grpId="0" animBg="1" autoUpdateAnimBg="0"/>
      <p:bldP spid="49163" grpId="0" animBg="1"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8" name="内容占位符 7"/>
          <p:cNvSpPr>
            <a:spLocks noGrp="1"/>
          </p:cNvSpPr>
          <p:nvPr>
            <p:ph idx="1"/>
          </p:nvPr>
        </p:nvSpPr>
        <p:spPr>
          <a:xfrm>
            <a:off x="457200" y="908720"/>
            <a:ext cx="8229600" cy="565151"/>
          </a:xfrm>
        </p:spPr>
        <p:txBody>
          <a:bodyPr/>
          <a:lstStyle/>
          <a:p>
            <a:r>
              <a:rPr lang="ko-KR" altLang="en-US" b="0" dirty="0">
                <a:ea typeface="宋体" charset="-122"/>
                <a:sym typeface="Arial" charset="0"/>
              </a:rPr>
              <a:t>表格</a:t>
            </a:r>
            <a:endParaRPr lang="zh-CN" altLang="en-US" dirty="0"/>
          </a:p>
          <a:p>
            <a:endParaRPr lang="zh-CN" altLang="en-US" dirty="0"/>
          </a:p>
        </p:txBody>
      </p:sp>
      <p:sp>
        <p:nvSpPr>
          <p:cNvPr id="80903" name="AutoShape 36"/>
          <p:cNvSpPr>
            <a:spLocks noChangeArrowheads="1"/>
          </p:cNvSpPr>
          <p:nvPr/>
        </p:nvSpPr>
        <p:spPr bwMode="auto">
          <a:xfrm>
            <a:off x="658081" y="1484784"/>
            <a:ext cx="378576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表格与文字相互转换</a:t>
            </a:r>
          </a:p>
        </p:txBody>
      </p:sp>
      <p:sp>
        <p:nvSpPr>
          <p:cNvPr id="80904" name="Rectangle 27"/>
          <p:cNvSpPr>
            <a:spLocks noChangeArrowheads="1"/>
          </p:cNvSpPr>
          <p:nvPr/>
        </p:nvSpPr>
        <p:spPr bwMode="auto">
          <a:xfrm>
            <a:off x="611560" y="2195120"/>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919720" y="2282433"/>
            <a:ext cx="142560" cy="138112"/>
            <a:chOff x="0" y="0"/>
            <a:chExt cx="336" cy="336"/>
          </a:xfrm>
        </p:grpSpPr>
        <p:sp>
          <p:nvSpPr>
            <p:cNvPr id="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0908" name="Rectangle 15"/>
          <p:cNvSpPr>
            <a:spLocks noChangeArrowheads="1"/>
          </p:cNvSpPr>
          <p:nvPr/>
        </p:nvSpPr>
        <p:spPr bwMode="auto">
          <a:xfrm>
            <a:off x="723880" y="2193534"/>
            <a:ext cx="4073474"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文字转换为表格</a:t>
            </a:r>
          </a:p>
        </p:txBody>
      </p:sp>
      <p:sp>
        <p:nvSpPr>
          <p:cNvPr id="80909" name="Rectangle 27"/>
          <p:cNvSpPr>
            <a:spLocks noChangeArrowheads="1"/>
          </p:cNvSpPr>
          <p:nvPr/>
        </p:nvSpPr>
        <p:spPr bwMode="auto">
          <a:xfrm>
            <a:off x="624520" y="2782516"/>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932681" y="2869828"/>
            <a:ext cx="142560" cy="138112"/>
            <a:chOff x="0" y="0"/>
            <a:chExt cx="336" cy="336"/>
          </a:xfrm>
        </p:grpSpPr>
        <p:sp>
          <p:nvSpPr>
            <p:cNvPr id="8091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091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0913" name="Rectangle 15"/>
          <p:cNvSpPr>
            <a:spLocks noChangeArrowheads="1"/>
          </p:cNvSpPr>
          <p:nvPr/>
        </p:nvSpPr>
        <p:spPr bwMode="auto">
          <a:xfrm>
            <a:off x="738281" y="2780928"/>
            <a:ext cx="405792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如果要把文字转换成表格，文字之间必须用分隔符分开，分隔符可以是段落标记、逗号、制表符或其他特定字符</a:t>
            </a:r>
          </a:p>
        </p:txBody>
      </p:sp>
      <p:sp>
        <p:nvSpPr>
          <p:cNvPr id="80914" name="Rectangle 27"/>
          <p:cNvSpPr>
            <a:spLocks noChangeArrowheads="1"/>
          </p:cNvSpPr>
          <p:nvPr/>
        </p:nvSpPr>
        <p:spPr bwMode="auto">
          <a:xfrm>
            <a:off x="613000" y="4258870"/>
            <a:ext cx="138240" cy="13779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919720" y="4346183"/>
            <a:ext cx="142560" cy="138112"/>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091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0918" name="Rectangle 15"/>
          <p:cNvSpPr>
            <a:spLocks noChangeArrowheads="1"/>
          </p:cNvSpPr>
          <p:nvPr/>
        </p:nvSpPr>
        <p:spPr bwMode="auto">
          <a:xfrm>
            <a:off x="723880" y="4257283"/>
            <a:ext cx="4073474" cy="1980029"/>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选定要转换为表格的正文→选择“插入”选项卡→“表格”组→“表格”下拉按钮→“文本转换成表格”选项，在弹出的“将文本转换成表格”对话框中设置相应的选项</a:t>
            </a:r>
          </a:p>
        </p:txBody>
      </p:sp>
      <p:pic>
        <p:nvPicPr>
          <p:cNvPr id="80919"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801" y="1844824"/>
            <a:ext cx="3741120" cy="365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99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904"/>
                                        </p:tgtEl>
                                        <p:attrNameLst>
                                          <p:attrName>style.visibility</p:attrName>
                                        </p:attrNameLst>
                                      </p:cBhvr>
                                      <p:to>
                                        <p:strVal val="visible"/>
                                      </p:to>
                                    </p:set>
                                    <p:animEffect transition="in" filter="blinds(horizontal)">
                                      <p:cBhvr>
                                        <p:cTn id="7" dur="500"/>
                                        <p:tgtEl>
                                          <p:spTgt spid="8090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0908"/>
                                        </p:tgtEl>
                                        <p:attrNameLst>
                                          <p:attrName>style.visibility</p:attrName>
                                        </p:attrNameLst>
                                      </p:cBhvr>
                                      <p:to>
                                        <p:strVal val="visible"/>
                                      </p:to>
                                    </p:set>
                                    <p:animEffect transition="in" filter="blinds(horizontal)">
                                      <p:cBhvr>
                                        <p:cTn id="13" dur="500"/>
                                        <p:tgtEl>
                                          <p:spTgt spid="809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0909"/>
                                        </p:tgtEl>
                                        <p:attrNameLst>
                                          <p:attrName>style.visibility</p:attrName>
                                        </p:attrNameLst>
                                      </p:cBhvr>
                                      <p:to>
                                        <p:strVal val="visible"/>
                                      </p:to>
                                    </p:set>
                                    <p:animEffect transition="in" filter="blinds(horizontal)">
                                      <p:cBhvr>
                                        <p:cTn id="18" dur="500"/>
                                        <p:tgtEl>
                                          <p:spTgt spid="80909"/>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0913"/>
                                        </p:tgtEl>
                                        <p:attrNameLst>
                                          <p:attrName>style.visibility</p:attrName>
                                        </p:attrNameLst>
                                      </p:cBhvr>
                                      <p:to>
                                        <p:strVal val="visible"/>
                                      </p:to>
                                    </p:set>
                                    <p:animEffect transition="in" filter="blinds(horizontal)">
                                      <p:cBhvr>
                                        <p:cTn id="24" dur="500"/>
                                        <p:tgtEl>
                                          <p:spTgt spid="8091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0914"/>
                                        </p:tgtEl>
                                        <p:attrNameLst>
                                          <p:attrName>style.visibility</p:attrName>
                                        </p:attrNameLst>
                                      </p:cBhvr>
                                      <p:to>
                                        <p:strVal val="visible"/>
                                      </p:to>
                                    </p:set>
                                    <p:animEffect transition="in" filter="blinds(horizontal)">
                                      <p:cBhvr>
                                        <p:cTn id="29" dur="500"/>
                                        <p:tgtEl>
                                          <p:spTgt spid="80914"/>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0918"/>
                                        </p:tgtEl>
                                        <p:attrNameLst>
                                          <p:attrName>style.visibility</p:attrName>
                                        </p:attrNameLst>
                                      </p:cBhvr>
                                      <p:to>
                                        <p:strVal val="visible"/>
                                      </p:to>
                                    </p:set>
                                    <p:animEffect transition="in" filter="blinds(horizontal)">
                                      <p:cBhvr>
                                        <p:cTn id="35" dur="500"/>
                                        <p:tgtEl>
                                          <p:spTgt spid="8091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80919"/>
                                        </p:tgtEl>
                                        <p:attrNameLst>
                                          <p:attrName>style.visibility</p:attrName>
                                        </p:attrNameLst>
                                      </p:cBhvr>
                                      <p:to>
                                        <p:strVal val="visible"/>
                                      </p:to>
                                    </p:set>
                                    <p:animEffect transition="in" filter="blinds(horizontal)">
                                      <p:cBhvr>
                                        <p:cTn id="40" dur="500"/>
                                        <p:tgtEl>
                                          <p:spTgt spid="80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4" grpId="0" bldLvl="0" animBg="1" autoUpdateAnimBg="0"/>
      <p:bldP spid="80908" grpId="0" bldLvl="0" animBg="1" autoUpdateAnimBg="0"/>
      <p:bldP spid="80909" grpId="0" bldLvl="0" animBg="1" autoUpdateAnimBg="0"/>
      <p:bldP spid="80913" grpId="0" bldLvl="0" animBg="1" autoUpdateAnimBg="0"/>
      <p:bldP spid="80914" grpId="0" bldLvl="0" animBg="1" autoUpdateAnimBg="0"/>
      <p:bldP spid="80918" grpId="0" bldLvl="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6" name="内容占位符 5"/>
          <p:cNvSpPr>
            <a:spLocks noGrp="1"/>
          </p:cNvSpPr>
          <p:nvPr>
            <p:ph idx="1"/>
          </p:nvPr>
        </p:nvSpPr>
        <p:spPr>
          <a:xfrm>
            <a:off x="454464" y="1052736"/>
            <a:ext cx="8229600" cy="504056"/>
          </a:xfrm>
        </p:spPr>
        <p:txBody>
          <a:bodyPr/>
          <a:lstStyle/>
          <a:p>
            <a:r>
              <a:rPr lang="ko-KR" altLang="en-US" b="0" dirty="0" smtClean="0">
                <a:ea typeface="宋体" charset="-122"/>
                <a:sym typeface="Arial" charset="0"/>
              </a:rPr>
              <a:t>表格</a:t>
            </a:r>
            <a:endParaRPr lang="zh-CN" altLang="en-US" dirty="0"/>
          </a:p>
        </p:txBody>
      </p:sp>
      <p:sp>
        <p:nvSpPr>
          <p:cNvPr id="81927" name="AutoShape 36"/>
          <p:cNvSpPr>
            <a:spLocks noChangeArrowheads="1"/>
          </p:cNvSpPr>
          <p:nvPr/>
        </p:nvSpPr>
        <p:spPr bwMode="auto">
          <a:xfrm>
            <a:off x="793440" y="1920876"/>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移动和缩放表格</a:t>
            </a:r>
          </a:p>
        </p:txBody>
      </p:sp>
      <p:sp>
        <p:nvSpPr>
          <p:cNvPr id="81928" name="Rectangle 27"/>
          <p:cNvSpPr>
            <a:spLocks noChangeArrowheads="1"/>
          </p:cNvSpPr>
          <p:nvPr/>
        </p:nvSpPr>
        <p:spPr bwMode="auto">
          <a:xfrm>
            <a:off x="792000" y="2854325"/>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941638"/>
            <a:ext cx="142560" cy="138112"/>
            <a:chOff x="0" y="0"/>
            <a:chExt cx="336" cy="336"/>
          </a:xfrm>
        </p:grpSpPr>
        <p:sp>
          <p:nvSpPr>
            <p:cNvPr id="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1932" name="Rectangle 15"/>
          <p:cNvSpPr>
            <a:spLocks noChangeArrowheads="1"/>
          </p:cNvSpPr>
          <p:nvPr/>
        </p:nvSpPr>
        <p:spPr bwMode="auto">
          <a:xfrm>
            <a:off x="905761" y="2852739"/>
            <a:ext cx="778320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移动表格，可将鼠标指针指向左上角的移动标记，然后按下左键拖动鼠标，拖动过程中会有一个虚线框跟着移动，当虚线框到达需要的位置后，松开左键即可将表格移动到指定位置；</a:t>
            </a:r>
          </a:p>
        </p:txBody>
      </p:sp>
      <p:sp>
        <p:nvSpPr>
          <p:cNvPr id="81933" name="Rectangle 27"/>
          <p:cNvSpPr>
            <a:spLocks noChangeArrowheads="1"/>
          </p:cNvSpPr>
          <p:nvPr/>
        </p:nvSpPr>
        <p:spPr bwMode="auto">
          <a:xfrm>
            <a:off x="780480" y="4294682"/>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87200" y="4381995"/>
            <a:ext cx="142560" cy="138112"/>
            <a:chOff x="0" y="0"/>
            <a:chExt cx="336" cy="336"/>
          </a:xfrm>
        </p:grpSpPr>
        <p:sp>
          <p:nvSpPr>
            <p:cNvPr id="8193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193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1937" name="Rectangle 15"/>
          <p:cNvSpPr>
            <a:spLocks noChangeArrowheads="1"/>
          </p:cNvSpPr>
          <p:nvPr/>
        </p:nvSpPr>
        <p:spPr bwMode="auto">
          <a:xfrm>
            <a:off x="892800" y="4293096"/>
            <a:ext cx="779616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缩放表格，可将鼠标指针指向右下角的缩放标记，然后按下左键拖动鼠标，拖动过程中也有一个虚线框表示缩放尺寸，当虚线框尺寸符合需要后，松开左键即可将表格缩放为需要的尺寸。</a:t>
            </a:r>
          </a:p>
        </p:txBody>
      </p:sp>
      <p:pic>
        <p:nvPicPr>
          <p:cNvPr id="8193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280" y="1751013"/>
            <a:ext cx="428832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0511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28"/>
                                        </p:tgtEl>
                                        <p:attrNameLst>
                                          <p:attrName>style.visibility</p:attrName>
                                        </p:attrNameLst>
                                      </p:cBhvr>
                                      <p:to>
                                        <p:strVal val="visible"/>
                                      </p:to>
                                    </p:set>
                                    <p:animEffect transition="in" filter="blinds(horizontal)">
                                      <p:cBhvr>
                                        <p:cTn id="7" dur="500"/>
                                        <p:tgtEl>
                                          <p:spTgt spid="8192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1932"/>
                                        </p:tgtEl>
                                        <p:attrNameLst>
                                          <p:attrName>style.visibility</p:attrName>
                                        </p:attrNameLst>
                                      </p:cBhvr>
                                      <p:to>
                                        <p:strVal val="visible"/>
                                      </p:to>
                                    </p:set>
                                    <p:animEffect transition="in" filter="blinds(horizontal)">
                                      <p:cBhvr>
                                        <p:cTn id="13" dur="500"/>
                                        <p:tgtEl>
                                          <p:spTgt spid="8193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1933"/>
                                        </p:tgtEl>
                                        <p:attrNameLst>
                                          <p:attrName>style.visibility</p:attrName>
                                        </p:attrNameLst>
                                      </p:cBhvr>
                                      <p:to>
                                        <p:strVal val="visible"/>
                                      </p:to>
                                    </p:set>
                                    <p:animEffect transition="in" filter="blinds(horizontal)">
                                      <p:cBhvr>
                                        <p:cTn id="18" dur="500"/>
                                        <p:tgtEl>
                                          <p:spTgt spid="81933"/>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1937"/>
                                        </p:tgtEl>
                                        <p:attrNameLst>
                                          <p:attrName>style.visibility</p:attrName>
                                        </p:attrNameLst>
                                      </p:cBhvr>
                                      <p:to>
                                        <p:strVal val="visible"/>
                                      </p:to>
                                    </p:set>
                                    <p:animEffect transition="in" filter="blinds(horizontal)">
                                      <p:cBhvr>
                                        <p:cTn id="24" dur="500"/>
                                        <p:tgtEl>
                                          <p:spTgt spid="8193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81938"/>
                                        </p:tgtEl>
                                        <p:attrNameLst>
                                          <p:attrName>style.visibility</p:attrName>
                                        </p:attrNameLst>
                                      </p:cBhvr>
                                      <p:to>
                                        <p:strVal val="visible"/>
                                      </p:to>
                                    </p:set>
                                    <p:animEffect transition="in" filter="blinds(horizontal)">
                                      <p:cBhvr>
                                        <p:cTn id="29" dur="500"/>
                                        <p:tgtEl>
                                          <p:spTgt spid="81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8" grpId="0" bldLvl="0" animBg="1" autoUpdateAnimBg="0"/>
      <p:bldP spid="81932" grpId="0" bldLvl="0" animBg="1" autoUpdateAnimBg="0"/>
      <p:bldP spid="81933" grpId="0" bldLvl="0" animBg="1" autoUpdateAnimBg="0"/>
      <p:bldP spid="81937" grpId="0" bldLvl="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8" name="内容占位符 7"/>
          <p:cNvSpPr>
            <a:spLocks noGrp="1"/>
          </p:cNvSpPr>
          <p:nvPr>
            <p:ph idx="1"/>
          </p:nvPr>
        </p:nvSpPr>
        <p:spPr/>
        <p:txBody>
          <a:bodyPr/>
          <a:lstStyle/>
          <a:p>
            <a:r>
              <a:rPr lang="ko-KR" altLang="en-US" b="0" dirty="0" smtClean="0">
                <a:ea typeface="宋体" charset="-122"/>
                <a:sym typeface="Arial" charset="0"/>
              </a:rPr>
              <a:t>表格</a:t>
            </a:r>
            <a:endParaRPr lang="zh-CN" altLang="en-US" dirty="0"/>
          </a:p>
        </p:txBody>
      </p:sp>
      <p:sp>
        <p:nvSpPr>
          <p:cNvPr id="82951" name="AutoShape 36"/>
          <p:cNvSpPr>
            <a:spLocks noChangeArrowheads="1"/>
          </p:cNvSpPr>
          <p:nvPr/>
        </p:nvSpPr>
        <p:spPr bwMode="auto">
          <a:xfrm>
            <a:off x="780480" y="1635125"/>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改变行高和列宽</a:t>
            </a:r>
          </a:p>
        </p:txBody>
      </p:sp>
      <p:sp>
        <p:nvSpPr>
          <p:cNvPr id="82952" name="Rectangle 27"/>
          <p:cNvSpPr>
            <a:spLocks noChangeArrowheads="1"/>
          </p:cNvSpPr>
          <p:nvPr/>
        </p:nvSpPr>
        <p:spPr bwMode="auto">
          <a:xfrm>
            <a:off x="792000" y="2349500"/>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438401"/>
            <a:ext cx="142560" cy="138113"/>
            <a:chOff x="0" y="0"/>
            <a:chExt cx="336" cy="336"/>
          </a:xfrm>
        </p:grpSpPr>
        <p:sp>
          <p:nvSpPr>
            <p:cNvPr id="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2956" name="Rectangle 15"/>
          <p:cNvSpPr>
            <a:spLocks noChangeArrowheads="1"/>
          </p:cNvSpPr>
          <p:nvPr/>
        </p:nvSpPr>
        <p:spPr bwMode="auto">
          <a:xfrm>
            <a:off x="905760" y="2349500"/>
            <a:ext cx="35366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将鼠标指针指向需移动的行线，当指针变为   状时，按下左键拖动鼠标可移动行线；</a:t>
            </a:r>
          </a:p>
        </p:txBody>
      </p:sp>
      <p:sp>
        <p:nvSpPr>
          <p:cNvPr id="82957" name="Rectangle 27"/>
          <p:cNvSpPr>
            <a:spLocks noChangeArrowheads="1"/>
          </p:cNvSpPr>
          <p:nvPr/>
        </p:nvSpPr>
        <p:spPr bwMode="auto">
          <a:xfrm>
            <a:off x="780480" y="3502025"/>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87200" y="3590926"/>
            <a:ext cx="142560" cy="138113"/>
            <a:chOff x="0" y="0"/>
            <a:chExt cx="336" cy="336"/>
          </a:xfrm>
        </p:grpSpPr>
        <p:sp>
          <p:nvSpPr>
            <p:cNvPr id="8296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296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2961" name="Rectangle 15"/>
          <p:cNvSpPr>
            <a:spLocks noChangeArrowheads="1"/>
          </p:cNvSpPr>
          <p:nvPr/>
        </p:nvSpPr>
        <p:spPr bwMode="auto">
          <a:xfrm>
            <a:off x="892800" y="3502025"/>
            <a:ext cx="354960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将鼠标指针指向需移动的列线，当指针变为   状时，按下左键拖动鼠标可移动列线</a:t>
            </a:r>
          </a:p>
        </p:txBody>
      </p:sp>
      <p:pic>
        <p:nvPicPr>
          <p:cNvPr id="8296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16" y="2844552"/>
            <a:ext cx="14976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816" y="3983980"/>
            <a:ext cx="1728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4" name="Rectangle 27"/>
          <p:cNvSpPr>
            <a:spLocks noChangeArrowheads="1"/>
          </p:cNvSpPr>
          <p:nvPr/>
        </p:nvSpPr>
        <p:spPr bwMode="auto">
          <a:xfrm>
            <a:off x="766080" y="4610100"/>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1"/>
          <p:cNvGrpSpPr>
            <a:grpSpLocks/>
          </p:cNvGrpSpPr>
          <p:nvPr/>
        </p:nvGrpSpPr>
        <p:grpSpPr bwMode="auto">
          <a:xfrm>
            <a:off x="1074241" y="4699001"/>
            <a:ext cx="142560" cy="138113"/>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296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2968" name="Rectangle 15"/>
          <p:cNvSpPr>
            <a:spLocks noChangeArrowheads="1"/>
          </p:cNvSpPr>
          <p:nvPr/>
        </p:nvSpPr>
        <p:spPr bwMode="auto">
          <a:xfrm>
            <a:off x="878401" y="4610100"/>
            <a:ext cx="356400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准确地指定表格大小、行高和列宽，则可以在“表格属性”对话框中设置</a:t>
            </a:r>
          </a:p>
        </p:txBody>
      </p:sp>
      <p:pic>
        <p:nvPicPr>
          <p:cNvPr id="82969"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040" y="1719263"/>
            <a:ext cx="397008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72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952"/>
                                        </p:tgtEl>
                                        <p:attrNameLst>
                                          <p:attrName>style.visibility</p:attrName>
                                        </p:attrNameLst>
                                      </p:cBhvr>
                                      <p:to>
                                        <p:strVal val="visible"/>
                                      </p:to>
                                    </p:set>
                                    <p:animEffect transition="in" filter="blinds(horizontal)">
                                      <p:cBhvr>
                                        <p:cTn id="7" dur="500"/>
                                        <p:tgtEl>
                                          <p:spTgt spid="8295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2956"/>
                                        </p:tgtEl>
                                        <p:attrNameLst>
                                          <p:attrName>style.visibility</p:attrName>
                                        </p:attrNameLst>
                                      </p:cBhvr>
                                      <p:to>
                                        <p:strVal val="visible"/>
                                      </p:to>
                                    </p:set>
                                    <p:animEffect transition="in" filter="blinds(horizontal)">
                                      <p:cBhvr>
                                        <p:cTn id="13" dur="500"/>
                                        <p:tgtEl>
                                          <p:spTgt spid="82956"/>
                                        </p:tgtEl>
                                      </p:cBhvr>
                                    </p:animEffect>
                                  </p:childTnLst>
                                </p:cTn>
                              </p:par>
                              <p:par>
                                <p:cTn id="14" presetID="3" presetClass="entr" presetSubtype="10" fill="hold" nodeType="withEffect">
                                  <p:stCondLst>
                                    <p:cond delay="0"/>
                                  </p:stCondLst>
                                  <p:childTnLst>
                                    <p:set>
                                      <p:cBhvr>
                                        <p:cTn id="15" dur="1" fill="hold">
                                          <p:stCondLst>
                                            <p:cond delay="0"/>
                                          </p:stCondLst>
                                        </p:cTn>
                                        <p:tgtEl>
                                          <p:spTgt spid="82962"/>
                                        </p:tgtEl>
                                        <p:attrNameLst>
                                          <p:attrName>style.visibility</p:attrName>
                                        </p:attrNameLst>
                                      </p:cBhvr>
                                      <p:to>
                                        <p:strVal val="visible"/>
                                      </p:to>
                                    </p:set>
                                    <p:animEffect transition="in" filter="blinds(horizontal)">
                                      <p:cBhvr>
                                        <p:cTn id="16" dur="500"/>
                                        <p:tgtEl>
                                          <p:spTgt spid="8296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2957"/>
                                        </p:tgtEl>
                                        <p:attrNameLst>
                                          <p:attrName>style.visibility</p:attrName>
                                        </p:attrNameLst>
                                      </p:cBhvr>
                                      <p:to>
                                        <p:strVal val="visible"/>
                                      </p:to>
                                    </p:set>
                                    <p:animEffect transition="in" filter="blinds(horizontal)">
                                      <p:cBhvr>
                                        <p:cTn id="21" dur="500"/>
                                        <p:tgtEl>
                                          <p:spTgt spid="82957"/>
                                        </p:tgtEl>
                                      </p:cBhvr>
                                    </p:animEffect>
                                  </p:childTnLst>
                                </p:cTn>
                              </p:par>
                              <p:par>
                                <p:cTn id="22" presetID="3" presetClass="entr" presetSubtype="1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2961"/>
                                        </p:tgtEl>
                                        <p:attrNameLst>
                                          <p:attrName>style.visibility</p:attrName>
                                        </p:attrNameLst>
                                      </p:cBhvr>
                                      <p:to>
                                        <p:strVal val="visible"/>
                                      </p:to>
                                    </p:set>
                                    <p:animEffect transition="in" filter="blinds(horizontal)">
                                      <p:cBhvr>
                                        <p:cTn id="27" dur="500"/>
                                        <p:tgtEl>
                                          <p:spTgt spid="82961"/>
                                        </p:tgtEl>
                                      </p:cBhvr>
                                    </p:animEffect>
                                  </p:childTnLst>
                                </p:cTn>
                              </p:par>
                              <p:par>
                                <p:cTn id="28" presetID="3" presetClass="entr" presetSubtype="10" fill="hold" nodeType="withEffect">
                                  <p:stCondLst>
                                    <p:cond delay="0"/>
                                  </p:stCondLst>
                                  <p:childTnLst>
                                    <p:set>
                                      <p:cBhvr>
                                        <p:cTn id="29" dur="1" fill="hold">
                                          <p:stCondLst>
                                            <p:cond delay="0"/>
                                          </p:stCondLst>
                                        </p:cTn>
                                        <p:tgtEl>
                                          <p:spTgt spid="82963"/>
                                        </p:tgtEl>
                                        <p:attrNameLst>
                                          <p:attrName>style.visibility</p:attrName>
                                        </p:attrNameLst>
                                      </p:cBhvr>
                                      <p:to>
                                        <p:strVal val="visible"/>
                                      </p:to>
                                    </p:set>
                                    <p:animEffect transition="in" filter="blinds(horizontal)">
                                      <p:cBhvr>
                                        <p:cTn id="30" dur="500"/>
                                        <p:tgtEl>
                                          <p:spTgt spid="8296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2964"/>
                                        </p:tgtEl>
                                        <p:attrNameLst>
                                          <p:attrName>style.visibility</p:attrName>
                                        </p:attrNameLst>
                                      </p:cBhvr>
                                      <p:to>
                                        <p:strVal val="visible"/>
                                      </p:to>
                                    </p:set>
                                    <p:animEffect transition="in" filter="blinds(horizontal)">
                                      <p:cBhvr>
                                        <p:cTn id="35" dur="500"/>
                                        <p:tgtEl>
                                          <p:spTgt spid="82964"/>
                                        </p:tgtEl>
                                      </p:cBhvr>
                                    </p:animEffect>
                                  </p:childTnLst>
                                </p:cTn>
                              </p:par>
                              <p:par>
                                <p:cTn id="36" presetID="3" presetClass="entr" presetSubtype="1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linds(horizontal)">
                                      <p:cBhvr>
                                        <p:cTn id="38" dur="500"/>
                                        <p:tgtEl>
                                          <p:spTgt spid="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2968"/>
                                        </p:tgtEl>
                                        <p:attrNameLst>
                                          <p:attrName>style.visibility</p:attrName>
                                        </p:attrNameLst>
                                      </p:cBhvr>
                                      <p:to>
                                        <p:strVal val="visible"/>
                                      </p:to>
                                    </p:set>
                                    <p:animEffect transition="in" filter="blinds(horizontal)">
                                      <p:cBhvr>
                                        <p:cTn id="41" dur="500"/>
                                        <p:tgtEl>
                                          <p:spTgt spid="8296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82969"/>
                                        </p:tgtEl>
                                        <p:attrNameLst>
                                          <p:attrName>style.visibility</p:attrName>
                                        </p:attrNameLst>
                                      </p:cBhvr>
                                      <p:to>
                                        <p:strVal val="visible"/>
                                      </p:to>
                                    </p:set>
                                    <p:animEffect transition="in" filter="blinds(horizontal)">
                                      <p:cBhvr>
                                        <p:cTn id="46" dur="500"/>
                                        <p:tgtEl>
                                          <p:spTgt spid="82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2" grpId="0" bldLvl="0" animBg="1" autoUpdateAnimBg="0"/>
      <p:bldP spid="82956" grpId="0" bldLvl="0" animBg="1" autoUpdateAnimBg="0"/>
      <p:bldP spid="82957" grpId="0" bldLvl="0" animBg="1" autoUpdateAnimBg="0"/>
      <p:bldP spid="82961" grpId="0" bldLvl="0" animBg="1" autoUpdateAnimBg="0"/>
      <p:bldP spid="82964" grpId="0" bldLvl="0" animBg="1" autoUpdateAnimBg="0"/>
      <p:bldP spid="82968" grpId="0" bldLvl="0" animBg="1"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9" name="内容占位符 8"/>
          <p:cNvSpPr>
            <a:spLocks noGrp="1"/>
          </p:cNvSpPr>
          <p:nvPr>
            <p:ph idx="1"/>
          </p:nvPr>
        </p:nvSpPr>
        <p:spPr>
          <a:xfrm>
            <a:off x="457200" y="980728"/>
            <a:ext cx="8229600" cy="568325"/>
          </a:xfrm>
        </p:spPr>
        <p:txBody>
          <a:bodyPr/>
          <a:lstStyle/>
          <a:p>
            <a:r>
              <a:rPr lang="ko-KR" altLang="en-US" b="0" dirty="0" smtClean="0">
                <a:ea typeface="宋体" charset="-122"/>
                <a:sym typeface="Arial" charset="0"/>
              </a:rPr>
              <a:t>表格</a:t>
            </a:r>
            <a:endParaRPr lang="zh-CN" altLang="en-US" dirty="0"/>
          </a:p>
        </p:txBody>
      </p:sp>
      <p:sp>
        <p:nvSpPr>
          <p:cNvPr id="83975" name="AutoShape 36"/>
          <p:cNvSpPr>
            <a:spLocks noChangeArrowheads="1"/>
          </p:cNvSpPr>
          <p:nvPr/>
        </p:nvSpPr>
        <p:spPr bwMode="auto">
          <a:xfrm>
            <a:off x="780480" y="1556792"/>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平均分配行列</a:t>
            </a:r>
          </a:p>
        </p:txBody>
      </p:sp>
      <p:sp>
        <p:nvSpPr>
          <p:cNvPr id="83976" name="Rectangle 27"/>
          <p:cNvSpPr>
            <a:spLocks noChangeArrowheads="1"/>
          </p:cNvSpPr>
          <p:nvPr/>
        </p:nvSpPr>
        <p:spPr bwMode="auto">
          <a:xfrm>
            <a:off x="792000" y="2278063"/>
            <a:ext cx="138240" cy="13779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045064" y="2425204"/>
            <a:ext cx="142560" cy="139700"/>
            <a:chOff x="0" y="0"/>
            <a:chExt cx="336" cy="336"/>
          </a:xfrm>
        </p:grpSpPr>
        <p:sp>
          <p:nvSpPr>
            <p:cNvPr id="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3980" name="Rectangle 15"/>
          <p:cNvSpPr>
            <a:spLocks noChangeArrowheads="1"/>
          </p:cNvSpPr>
          <p:nvPr/>
        </p:nvSpPr>
        <p:spPr bwMode="auto">
          <a:xfrm>
            <a:off x="908640" y="2276475"/>
            <a:ext cx="4527456" cy="167225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如果需要表格的大部分行列的行高或列宽相等，则可以使用平均分布行列的功能。该功能可以使选择的每一行或每一列都使用平均值作为行高或列宽。</a:t>
            </a:r>
          </a:p>
        </p:txBody>
      </p:sp>
      <p:sp>
        <p:nvSpPr>
          <p:cNvPr id="83981" name="Rectangle 27"/>
          <p:cNvSpPr>
            <a:spLocks noChangeArrowheads="1"/>
          </p:cNvSpPr>
          <p:nvPr/>
        </p:nvSpPr>
        <p:spPr bwMode="auto">
          <a:xfrm>
            <a:off x="780480" y="403602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43608" y="4154984"/>
            <a:ext cx="142560" cy="138112"/>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3985" name="Rectangle 15"/>
          <p:cNvSpPr>
            <a:spLocks noChangeArrowheads="1"/>
          </p:cNvSpPr>
          <p:nvPr/>
        </p:nvSpPr>
        <p:spPr bwMode="auto">
          <a:xfrm>
            <a:off x="892800" y="4034438"/>
            <a:ext cx="4543295"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a:t>
            </a:r>
            <a:r>
              <a:rPr lang="zh-CN" altLang="en-US" sz="2000" dirty="0" smtClean="0">
                <a:ea typeface="微软雅黑" pitchFamily="34" charset="-122"/>
              </a:rPr>
              <a:t>布局”</a:t>
            </a:r>
            <a:r>
              <a:rPr lang="zh-CN" altLang="en-US" sz="2000" dirty="0">
                <a:ea typeface="微软雅黑" pitchFamily="34" charset="-122"/>
              </a:rPr>
              <a:t>选项卡</a:t>
            </a:r>
          </a:p>
        </p:txBody>
      </p:sp>
      <p:sp>
        <p:nvSpPr>
          <p:cNvPr id="83986" name="Rectangle 27"/>
          <p:cNvSpPr>
            <a:spLocks noChangeArrowheads="1"/>
          </p:cNvSpPr>
          <p:nvPr/>
        </p:nvSpPr>
        <p:spPr bwMode="auto">
          <a:xfrm>
            <a:off x="766080" y="464562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1043608" y="4725144"/>
            <a:ext cx="142560" cy="138112"/>
            <a:chOff x="0" y="0"/>
            <a:chExt cx="336" cy="336"/>
          </a:xfrm>
        </p:grpSpPr>
        <p:sp>
          <p:nvSpPr>
            <p:cNvPr id="8398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398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3990" name="Rectangle 15"/>
          <p:cNvSpPr>
            <a:spLocks noChangeArrowheads="1"/>
          </p:cNvSpPr>
          <p:nvPr/>
        </p:nvSpPr>
        <p:spPr bwMode="auto">
          <a:xfrm>
            <a:off x="878401" y="4644038"/>
            <a:ext cx="4557694"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快捷菜单</a:t>
            </a:r>
          </a:p>
        </p:txBody>
      </p:sp>
      <p:pic>
        <p:nvPicPr>
          <p:cNvPr id="83991"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84" y="4710137"/>
            <a:ext cx="163296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560" y="1052736"/>
            <a:ext cx="195984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3" name="Rectangle 25"/>
          <p:cNvSpPr>
            <a:spLocks noChangeArrowheads="1"/>
          </p:cNvSpPr>
          <p:nvPr/>
        </p:nvSpPr>
        <p:spPr bwMode="auto">
          <a:xfrm>
            <a:off x="6212560" y="3514948"/>
            <a:ext cx="1959840" cy="7270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456325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6"/>
                                        </p:tgtEl>
                                        <p:attrNameLst>
                                          <p:attrName>style.visibility</p:attrName>
                                        </p:attrNameLst>
                                      </p:cBhvr>
                                      <p:to>
                                        <p:strVal val="visible"/>
                                      </p:to>
                                    </p:set>
                                    <p:animEffect transition="in" filter="blinds(horizontal)">
                                      <p:cBhvr>
                                        <p:cTn id="7" dur="500"/>
                                        <p:tgtEl>
                                          <p:spTgt spid="8397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3980"/>
                                        </p:tgtEl>
                                        <p:attrNameLst>
                                          <p:attrName>style.visibility</p:attrName>
                                        </p:attrNameLst>
                                      </p:cBhvr>
                                      <p:to>
                                        <p:strVal val="visible"/>
                                      </p:to>
                                    </p:set>
                                    <p:animEffect transition="in" filter="blinds(horizontal)">
                                      <p:cBhvr>
                                        <p:cTn id="13" dur="500"/>
                                        <p:tgtEl>
                                          <p:spTgt spid="839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3981"/>
                                        </p:tgtEl>
                                        <p:attrNameLst>
                                          <p:attrName>style.visibility</p:attrName>
                                        </p:attrNameLst>
                                      </p:cBhvr>
                                      <p:to>
                                        <p:strVal val="visible"/>
                                      </p:to>
                                    </p:set>
                                    <p:animEffect transition="in" filter="blinds(horizontal)">
                                      <p:cBhvr>
                                        <p:cTn id="18" dur="500"/>
                                        <p:tgtEl>
                                          <p:spTgt spid="83981"/>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3985"/>
                                        </p:tgtEl>
                                        <p:attrNameLst>
                                          <p:attrName>style.visibility</p:attrName>
                                        </p:attrNameLst>
                                      </p:cBhvr>
                                      <p:to>
                                        <p:strVal val="visible"/>
                                      </p:to>
                                    </p:set>
                                    <p:animEffect transition="in" filter="blinds(horizontal)">
                                      <p:cBhvr>
                                        <p:cTn id="24" dur="500"/>
                                        <p:tgtEl>
                                          <p:spTgt spid="8398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3986"/>
                                        </p:tgtEl>
                                        <p:attrNameLst>
                                          <p:attrName>style.visibility</p:attrName>
                                        </p:attrNameLst>
                                      </p:cBhvr>
                                      <p:to>
                                        <p:strVal val="visible"/>
                                      </p:to>
                                    </p:set>
                                    <p:animEffect transition="in" filter="blinds(horizontal)">
                                      <p:cBhvr>
                                        <p:cTn id="29" dur="500"/>
                                        <p:tgtEl>
                                          <p:spTgt spid="83986"/>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83990"/>
                                        </p:tgtEl>
                                        <p:attrNameLst>
                                          <p:attrName>style.visibility</p:attrName>
                                        </p:attrNameLst>
                                      </p:cBhvr>
                                      <p:to>
                                        <p:strVal val="visible"/>
                                      </p:to>
                                    </p:set>
                                    <p:animEffect transition="in" filter="blinds(horizontal)">
                                      <p:cBhvr>
                                        <p:cTn id="35" dur="500"/>
                                        <p:tgtEl>
                                          <p:spTgt spid="8399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83991"/>
                                        </p:tgtEl>
                                        <p:attrNameLst>
                                          <p:attrName>style.visibility</p:attrName>
                                        </p:attrNameLst>
                                      </p:cBhvr>
                                      <p:to>
                                        <p:strVal val="visible"/>
                                      </p:to>
                                    </p:set>
                                    <p:animEffect transition="in" filter="blinds(horizontal)">
                                      <p:cBhvr>
                                        <p:cTn id="40" dur="500"/>
                                        <p:tgtEl>
                                          <p:spTgt spid="8399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83992"/>
                                        </p:tgtEl>
                                        <p:attrNameLst>
                                          <p:attrName>style.visibility</p:attrName>
                                        </p:attrNameLst>
                                      </p:cBhvr>
                                      <p:to>
                                        <p:strVal val="visible"/>
                                      </p:to>
                                    </p:set>
                                    <p:animEffect transition="in" filter="blinds(horizontal)">
                                      <p:cBhvr>
                                        <p:cTn id="45" dur="500"/>
                                        <p:tgtEl>
                                          <p:spTgt spid="8399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83993"/>
                                        </p:tgtEl>
                                        <p:attrNameLst>
                                          <p:attrName>style.visibility</p:attrName>
                                        </p:attrNameLst>
                                      </p:cBhvr>
                                      <p:to>
                                        <p:strVal val="visible"/>
                                      </p:to>
                                    </p:set>
                                    <p:anim calcmode="lin" valueType="num">
                                      <p:cBhvr>
                                        <p:cTn id="50" dur="500" fill="hold"/>
                                        <p:tgtEl>
                                          <p:spTgt spid="83993"/>
                                        </p:tgtEl>
                                        <p:attrNameLst>
                                          <p:attrName>ppt_w</p:attrName>
                                        </p:attrNameLst>
                                      </p:cBhvr>
                                      <p:tavLst>
                                        <p:tav tm="0">
                                          <p:val>
                                            <p:fltVal val="0"/>
                                          </p:val>
                                        </p:tav>
                                        <p:tav tm="100000">
                                          <p:val>
                                            <p:strVal val="#ppt_w"/>
                                          </p:val>
                                        </p:tav>
                                      </p:tavLst>
                                    </p:anim>
                                    <p:anim calcmode="lin" valueType="num">
                                      <p:cBhvr>
                                        <p:cTn id="51" dur="500" fill="hold"/>
                                        <p:tgtEl>
                                          <p:spTgt spid="839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bldLvl="0" animBg="1" autoUpdateAnimBg="0"/>
      <p:bldP spid="83980" grpId="0" bldLvl="0" animBg="1" autoUpdateAnimBg="0"/>
      <p:bldP spid="83981" grpId="0" bldLvl="0" animBg="1" autoUpdateAnimBg="0"/>
      <p:bldP spid="83985" grpId="0" bldLvl="0" animBg="1" autoUpdateAnimBg="0"/>
      <p:bldP spid="83986" grpId="0" bldLvl="0" animBg="1" autoUpdateAnimBg="0"/>
      <p:bldP spid="83990" grpId="0" bldLvl="0" animBg="1" autoUpdateAnimBg="0"/>
      <p:bldP spid="8399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9" name="内容占位符 8"/>
          <p:cNvSpPr>
            <a:spLocks noGrp="1"/>
          </p:cNvSpPr>
          <p:nvPr>
            <p:ph idx="1"/>
          </p:nvPr>
        </p:nvSpPr>
        <p:spPr>
          <a:xfrm>
            <a:off x="457200" y="908720"/>
            <a:ext cx="8229600" cy="568325"/>
          </a:xfrm>
        </p:spPr>
        <p:txBody>
          <a:bodyPr/>
          <a:lstStyle/>
          <a:p>
            <a:r>
              <a:rPr lang="ko-KR" altLang="en-US" b="0" dirty="0" smtClean="0">
                <a:ea typeface="宋体" charset="-122"/>
                <a:sym typeface="Arial" charset="0"/>
              </a:rPr>
              <a:t>表格</a:t>
            </a:r>
            <a:endParaRPr lang="zh-CN" altLang="en-US" dirty="0"/>
          </a:p>
        </p:txBody>
      </p:sp>
      <p:sp>
        <p:nvSpPr>
          <p:cNvPr id="84999" name="AutoShape 36"/>
          <p:cNvSpPr>
            <a:spLocks noChangeArrowheads="1"/>
          </p:cNvSpPr>
          <p:nvPr/>
        </p:nvSpPr>
        <p:spPr bwMode="auto">
          <a:xfrm>
            <a:off x="766080" y="1486173"/>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绘制斜线表头</a:t>
            </a:r>
          </a:p>
        </p:txBody>
      </p:sp>
      <p:sp>
        <p:nvSpPr>
          <p:cNvPr id="85000" name="Rectangle 27"/>
          <p:cNvSpPr>
            <a:spLocks noChangeArrowheads="1"/>
          </p:cNvSpPr>
          <p:nvPr/>
        </p:nvSpPr>
        <p:spPr bwMode="auto">
          <a:xfrm>
            <a:off x="792000" y="2134444"/>
            <a:ext cx="138240" cy="89058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221755"/>
            <a:ext cx="142560" cy="139700"/>
            <a:chOff x="0" y="0"/>
            <a:chExt cx="336" cy="336"/>
          </a:xfrm>
        </p:grpSpPr>
        <p:sp>
          <p:nvSpPr>
            <p:cNvPr id="8501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5004" name="Rectangle 15"/>
          <p:cNvSpPr>
            <a:spLocks noChangeArrowheads="1"/>
          </p:cNvSpPr>
          <p:nvPr/>
        </p:nvSpPr>
        <p:spPr bwMode="auto">
          <a:xfrm>
            <a:off x="908640" y="2132856"/>
            <a:ext cx="5319544"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斜线表头是指使用斜线将一个单元格分隔成多个区域，然后在每一个区域中输入不同的内容。</a:t>
            </a:r>
          </a:p>
        </p:txBody>
      </p:sp>
      <p:pic>
        <p:nvPicPr>
          <p:cNvPr id="8500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928" y="692151"/>
            <a:ext cx="1716480"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6" name="Rectangle 14"/>
          <p:cNvSpPr>
            <a:spLocks noChangeArrowheads="1"/>
          </p:cNvSpPr>
          <p:nvPr/>
        </p:nvSpPr>
        <p:spPr bwMode="auto">
          <a:xfrm>
            <a:off x="6527928" y="4029076"/>
            <a:ext cx="1437120" cy="6508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 name="AutoShape 36"/>
          <p:cNvSpPr>
            <a:spLocks noChangeArrowheads="1"/>
          </p:cNvSpPr>
          <p:nvPr/>
        </p:nvSpPr>
        <p:spPr bwMode="auto">
          <a:xfrm>
            <a:off x="725760" y="3235851"/>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标题行重复</a:t>
            </a:r>
          </a:p>
        </p:txBody>
      </p:sp>
      <p:sp>
        <p:nvSpPr>
          <p:cNvPr id="85008" name="Rectangle 27"/>
          <p:cNvSpPr>
            <a:spLocks noChangeArrowheads="1"/>
          </p:cNvSpPr>
          <p:nvPr/>
        </p:nvSpPr>
        <p:spPr bwMode="auto">
          <a:xfrm>
            <a:off x="782160" y="3834656"/>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7"/>
          <p:cNvGrpSpPr>
            <a:grpSpLocks/>
          </p:cNvGrpSpPr>
          <p:nvPr/>
        </p:nvGrpSpPr>
        <p:grpSpPr bwMode="auto">
          <a:xfrm>
            <a:off x="1059841" y="4010968"/>
            <a:ext cx="142560" cy="138112"/>
            <a:chOff x="0" y="0"/>
            <a:chExt cx="336" cy="336"/>
          </a:xfrm>
        </p:grpSpPr>
        <p:sp>
          <p:nvSpPr>
            <p:cNvPr id="8501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501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5012" name="Rectangle 15"/>
          <p:cNvSpPr>
            <a:spLocks noChangeArrowheads="1"/>
          </p:cNvSpPr>
          <p:nvPr/>
        </p:nvSpPr>
        <p:spPr bwMode="auto">
          <a:xfrm>
            <a:off x="908640" y="3833068"/>
            <a:ext cx="5319544"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如果表格很长，分排在好几页上，则可以指定表格中作为标题的行，被指定的行会自动显示在每一页的开始部分，以方便阅读</a:t>
            </a:r>
          </a:p>
        </p:txBody>
      </p:sp>
      <p:sp>
        <p:nvSpPr>
          <p:cNvPr id="85013" name="Rectangle 27"/>
          <p:cNvSpPr>
            <a:spLocks noChangeArrowheads="1"/>
          </p:cNvSpPr>
          <p:nvPr/>
        </p:nvSpPr>
        <p:spPr bwMode="auto">
          <a:xfrm>
            <a:off x="787640" y="5164981"/>
            <a:ext cx="138240" cy="11334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2"/>
          <p:cNvGrpSpPr>
            <a:grpSpLocks/>
          </p:cNvGrpSpPr>
          <p:nvPr/>
        </p:nvGrpSpPr>
        <p:grpSpPr bwMode="auto">
          <a:xfrm>
            <a:off x="1005528" y="5252293"/>
            <a:ext cx="142560" cy="138112"/>
            <a:chOff x="0" y="0"/>
            <a:chExt cx="336" cy="336"/>
          </a:xfrm>
        </p:grpSpPr>
        <p:sp>
          <p:nvSpPr>
            <p:cNvPr id="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5017" name="Rectangle 15"/>
          <p:cNvSpPr>
            <a:spLocks noChangeArrowheads="1"/>
          </p:cNvSpPr>
          <p:nvPr/>
        </p:nvSpPr>
        <p:spPr bwMode="auto">
          <a:xfrm>
            <a:off x="930239" y="5163393"/>
            <a:ext cx="5295321"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指定标题行的方法是：选定作为标题的行(必须包括表格的第一行)→选择“布局”选项卡→“数据”组→“重复标题行”按钮。</a:t>
            </a:r>
          </a:p>
        </p:txBody>
      </p:sp>
    </p:spTree>
    <p:extLst>
      <p:ext uri="{BB962C8B-B14F-4D97-AF65-F5344CB8AC3E}">
        <p14:creationId xmlns:p14="http://schemas.microsoft.com/office/powerpoint/2010/main" val="2267138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5000"/>
                                        </p:tgtEl>
                                        <p:attrNameLst>
                                          <p:attrName>style.visibility</p:attrName>
                                        </p:attrNameLst>
                                      </p:cBhvr>
                                      <p:to>
                                        <p:strVal val="visible"/>
                                      </p:to>
                                    </p:set>
                                    <p:animEffect transition="in" filter="blinds(horizontal)">
                                      <p:cBhvr>
                                        <p:cTn id="7" dur="500"/>
                                        <p:tgtEl>
                                          <p:spTgt spid="8500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5004"/>
                                        </p:tgtEl>
                                        <p:attrNameLst>
                                          <p:attrName>style.visibility</p:attrName>
                                        </p:attrNameLst>
                                      </p:cBhvr>
                                      <p:to>
                                        <p:strVal val="visible"/>
                                      </p:to>
                                    </p:set>
                                    <p:animEffect transition="in" filter="blinds(horizontal)">
                                      <p:cBhvr>
                                        <p:cTn id="13" dur="500"/>
                                        <p:tgtEl>
                                          <p:spTgt spid="850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85005"/>
                                        </p:tgtEl>
                                        <p:attrNameLst>
                                          <p:attrName>style.visibility</p:attrName>
                                        </p:attrNameLst>
                                      </p:cBhvr>
                                      <p:to>
                                        <p:strVal val="visible"/>
                                      </p:to>
                                    </p:set>
                                    <p:animEffect transition="in" filter="blinds(horizontal)">
                                      <p:cBhvr>
                                        <p:cTn id="18" dur="500"/>
                                        <p:tgtEl>
                                          <p:spTgt spid="85005"/>
                                        </p:tgtEl>
                                      </p:cBhvr>
                                    </p:animEffect>
                                  </p:childTnLst>
                                </p:cTn>
                              </p:par>
                              <p:par>
                                <p:cTn id="19" presetID="17" presetClass="entr" presetSubtype="10" fill="hold" grpId="0" nodeType="withEffect">
                                  <p:stCondLst>
                                    <p:cond delay="0"/>
                                  </p:stCondLst>
                                  <p:childTnLst>
                                    <p:set>
                                      <p:cBhvr>
                                        <p:cTn id="20" dur="1" fill="hold">
                                          <p:stCondLst>
                                            <p:cond delay="0"/>
                                          </p:stCondLst>
                                        </p:cTn>
                                        <p:tgtEl>
                                          <p:spTgt spid="85006"/>
                                        </p:tgtEl>
                                        <p:attrNameLst>
                                          <p:attrName>style.visibility</p:attrName>
                                        </p:attrNameLst>
                                      </p:cBhvr>
                                      <p:to>
                                        <p:strVal val="visible"/>
                                      </p:to>
                                    </p:set>
                                    <p:anim calcmode="lin" valueType="num">
                                      <p:cBhvr>
                                        <p:cTn id="21" dur="500" fill="hold"/>
                                        <p:tgtEl>
                                          <p:spTgt spid="85006"/>
                                        </p:tgtEl>
                                        <p:attrNameLst>
                                          <p:attrName>ppt_w</p:attrName>
                                        </p:attrNameLst>
                                      </p:cBhvr>
                                      <p:tavLst>
                                        <p:tav tm="0">
                                          <p:val>
                                            <p:fltVal val="0"/>
                                          </p:val>
                                        </p:tav>
                                        <p:tav tm="100000">
                                          <p:val>
                                            <p:strVal val="#ppt_w"/>
                                          </p:val>
                                        </p:tav>
                                      </p:tavLst>
                                    </p:anim>
                                    <p:anim calcmode="lin" valueType="num">
                                      <p:cBhvr>
                                        <p:cTn id="22" dur="500" fill="hold"/>
                                        <p:tgtEl>
                                          <p:spTgt spid="85006"/>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5008"/>
                                        </p:tgtEl>
                                        <p:attrNameLst>
                                          <p:attrName>style.visibility</p:attrName>
                                        </p:attrNameLst>
                                      </p:cBhvr>
                                      <p:to>
                                        <p:strVal val="visible"/>
                                      </p:to>
                                    </p:set>
                                    <p:animEffect transition="in" filter="blinds(horizontal)">
                                      <p:cBhvr>
                                        <p:cTn id="27" dur="500"/>
                                        <p:tgtEl>
                                          <p:spTgt spid="85008"/>
                                        </p:tgtEl>
                                      </p:cBhvr>
                                    </p:animEffect>
                                  </p:childTnLst>
                                </p:cTn>
                              </p:par>
                              <p:par>
                                <p:cTn id="28" presetID="3" presetClass="entr" presetSubtype="1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85012"/>
                                        </p:tgtEl>
                                        <p:attrNameLst>
                                          <p:attrName>style.visibility</p:attrName>
                                        </p:attrNameLst>
                                      </p:cBhvr>
                                      <p:to>
                                        <p:strVal val="visible"/>
                                      </p:to>
                                    </p:set>
                                    <p:animEffect transition="in" filter="blinds(horizontal)">
                                      <p:cBhvr>
                                        <p:cTn id="33" dur="500"/>
                                        <p:tgtEl>
                                          <p:spTgt spid="8501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85013"/>
                                        </p:tgtEl>
                                        <p:attrNameLst>
                                          <p:attrName>style.visibility</p:attrName>
                                        </p:attrNameLst>
                                      </p:cBhvr>
                                      <p:to>
                                        <p:strVal val="visible"/>
                                      </p:to>
                                    </p:set>
                                    <p:animEffect transition="in" filter="blinds(horizontal)">
                                      <p:cBhvr>
                                        <p:cTn id="38" dur="500"/>
                                        <p:tgtEl>
                                          <p:spTgt spid="85013"/>
                                        </p:tgtEl>
                                      </p:cBhvr>
                                    </p:animEffect>
                                  </p:childTnLst>
                                </p:cTn>
                              </p:par>
                              <p:par>
                                <p:cTn id="39" presetID="3" presetClass="entr" presetSubtype="1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5017"/>
                                        </p:tgtEl>
                                        <p:attrNameLst>
                                          <p:attrName>style.visibility</p:attrName>
                                        </p:attrNameLst>
                                      </p:cBhvr>
                                      <p:to>
                                        <p:strVal val="visible"/>
                                      </p:to>
                                    </p:set>
                                    <p:animEffect transition="in" filter="blinds(horizontal)">
                                      <p:cBhvr>
                                        <p:cTn id="44" dur="500"/>
                                        <p:tgtEl>
                                          <p:spTgt spid="85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0" grpId="0" bldLvl="0" animBg="1" autoUpdateAnimBg="0"/>
      <p:bldP spid="85004" grpId="0" bldLvl="0" animBg="1" autoUpdateAnimBg="0"/>
      <p:bldP spid="85006" grpId="0" animBg="1"/>
      <p:bldP spid="85008" grpId="0" bldLvl="0" animBg="1" autoUpdateAnimBg="0"/>
      <p:bldP spid="85012" grpId="0" bldLvl="0" animBg="1" autoUpdateAnimBg="0"/>
      <p:bldP spid="85013" grpId="0" bldLvl="0" animBg="1" autoUpdateAnimBg="0"/>
      <p:bldP spid="85017" grpId="0" bldLvl="0" animBg="1"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11" name="内容占位符 10"/>
          <p:cNvSpPr>
            <a:spLocks noGrp="1"/>
          </p:cNvSpPr>
          <p:nvPr>
            <p:ph idx="1"/>
          </p:nvPr>
        </p:nvSpPr>
        <p:spPr>
          <a:xfrm>
            <a:off x="457200" y="980728"/>
            <a:ext cx="8229600" cy="568325"/>
          </a:xfrm>
        </p:spPr>
        <p:txBody>
          <a:bodyPr/>
          <a:lstStyle/>
          <a:p>
            <a:r>
              <a:rPr lang="ko-KR" altLang="en-US" b="0" dirty="0" smtClean="0">
                <a:ea typeface="宋体" charset="-122"/>
                <a:sym typeface="Arial" charset="0"/>
              </a:rPr>
              <a:t>表格</a:t>
            </a:r>
            <a:endParaRPr lang="zh-CN" altLang="en-US" dirty="0"/>
          </a:p>
        </p:txBody>
      </p:sp>
      <p:sp>
        <p:nvSpPr>
          <p:cNvPr id="86023" name="AutoShape 36"/>
          <p:cNvSpPr>
            <a:spLocks noChangeArrowheads="1"/>
          </p:cNvSpPr>
          <p:nvPr/>
        </p:nvSpPr>
        <p:spPr bwMode="auto">
          <a:xfrm>
            <a:off x="766080" y="1484784"/>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dirty="0">
                <a:latin typeface="黑体" pitchFamily="49" charset="-122"/>
                <a:ea typeface="黑体" pitchFamily="49" charset="-122"/>
              </a:rPr>
              <a:t>格式化表格</a:t>
            </a:r>
          </a:p>
        </p:txBody>
      </p:sp>
      <p:sp>
        <p:nvSpPr>
          <p:cNvPr id="86024" name="Rectangle 27"/>
          <p:cNvSpPr>
            <a:spLocks noChangeArrowheads="1"/>
          </p:cNvSpPr>
          <p:nvPr/>
        </p:nvSpPr>
        <p:spPr bwMode="auto">
          <a:xfrm>
            <a:off x="792000" y="2134444"/>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221755"/>
            <a:ext cx="142560" cy="139700"/>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6028" name="Rectangle 15"/>
          <p:cNvSpPr>
            <a:spLocks noChangeArrowheads="1"/>
          </p:cNvSpPr>
          <p:nvPr/>
        </p:nvSpPr>
        <p:spPr bwMode="auto">
          <a:xfrm>
            <a:off x="908641" y="2132856"/>
            <a:ext cx="35337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设置字符格式</a:t>
            </a:r>
          </a:p>
        </p:txBody>
      </p:sp>
      <p:sp>
        <p:nvSpPr>
          <p:cNvPr id="86029" name="Rectangle 27"/>
          <p:cNvSpPr>
            <a:spLocks noChangeArrowheads="1"/>
          </p:cNvSpPr>
          <p:nvPr/>
        </p:nvSpPr>
        <p:spPr bwMode="auto">
          <a:xfrm>
            <a:off x="783360" y="2740869"/>
            <a:ext cx="1382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91521" y="2828181"/>
            <a:ext cx="142560" cy="138113"/>
            <a:chOff x="0" y="0"/>
            <a:chExt cx="336" cy="336"/>
          </a:xfrm>
        </p:grpSpPr>
        <p:sp>
          <p:nvSpPr>
            <p:cNvPr id="8604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604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6033" name="Rectangle 15"/>
          <p:cNvSpPr>
            <a:spLocks noChangeArrowheads="1"/>
          </p:cNvSpPr>
          <p:nvPr/>
        </p:nvSpPr>
        <p:spPr bwMode="auto">
          <a:xfrm>
            <a:off x="898560" y="2739281"/>
            <a:ext cx="354384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单元格对齐方式</a:t>
            </a:r>
          </a:p>
        </p:txBody>
      </p:sp>
      <p:pic>
        <p:nvPicPr>
          <p:cNvPr id="8603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440" y="3284984"/>
            <a:ext cx="254592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5" name="Rectangle 19"/>
          <p:cNvSpPr>
            <a:spLocks noChangeArrowheads="1"/>
          </p:cNvSpPr>
          <p:nvPr/>
        </p:nvSpPr>
        <p:spPr bwMode="auto">
          <a:xfrm>
            <a:off x="979200" y="3284985"/>
            <a:ext cx="1111680" cy="130651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036" name="Rectangle 27"/>
          <p:cNvSpPr>
            <a:spLocks noChangeArrowheads="1"/>
          </p:cNvSpPr>
          <p:nvPr/>
        </p:nvSpPr>
        <p:spPr bwMode="auto">
          <a:xfrm>
            <a:off x="650880" y="5042550"/>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1"/>
          <p:cNvGrpSpPr>
            <a:grpSpLocks/>
          </p:cNvGrpSpPr>
          <p:nvPr/>
        </p:nvGrpSpPr>
        <p:grpSpPr bwMode="auto">
          <a:xfrm>
            <a:off x="957600" y="5131450"/>
            <a:ext cx="142560" cy="138113"/>
            <a:chOff x="0" y="0"/>
            <a:chExt cx="336" cy="336"/>
          </a:xfrm>
        </p:grpSpPr>
        <p:sp>
          <p:nvSpPr>
            <p:cNvPr id="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604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6040" name="Rectangle 15"/>
          <p:cNvSpPr>
            <a:spLocks noChangeArrowheads="1"/>
          </p:cNvSpPr>
          <p:nvPr/>
        </p:nvSpPr>
        <p:spPr bwMode="auto">
          <a:xfrm>
            <a:off x="766080" y="5042550"/>
            <a:ext cx="36777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设置表格对齐方式</a:t>
            </a:r>
          </a:p>
        </p:txBody>
      </p:sp>
      <p:pic>
        <p:nvPicPr>
          <p:cNvPr id="86041"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800" y="1211263"/>
            <a:ext cx="405216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2" name="Rectangle 26"/>
          <p:cNvSpPr>
            <a:spLocks noChangeArrowheads="1"/>
          </p:cNvSpPr>
          <p:nvPr/>
        </p:nvSpPr>
        <p:spPr bwMode="auto">
          <a:xfrm>
            <a:off x="4838400" y="2279651"/>
            <a:ext cx="1823040" cy="100647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6043" name="Rectangle 27"/>
          <p:cNvSpPr>
            <a:spLocks noChangeArrowheads="1"/>
          </p:cNvSpPr>
          <p:nvPr/>
        </p:nvSpPr>
        <p:spPr bwMode="auto">
          <a:xfrm>
            <a:off x="622080" y="5653738"/>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8"/>
          <p:cNvGrpSpPr>
            <a:grpSpLocks/>
          </p:cNvGrpSpPr>
          <p:nvPr/>
        </p:nvGrpSpPr>
        <p:grpSpPr bwMode="auto">
          <a:xfrm>
            <a:off x="930241" y="5741049"/>
            <a:ext cx="142560" cy="139700"/>
            <a:chOff x="0" y="0"/>
            <a:chExt cx="336" cy="336"/>
          </a:xfrm>
        </p:grpSpPr>
        <p:sp>
          <p:nvSpPr>
            <p:cNvPr id="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6047" name="Rectangle 15"/>
          <p:cNvSpPr>
            <a:spLocks noChangeArrowheads="1"/>
          </p:cNvSpPr>
          <p:nvPr/>
        </p:nvSpPr>
        <p:spPr bwMode="auto">
          <a:xfrm>
            <a:off x="738721" y="5652150"/>
            <a:ext cx="370512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设置文字方向</a:t>
            </a:r>
          </a:p>
        </p:txBody>
      </p:sp>
      <p:sp>
        <p:nvSpPr>
          <p:cNvPr id="86048" name="Rectangle 32"/>
          <p:cNvSpPr>
            <a:spLocks noChangeArrowheads="1"/>
          </p:cNvSpPr>
          <p:nvPr/>
        </p:nvSpPr>
        <p:spPr bwMode="auto">
          <a:xfrm>
            <a:off x="2103840" y="3284984"/>
            <a:ext cx="770400" cy="95885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13959616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24"/>
                                        </p:tgtEl>
                                        <p:attrNameLst>
                                          <p:attrName>style.visibility</p:attrName>
                                        </p:attrNameLst>
                                      </p:cBhvr>
                                      <p:to>
                                        <p:strVal val="visible"/>
                                      </p:to>
                                    </p:set>
                                    <p:animEffect transition="in" filter="blinds(horizontal)">
                                      <p:cBhvr>
                                        <p:cTn id="7" dur="500"/>
                                        <p:tgtEl>
                                          <p:spTgt spid="8602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6028"/>
                                        </p:tgtEl>
                                        <p:attrNameLst>
                                          <p:attrName>style.visibility</p:attrName>
                                        </p:attrNameLst>
                                      </p:cBhvr>
                                      <p:to>
                                        <p:strVal val="visible"/>
                                      </p:to>
                                    </p:set>
                                    <p:animEffect transition="in" filter="blinds(horizontal)">
                                      <p:cBhvr>
                                        <p:cTn id="13" dur="500"/>
                                        <p:tgtEl>
                                          <p:spTgt spid="860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6029"/>
                                        </p:tgtEl>
                                        <p:attrNameLst>
                                          <p:attrName>style.visibility</p:attrName>
                                        </p:attrNameLst>
                                      </p:cBhvr>
                                      <p:to>
                                        <p:strVal val="visible"/>
                                      </p:to>
                                    </p:set>
                                    <p:animEffect transition="in" filter="blinds(horizontal)">
                                      <p:cBhvr>
                                        <p:cTn id="18" dur="500"/>
                                        <p:tgtEl>
                                          <p:spTgt spid="86029"/>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6033"/>
                                        </p:tgtEl>
                                        <p:attrNameLst>
                                          <p:attrName>style.visibility</p:attrName>
                                        </p:attrNameLst>
                                      </p:cBhvr>
                                      <p:to>
                                        <p:strVal val="visible"/>
                                      </p:to>
                                    </p:set>
                                    <p:animEffect transition="in" filter="blinds(horizontal)">
                                      <p:cBhvr>
                                        <p:cTn id="24" dur="500"/>
                                        <p:tgtEl>
                                          <p:spTgt spid="8603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86034"/>
                                        </p:tgtEl>
                                        <p:attrNameLst>
                                          <p:attrName>style.visibility</p:attrName>
                                        </p:attrNameLst>
                                      </p:cBhvr>
                                      <p:to>
                                        <p:strVal val="visible"/>
                                      </p:to>
                                    </p:set>
                                    <p:animEffect transition="in" filter="blinds(horizontal)">
                                      <p:cBhvr>
                                        <p:cTn id="29" dur="500"/>
                                        <p:tgtEl>
                                          <p:spTgt spid="860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86035"/>
                                        </p:tgtEl>
                                        <p:attrNameLst>
                                          <p:attrName>style.visibility</p:attrName>
                                        </p:attrNameLst>
                                      </p:cBhvr>
                                      <p:to>
                                        <p:strVal val="visible"/>
                                      </p:to>
                                    </p:set>
                                    <p:anim calcmode="lin" valueType="num">
                                      <p:cBhvr>
                                        <p:cTn id="34" dur="500" fill="hold"/>
                                        <p:tgtEl>
                                          <p:spTgt spid="86035"/>
                                        </p:tgtEl>
                                        <p:attrNameLst>
                                          <p:attrName>ppt_w</p:attrName>
                                        </p:attrNameLst>
                                      </p:cBhvr>
                                      <p:tavLst>
                                        <p:tav tm="0">
                                          <p:val>
                                            <p:fltVal val="0"/>
                                          </p:val>
                                        </p:tav>
                                        <p:tav tm="100000">
                                          <p:val>
                                            <p:strVal val="#ppt_w"/>
                                          </p:val>
                                        </p:tav>
                                      </p:tavLst>
                                    </p:anim>
                                    <p:anim calcmode="lin" valueType="num">
                                      <p:cBhvr>
                                        <p:cTn id="35" dur="500" fill="hold"/>
                                        <p:tgtEl>
                                          <p:spTgt spid="86035"/>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6036"/>
                                        </p:tgtEl>
                                        <p:attrNameLst>
                                          <p:attrName>style.visibility</p:attrName>
                                        </p:attrNameLst>
                                      </p:cBhvr>
                                      <p:to>
                                        <p:strVal val="visible"/>
                                      </p:to>
                                    </p:set>
                                    <p:animEffect transition="in" filter="blinds(horizontal)">
                                      <p:cBhvr>
                                        <p:cTn id="40" dur="500"/>
                                        <p:tgtEl>
                                          <p:spTgt spid="86036"/>
                                        </p:tgtEl>
                                      </p:cBhvr>
                                    </p:animEffect>
                                  </p:childTnLst>
                                </p:cTn>
                              </p:par>
                              <p:par>
                                <p:cTn id="41" presetID="3" presetClass="entr" presetSubtype="1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linds(horizontal)">
                                      <p:cBhvr>
                                        <p:cTn id="43" dur="500"/>
                                        <p:tgtEl>
                                          <p:spTgt spid="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86040"/>
                                        </p:tgtEl>
                                        <p:attrNameLst>
                                          <p:attrName>style.visibility</p:attrName>
                                        </p:attrNameLst>
                                      </p:cBhvr>
                                      <p:to>
                                        <p:strVal val="visible"/>
                                      </p:to>
                                    </p:set>
                                    <p:animEffect transition="in" filter="blinds(horizontal)">
                                      <p:cBhvr>
                                        <p:cTn id="46" dur="500"/>
                                        <p:tgtEl>
                                          <p:spTgt spid="8604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86041"/>
                                        </p:tgtEl>
                                        <p:attrNameLst>
                                          <p:attrName>style.visibility</p:attrName>
                                        </p:attrNameLst>
                                      </p:cBhvr>
                                      <p:to>
                                        <p:strVal val="visible"/>
                                      </p:to>
                                    </p:set>
                                    <p:animEffect transition="in" filter="blinds(horizontal)">
                                      <p:cBhvr>
                                        <p:cTn id="51" dur="500"/>
                                        <p:tgtEl>
                                          <p:spTgt spid="86041"/>
                                        </p:tgtEl>
                                      </p:cBhvr>
                                    </p:animEffect>
                                  </p:childTnLst>
                                </p:cTn>
                              </p:par>
                              <p:par>
                                <p:cTn id="52" presetID="17" presetClass="entr" presetSubtype="10" fill="hold" grpId="0" nodeType="withEffect">
                                  <p:stCondLst>
                                    <p:cond delay="0"/>
                                  </p:stCondLst>
                                  <p:childTnLst>
                                    <p:set>
                                      <p:cBhvr>
                                        <p:cTn id="53" dur="1" fill="hold">
                                          <p:stCondLst>
                                            <p:cond delay="0"/>
                                          </p:stCondLst>
                                        </p:cTn>
                                        <p:tgtEl>
                                          <p:spTgt spid="86042"/>
                                        </p:tgtEl>
                                        <p:attrNameLst>
                                          <p:attrName>style.visibility</p:attrName>
                                        </p:attrNameLst>
                                      </p:cBhvr>
                                      <p:to>
                                        <p:strVal val="visible"/>
                                      </p:to>
                                    </p:set>
                                    <p:anim calcmode="lin" valueType="num">
                                      <p:cBhvr>
                                        <p:cTn id="54" dur="500" fill="hold"/>
                                        <p:tgtEl>
                                          <p:spTgt spid="86042"/>
                                        </p:tgtEl>
                                        <p:attrNameLst>
                                          <p:attrName>ppt_w</p:attrName>
                                        </p:attrNameLst>
                                      </p:cBhvr>
                                      <p:tavLst>
                                        <p:tav tm="0">
                                          <p:val>
                                            <p:fltVal val="0"/>
                                          </p:val>
                                        </p:tav>
                                        <p:tav tm="100000">
                                          <p:val>
                                            <p:strVal val="#ppt_w"/>
                                          </p:val>
                                        </p:tav>
                                      </p:tavLst>
                                    </p:anim>
                                    <p:anim calcmode="lin" valueType="num">
                                      <p:cBhvr>
                                        <p:cTn id="55" dur="500" fill="hold"/>
                                        <p:tgtEl>
                                          <p:spTgt spid="86042"/>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6043"/>
                                        </p:tgtEl>
                                        <p:attrNameLst>
                                          <p:attrName>style.visibility</p:attrName>
                                        </p:attrNameLst>
                                      </p:cBhvr>
                                      <p:to>
                                        <p:strVal val="visible"/>
                                      </p:to>
                                    </p:set>
                                    <p:animEffect transition="in" filter="blinds(horizontal)">
                                      <p:cBhvr>
                                        <p:cTn id="60" dur="500"/>
                                        <p:tgtEl>
                                          <p:spTgt spid="86043"/>
                                        </p:tgtEl>
                                      </p:cBhvr>
                                    </p:animEffect>
                                  </p:childTnLst>
                                </p:cTn>
                              </p:par>
                              <p:par>
                                <p:cTn id="61" presetID="3" presetClass="entr" presetSubtype="10"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86047"/>
                                        </p:tgtEl>
                                        <p:attrNameLst>
                                          <p:attrName>style.visibility</p:attrName>
                                        </p:attrNameLst>
                                      </p:cBhvr>
                                      <p:to>
                                        <p:strVal val="visible"/>
                                      </p:to>
                                    </p:set>
                                    <p:animEffect transition="in" filter="blinds(horizontal)">
                                      <p:cBhvr>
                                        <p:cTn id="66" dur="500"/>
                                        <p:tgtEl>
                                          <p:spTgt spid="86047"/>
                                        </p:tgtEl>
                                      </p:cBhvr>
                                    </p:animEffect>
                                  </p:childTnLst>
                                </p:cTn>
                              </p:par>
                              <p:par>
                                <p:cTn id="67" presetID="17" presetClass="entr" presetSubtype="10" fill="hold" grpId="0" nodeType="withEffect">
                                  <p:stCondLst>
                                    <p:cond delay="0"/>
                                  </p:stCondLst>
                                  <p:childTnLst>
                                    <p:set>
                                      <p:cBhvr>
                                        <p:cTn id="68" dur="1" fill="hold">
                                          <p:stCondLst>
                                            <p:cond delay="0"/>
                                          </p:stCondLst>
                                        </p:cTn>
                                        <p:tgtEl>
                                          <p:spTgt spid="86048"/>
                                        </p:tgtEl>
                                        <p:attrNameLst>
                                          <p:attrName>style.visibility</p:attrName>
                                        </p:attrNameLst>
                                      </p:cBhvr>
                                      <p:to>
                                        <p:strVal val="visible"/>
                                      </p:to>
                                    </p:set>
                                    <p:anim calcmode="lin" valueType="num">
                                      <p:cBhvr>
                                        <p:cTn id="69" dur="500" fill="hold"/>
                                        <p:tgtEl>
                                          <p:spTgt spid="86048"/>
                                        </p:tgtEl>
                                        <p:attrNameLst>
                                          <p:attrName>ppt_w</p:attrName>
                                        </p:attrNameLst>
                                      </p:cBhvr>
                                      <p:tavLst>
                                        <p:tav tm="0">
                                          <p:val>
                                            <p:fltVal val="0"/>
                                          </p:val>
                                        </p:tav>
                                        <p:tav tm="100000">
                                          <p:val>
                                            <p:strVal val="#ppt_w"/>
                                          </p:val>
                                        </p:tav>
                                      </p:tavLst>
                                    </p:anim>
                                    <p:anim calcmode="lin" valueType="num">
                                      <p:cBhvr>
                                        <p:cTn id="70" dur="500" fill="hold"/>
                                        <p:tgtEl>
                                          <p:spTgt spid="860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bldLvl="0" animBg="1" autoUpdateAnimBg="0"/>
      <p:bldP spid="86028" grpId="0" bldLvl="0" animBg="1" autoUpdateAnimBg="0"/>
      <p:bldP spid="86029" grpId="0" bldLvl="0" animBg="1" autoUpdateAnimBg="0"/>
      <p:bldP spid="86033" grpId="0" bldLvl="0" animBg="1" autoUpdateAnimBg="0"/>
      <p:bldP spid="86035" grpId="0" animBg="1"/>
      <p:bldP spid="86036" grpId="0" bldLvl="0" animBg="1" autoUpdateAnimBg="0"/>
      <p:bldP spid="86040" grpId="0" bldLvl="0" animBg="1" autoUpdateAnimBg="0"/>
      <p:bldP spid="86042" grpId="0" animBg="1"/>
      <p:bldP spid="86043" grpId="0" bldLvl="0" animBg="1" autoUpdateAnimBg="0"/>
      <p:bldP spid="86047" grpId="0" bldLvl="0" animBg="1" autoUpdateAnimBg="0"/>
      <p:bldP spid="8604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5" name="内容占位符 4"/>
          <p:cNvSpPr>
            <a:spLocks noGrp="1"/>
          </p:cNvSpPr>
          <p:nvPr>
            <p:ph idx="1"/>
          </p:nvPr>
        </p:nvSpPr>
        <p:spPr>
          <a:xfrm>
            <a:off x="457200" y="1066800"/>
            <a:ext cx="8229600" cy="568325"/>
          </a:xfrm>
        </p:spPr>
        <p:txBody>
          <a:bodyPr/>
          <a:lstStyle/>
          <a:p>
            <a:r>
              <a:rPr lang="ko-KR" altLang="en-US" b="0" dirty="0" smtClean="0">
                <a:ea typeface="宋体" charset="-122"/>
                <a:sym typeface="Arial" charset="0"/>
              </a:rPr>
              <a:t>表格</a:t>
            </a:r>
            <a:endParaRPr lang="zh-CN" altLang="en-US" dirty="0"/>
          </a:p>
        </p:txBody>
      </p:sp>
      <p:sp>
        <p:nvSpPr>
          <p:cNvPr id="87047" name="AutoShape 36"/>
          <p:cNvSpPr>
            <a:spLocks noChangeArrowheads="1"/>
          </p:cNvSpPr>
          <p:nvPr/>
        </p:nvSpPr>
        <p:spPr bwMode="auto">
          <a:xfrm>
            <a:off x="766080" y="1635125"/>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格式化表格</a:t>
            </a:r>
          </a:p>
        </p:txBody>
      </p:sp>
      <p:sp>
        <p:nvSpPr>
          <p:cNvPr id="87048" name="Rectangle 27"/>
          <p:cNvSpPr>
            <a:spLocks noChangeArrowheads="1"/>
          </p:cNvSpPr>
          <p:nvPr/>
        </p:nvSpPr>
        <p:spPr bwMode="auto">
          <a:xfrm>
            <a:off x="792000" y="2278064"/>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365375"/>
            <a:ext cx="142560" cy="139700"/>
            <a:chOff x="0" y="0"/>
            <a:chExt cx="336" cy="336"/>
          </a:xfrm>
        </p:grpSpPr>
        <p:sp>
          <p:nvSpPr>
            <p:cNvPr id="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7052" name="Rectangle 15"/>
          <p:cNvSpPr>
            <a:spLocks noChangeArrowheads="1"/>
          </p:cNvSpPr>
          <p:nvPr/>
        </p:nvSpPr>
        <p:spPr bwMode="auto">
          <a:xfrm>
            <a:off x="908641" y="2276476"/>
            <a:ext cx="35337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表格的边框和底纹</a:t>
            </a:r>
          </a:p>
        </p:txBody>
      </p:sp>
      <p:pic>
        <p:nvPicPr>
          <p:cNvPr id="870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40" y="2781300"/>
            <a:ext cx="500256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4" name="Rectangle 14"/>
          <p:cNvSpPr>
            <a:spLocks noChangeArrowheads="1"/>
          </p:cNvSpPr>
          <p:nvPr/>
        </p:nvSpPr>
        <p:spPr bwMode="auto">
          <a:xfrm>
            <a:off x="524160" y="3068639"/>
            <a:ext cx="616320" cy="2889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pic>
        <p:nvPicPr>
          <p:cNvPr id="8705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280" y="1635126"/>
            <a:ext cx="5122080"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6" name="Rectangle 16"/>
          <p:cNvSpPr>
            <a:spLocks noChangeArrowheads="1"/>
          </p:cNvSpPr>
          <p:nvPr/>
        </p:nvSpPr>
        <p:spPr bwMode="auto">
          <a:xfrm>
            <a:off x="5055840" y="1946275"/>
            <a:ext cx="822240" cy="287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565065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8"/>
                                        </p:tgtEl>
                                        <p:attrNameLst>
                                          <p:attrName>style.visibility</p:attrName>
                                        </p:attrNameLst>
                                      </p:cBhvr>
                                      <p:to>
                                        <p:strVal val="visible"/>
                                      </p:to>
                                    </p:set>
                                    <p:animEffect transition="in" filter="blinds(horizontal)">
                                      <p:cBhvr>
                                        <p:cTn id="7" dur="500"/>
                                        <p:tgtEl>
                                          <p:spTgt spid="8704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7052"/>
                                        </p:tgtEl>
                                        <p:attrNameLst>
                                          <p:attrName>style.visibility</p:attrName>
                                        </p:attrNameLst>
                                      </p:cBhvr>
                                      <p:to>
                                        <p:strVal val="visible"/>
                                      </p:to>
                                    </p:set>
                                    <p:animEffect transition="in" filter="blinds(horizontal)">
                                      <p:cBhvr>
                                        <p:cTn id="13" dur="500"/>
                                        <p:tgtEl>
                                          <p:spTgt spid="870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87053"/>
                                        </p:tgtEl>
                                        <p:attrNameLst>
                                          <p:attrName>style.visibility</p:attrName>
                                        </p:attrNameLst>
                                      </p:cBhvr>
                                      <p:to>
                                        <p:strVal val="visible"/>
                                      </p:to>
                                    </p:set>
                                    <p:animEffect transition="in" filter="blinds(horizontal)">
                                      <p:cBhvr>
                                        <p:cTn id="18" dur="500"/>
                                        <p:tgtEl>
                                          <p:spTgt spid="87053"/>
                                        </p:tgtEl>
                                      </p:cBhvr>
                                    </p:animEffect>
                                  </p:childTnLst>
                                </p:cTn>
                              </p:par>
                              <p:par>
                                <p:cTn id="19" presetID="17" presetClass="entr" presetSubtype="10" fill="hold" grpId="0" nodeType="withEffect">
                                  <p:stCondLst>
                                    <p:cond delay="0"/>
                                  </p:stCondLst>
                                  <p:childTnLst>
                                    <p:set>
                                      <p:cBhvr>
                                        <p:cTn id="20" dur="1" fill="hold">
                                          <p:stCondLst>
                                            <p:cond delay="0"/>
                                          </p:stCondLst>
                                        </p:cTn>
                                        <p:tgtEl>
                                          <p:spTgt spid="87054"/>
                                        </p:tgtEl>
                                        <p:attrNameLst>
                                          <p:attrName>style.visibility</p:attrName>
                                        </p:attrNameLst>
                                      </p:cBhvr>
                                      <p:to>
                                        <p:strVal val="visible"/>
                                      </p:to>
                                    </p:set>
                                    <p:anim calcmode="lin" valueType="num">
                                      <p:cBhvr>
                                        <p:cTn id="21" dur="500" fill="hold"/>
                                        <p:tgtEl>
                                          <p:spTgt spid="87054"/>
                                        </p:tgtEl>
                                        <p:attrNameLst>
                                          <p:attrName>ppt_w</p:attrName>
                                        </p:attrNameLst>
                                      </p:cBhvr>
                                      <p:tavLst>
                                        <p:tav tm="0">
                                          <p:val>
                                            <p:fltVal val="0"/>
                                          </p:val>
                                        </p:tav>
                                        <p:tav tm="100000">
                                          <p:val>
                                            <p:strVal val="#ppt_w"/>
                                          </p:val>
                                        </p:tav>
                                      </p:tavLst>
                                    </p:anim>
                                    <p:anim calcmode="lin" valueType="num">
                                      <p:cBhvr>
                                        <p:cTn id="22" dur="500" fill="hold"/>
                                        <p:tgtEl>
                                          <p:spTgt spid="87054"/>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87055"/>
                                        </p:tgtEl>
                                        <p:attrNameLst>
                                          <p:attrName>style.visibility</p:attrName>
                                        </p:attrNameLst>
                                      </p:cBhvr>
                                      <p:to>
                                        <p:strVal val="visible"/>
                                      </p:to>
                                    </p:set>
                                    <p:animEffect transition="in" filter="blinds(horizontal)">
                                      <p:cBhvr>
                                        <p:cTn id="27" dur="500"/>
                                        <p:tgtEl>
                                          <p:spTgt spid="87055"/>
                                        </p:tgtEl>
                                      </p:cBhvr>
                                    </p:animEffect>
                                  </p:childTnLst>
                                </p:cTn>
                              </p:par>
                              <p:par>
                                <p:cTn id="28" presetID="17" presetClass="entr" presetSubtype="10" fill="hold" grpId="0" nodeType="withEffect">
                                  <p:stCondLst>
                                    <p:cond delay="0"/>
                                  </p:stCondLst>
                                  <p:childTnLst>
                                    <p:set>
                                      <p:cBhvr>
                                        <p:cTn id="29" dur="1" fill="hold">
                                          <p:stCondLst>
                                            <p:cond delay="0"/>
                                          </p:stCondLst>
                                        </p:cTn>
                                        <p:tgtEl>
                                          <p:spTgt spid="87056"/>
                                        </p:tgtEl>
                                        <p:attrNameLst>
                                          <p:attrName>style.visibility</p:attrName>
                                        </p:attrNameLst>
                                      </p:cBhvr>
                                      <p:to>
                                        <p:strVal val="visible"/>
                                      </p:to>
                                    </p:set>
                                    <p:anim calcmode="lin" valueType="num">
                                      <p:cBhvr>
                                        <p:cTn id="30" dur="500" fill="hold"/>
                                        <p:tgtEl>
                                          <p:spTgt spid="87056"/>
                                        </p:tgtEl>
                                        <p:attrNameLst>
                                          <p:attrName>ppt_w</p:attrName>
                                        </p:attrNameLst>
                                      </p:cBhvr>
                                      <p:tavLst>
                                        <p:tav tm="0">
                                          <p:val>
                                            <p:fltVal val="0"/>
                                          </p:val>
                                        </p:tav>
                                        <p:tav tm="100000">
                                          <p:val>
                                            <p:strVal val="#ppt_w"/>
                                          </p:val>
                                        </p:tav>
                                      </p:tavLst>
                                    </p:anim>
                                    <p:anim calcmode="lin" valueType="num">
                                      <p:cBhvr>
                                        <p:cTn id="31" dur="500" fill="hold"/>
                                        <p:tgtEl>
                                          <p:spTgt spid="870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8" grpId="0" bldLvl="0" animBg="1" autoUpdateAnimBg="0"/>
      <p:bldP spid="87052" grpId="0" bldLvl="0" animBg="1" autoUpdateAnimBg="0"/>
      <p:bldP spid="87054" grpId="0" animBg="1"/>
      <p:bldP spid="8705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dirty="0"/>
              <a:t>任务3  </a:t>
            </a:r>
            <a:r>
              <a:rPr lang="zh-CN" altLang="en-US" dirty="0"/>
              <a:t>使用对象修饰文档</a:t>
            </a:r>
            <a:endParaRPr lang="ko-KR" altLang="en-US" dirty="0" smtClean="0"/>
          </a:p>
        </p:txBody>
      </p:sp>
      <p:sp>
        <p:nvSpPr>
          <p:cNvPr id="6" name="内容占位符 5"/>
          <p:cNvSpPr>
            <a:spLocks noGrp="1"/>
          </p:cNvSpPr>
          <p:nvPr>
            <p:ph idx="1"/>
          </p:nvPr>
        </p:nvSpPr>
        <p:spPr/>
        <p:txBody>
          <a:bodyPr/>
          <a:lstStyle/>
          <a:p>
            <a:r>
              <a:rPr lang="ko-KR" altLang="en-US" b="0" dirty="0" smtClean="0">
                <a:ea typeface="宋体" charset="-122"/>
                <a:sym typeface="Arial" charset="0"/>
              </a:rPr>
              <a:t>表格</a:t>
            </a:r>
            <a:endParaRPr lang="zh-CN" altLang="en-US" dirty="0"/>
          </a:p>
        </p:txBody>
      </p:sp>
      <p:sp>
        <p:nvSpPr>
          <p:cNvPr id="88071" name="AutoShape 36"/>
          <p:cNvSpPr>
            <a:spLocks noChangeArrowheads="1"/>
          </p:cNvSpPr>
          <p:nvPr/>
        </p:nvSpPr>
        <p:spPr bwMode="auto">
          <a:xfrm>
            <a:off x="766080" y="1635125"/>
            <a:ext cx="2995200" cy="574675"/>
          </a:xfrm>
          <a:prstGeom prst="roundRect">
            <a:avLst>
              <a:gd name="adj" fmla="val 16667"/>
            </a:avLst>
          </a:prstGeom>
          <a:gradFill rotWithShape="1">
            <a:gsLst>
              <a:gs pos="0">
                <a:srgbClr val="FFFFFF"/>
              </a:gs>
              <a:gs pos="100000">
                <a:srgbClr val="FBFBBB">
                  <a:alpha val="89998"/>
                </a:srgbClr>
              </a:gs>
            </a:gsLst>
            <a:lin ang="0" scaled="1"/>
          </a:gradFill>
          <a:ln w="9525">
            <a:solidFill>
              <a:srgbClr val="C0C0C0"/>
            </a:solidFill>
            <a:round/>
            <a:headEnd/>
            <a:tailEnd/>
          </a:ln>
          <a:effectLst>
            <a:prstShdw prst="shdw13" dist="53882" dir="13500000">
              <a:schemeClr val="bg2">
                <a:alpha val="50000"/>
              </a:schemeClr>
            </a:prstShdw>
          </a:effectLst>
        </p:spPr>
        <p:txBody>
          <a:bodyPr wrap="none" anchor="ctr"/>
          <a:lstStyle/>
          <a:p>
            <a:r>
              <a:rPr lang="ko-KR" altLang="en-US" sz="2400">
                <a:latin typeface="黑体" pitchFamily="49" charset="-122"/>
                <a:ea typeface="黑体" pitchFamily="49" charset="-122"/>
              </a:rPr>
              <a:t>格式化表格</a:t>
            </a:r>
          </a:p>
        </p:txBody>
      </p:sp>
      <p:sp>
        <p:nvSpPr>
          <p:cNvPr id="88072" name="Rectangle 27"/>
          <p:cNvSpPr>
            <a:spLocks noChangeArrowheads="1"/>
          </p:cNvSpPr>
          <p:nvPr/>
        </p:nvSpPr>
        <p:spPr bwMode="auto">
          <a:xfrm>
            <a:off x="792000" y="2278064"/>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1100161" y="2365375"/>
            <a:ext cx="142560" cy="139700"/>
            <a:chOff x="0" y="0"/>
            <a:chExt cx="336" cy="336"/>
          </a:xfrm>
        </p:grpSpPr>
        <p:sp>
          <p:nvSpPr>
            <p:cNvPr id="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8076" name="Rectangle 15"/>
          <p:cNvSpPr>
            <a:spLocks noChangeArrowheads="1"/>
          </p:cNvSpPr>
          <p:nvPr/>
        </p:nvSpPr>
        <p:spPr bwMode="auto">
          <a:xfrm>
            <a:off x="908640" y="2276476"/>
            <a:ext cx="778032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自动套用格式</a:t>
            </a:r>
          </a:p>
        </p:txBody>
      </p:sp>
      <p:sp>
        <p:nvSpPr>
          <p:cNvPr id="88077" name="Rectangle 27"/>
          <p:cNvSpPr>
            <a:spLocks noChangeArrowheads="1"/>
          </p:cNvSpPr>
          <p:nvPr/>
        </p:nvSpPr>
        <p:spPr bwMode="auto">
          <a:xfrm>
            <a:off x="751680" y="2914650"/>
            <a:ext cx="138240" cy="889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059841" y="3001963"/>
            <a:ext cx="142560" cy="138112"/>
            <a:chOff x="0" y="0"/>
            <a:chExt cx="336" cy="336"/>
          </a:xfrm>
        </p:grpSpPr>
        <p:sp>
          <p:nvSpPr>
            <p:cNvPr id="8807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8808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88081" name="Rectangle 15"/>
          <p:cNvSpPr>
            <a:spLocks noChangeArrowheads="1"/>
          </p:cNvSpPr>
          <p:nvPr/>
        </p:nvSpPr>
        <p:spPr bwMode="auto">
          <a:xfrm>
            <a:off x="868320" y="2913064"/>
            <a:ext cx="78206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自动套用格式是Word 中提供的一些现成的表格式样，其中已经定义好了表格中的各种格式，用户可以直接选择需要的表格式样，而不必逐个设置表格的各种格式。</a:t>
            </a:r>
          </a:p>
        </p:txBody>
      </p:sp>
      <p:pic>
        <p:nvPicPr>
          <p:cNvPr id="8808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40" y="4221163"/>
            <a:ext cx="753984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5326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72"/>
                                        </p:tgtEl>
                                        <p:attrNameLst>
                                          <p:attrName>style.visibility</p:attrName>
                                        </p:attrNameLst>
                                      </p:cBhvr>
                                      <p:to>
                                        <p:strVal val="visible"/>
                                      </p:to>
                                    </p:set>
                                    <p:animEffect transition="in" filter="blinds(horizontal)">
                                      <p:cBhvr>
                                        <p:cTn id="7" dur="500"/>
                                        <p:tgtEl>
                                          <p:spTgt spid="8807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8076"/>
                                        </p:tgtEl>
                                        <p:attrNameLst>
                                          <p:attrName>style.visibility</p:attrName>
                                        </p:attrNameLst>
                                      </p:cBhvr>
                                      <p:to>
                                        <p:strVal val="visible"/>
                                      </p:to>
                                    </p:set>
                                    <p:animEffect transition="in" filter="blinds(horizontal)">
                                      <p:cBhvr>
                                        <p:cTn id="13" dur="500"/>
                                        <p:tgtEl>
                                          <p:spTgt spid="880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8077"/>
                                        </p:tgtEl>
                                        <p:attrNameLst>
                                          <p:attrName>style.visibility</p:attrName>
                                        </p:attrNameLst>
                                      </p:cBhvr>
                                      <p:to>
                                        <p:strVal val="visible"/>
                                      </p:to>
                                    </p:set>
                                    <p:animEffect transition="in" filter="blinds(horizontal)">
                                      <p:cBhvr>
                                        <p:cTn id="18" dur="500"/>
                                        <p:tgtEl>
                                          <p:spTgt spid="88077"/>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8081"/>
                                        </p:tgtEl>
                                        <p:attrNameLst>
                                          <p:attrName>style.visibility</p:attrName>
                                        </p:attrNameLst>
                                      </p:cBhvr>
                                      <p:to>
                                        <p:strVal val="visible"/>
                                      </p:to>
                                    </p:set>
                                    <p:animEffect transition="in" filter="blinds(horizontal)">
                                      <p:cBhvr>
                                        <p:cTn id="24" dur="500"/>
                                        <p:tgtEl>
                                          <p:spTgt spid="8808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88082"/>
                                        </p:tgtEl>
                                        <p:attrNameLst>
                                          <p:attrName>style.visibility</p:attrName>
                                        </p:attrNameLst>
                                      </p:cBhvr>
                                      <p:to>
                                        <p:strVal val="visible"/>
                                      </p:to>
                                    </p:set>
                                    <p:animEffect transition="in" filter="blinds(horizontal)">
                                      <p:cBhvr>
                                        <p:cTn id="29" dur="500"/>
                                        <p:tgtEl>
                                          <p:spTgt spid="88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2" grpId="0" bldLvl="0" animBg="1" autoUpdateAnimBg="0"/>
      <p:bldP spid="88076" grpId="0" bldLvl="0" animBg="1" autoUpdateAnimBg="0"/>
      <p:bldP spid="88077" grpId="0" bldLvl="0" animBg="1" autoUpdateAnimBg="0"/>
      <p:bldP spid="88081" grpId="0" bldLvl="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755650" y="346075"/>
            <a:ext cx="7696200" cy="563563"/>
          </a:xfrm>
        </p:spPr>
        <p:txBody>
          <a:bodyPr/>
          <a:lstStyle/>
          <a:p>
            <a:pPr eaLnBrk="1" hangingPunct="1"/>
            <a:r>
              <a:rPr lang="en-US" altLang="en-US" dirty="0"/>
              <a:t>任务3  </a:t>
            </a:r>
            <a:r>
              <a:rPr lang="zh-CN" altLang="en-US" dirty="0"/>
              <a:t>使用对象修饰文档</a:t>
            </a:r>
            <a:endParaRPr dirty="0" smtClean="0"/>
          </a:p>
        </p:txBody>
      </p:sp>
      <p:sp>
        <p:nvSpPr>
          <p:cNvPr id="14339" name="Rectangle 3"/>
          <p:cNvSpPr>
            <a:spLocks noGrp="1" noChangeArrowheads="1"/>
          </p:cNvSpPr>
          <p:nvPr>
            <p:ph type="body" idx="1"/>
          </p:nvPr>
        </p:nvSpPr>
        <p:spPr>
          <a:xfrm>
            <a:off x="971550" y="1052736"/>
            <a:ext cx="7488238" cy="576411"/>
          </a:xfrm>
        </p:spPr>
        <p:txBody>
          <a:bodyPr/>
          <a:lstStyle/>
          <a:p>
            <a:pPr eaLnBrk="1" hangingPunct="1"/>
            <a:r>
              <a:rPr lang="zh-CN" altLang="en-US" b="0" dirty="0" smtClean="0">
                <a:ea typeface="宋体" charset="-122"/>
              </a:rPr>
              <a:t>图表</a:t>
            </a:r>
            <a:endParaRPr lang="en-US" altLang="zh-CN" sz="2400" b="0" dirty="0" smtClean="0">
              <a:ea typeface="宋体" charset="-122"/>
            </a:endParaRPr>
          </a:p>
          <a:p>
            <a:pPr marL="0" indent="0" eaLnBrk="1" hangingPunct="1">
              <a:buNone/>
            </a:pPr>
            <a:r>
              <a:rPr lang="zh-CN" altLang="en-US" sz="2400" b="0" dirty="0" smtClean="0">
                <a:ea typeface="宋体" charset="-122"/>
              </a:rPr>
              <a:t>      插入</a:t>
            </a:r>
            <a:r>
              <a:rPr lang="en-US" altLang="zh-CN" sz="2400" b="0" dirty="0" smtClean="0">
                <a:ea typeface="宋体" charset="-122"/>
              </a:rPr>
              <a:t>——</a:t>
            </a:r>
            <a:r>
              <a:rPr lang="zh-CN" altLang="en-US" sz="2400" b="0" dirty="0" smtClean="0">
                <a:ea typeface="宋体" charset="-122"/>
              </a:rPr>
              <a:t>图标</a:t>
            </a:r>
          </a:p>
          <a:p>
            <a:pPr lvl="1" eaLnBrk="1" hangingPunct="1"/>
            <a:endParaRPr lang="zh-CN" altLang="en-US" sz="2400" dirty="0" smtClean="0">
              <a:ea typeface="宋体" charset="-122"/>
            </a:endParaRPr>
          </a:p>
        </p:txBody>
      </p:sp>
      <p:sp>
        <p:nvSpPr>
          <p:cNvPr id="5" name="灯片编号占位符 4"/>
          <p:cNvSpPr>
            <a:spLocks noGrp="1"/>
          </p:cNvSpPr>
          <p:nvPr>
            <p:ph type="sldNum" sz="quarter" idx="11"/>
          </p:nvPr>
        </p:nvSpPr>
        <p:spPr/>
        <p:txBody>
          <a:bodyPr/>
          <a:lstStyle/>
          <a:p>
            <a:pPr>
              <a:defRPr/>
            </a:pPr>
            <a:fld id="{AA38636F-1388-4CDD-B789-4BC6B6870341}" type="slidenum">
              <a:rPr lang="zh-CN" altLang="en-US" smtClean="0"/>
              <a:pPr>
                <a:defRPr/>
              </a:pPr>
              <a:t>148</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4342"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4343" name="Rectangle 20"/>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pic>
        <p:nvPicPr>
          <p:cNvPr id="14344" name="Picture 2" descr="F:\CDROM\抓图\Cha04\014-1.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38263" y="2541588"/>
            <a:ext cx="288131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矩形 10"/>
          <p:cNvSpPr>
            <a:spLocks noChangeArrowheads="1"/>
          </p:cNvSpPr>
          <p:nvPr/>
        </p:nvSpPr>
        <p:spPr bwMode="auto">
          <a:xfrm>
            <a:off x="1481138" y="4800600"/>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smtClean="0">
                <a:ea typeface="宋体" charset="-122"/>
              </a:rPr>
              <a:t>“插入图表”</a:t>
            </a:r>
            <a:r>
              <a:rPr lang="zh-CN" altLang="en-US" dirty="0">
                <a:ea typeface="宋体" charset="-122"/>
              </a:rPr>
              <a:t>对话框</a:t>
            </a:r>
          </a:p>
        </p:txBody>
      </p:sp>
      <p:pic>
        <p:nvPicPr>
          <p:cNvPr id="14346" name="Picture 3" descr="F:\CDROM\抓图\Cha04\018-1.t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805983" y="2547938"/>
            <a:ext cx="3240087"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矩形 12"/>
          <p:cNvSpPr>
            <a:spLocks noChangeArrowheads="1"/>
          </p:cNvSpPr>
          <p:nvPr/>
        </p:nvSpPr>
        <p:spPr bwMode="auto">
          <a:xfrm>
            <a:off x="5968485" y="481598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ea typeface="宋体" charset="-122"/>
              </a:rPr>
              <a:t>设置</a:t>
            </a:r>
            <a:r>
              <a:rPr lang="zh-CN" altLang="en-US" sz="1600" dirty="0">
                <a:ea typeface="宋体" charset="-122"/>
              </a:rPr>
              <a:t>表格</a:t>
            </a:r>
          </a:p>
        </p:txBody>
      </p:sp>
    </p:spTree>
    <p:extLst>
      <p:ext uri="{BB962C8B-B14F-4D97-AF65-F5344CB8AC3E}">
        <p14:creationId xmlns:p14="http://schemas.microsoft.com/office/powerpoint/2010/main" val="369692445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dirty="0" smtClean="0"/>
              <a:t>任务</a:t>
            </a:r>
            <a:r>
              <a:rPr lang="en-US" altLang="zh-CN" dirty="0"/>
              <a:t>4  </a:t>
            </a:r>
            <a:r>
              <a:rPr lang="zh-CN" altLang="en-US" dirty="0"/>
              <a:t>设置页面</a:t>
            </a:r>
            <a:r>
              <a:rPr lang="zh-CN" altLang="en-US" dirty="0" smtClean="0"/>
              <a:t>版式</a:t>
            </a:r>
            <a:endParaRPr lang="ko-KR" altLang="en-US" dirty="0"/>
          </a:p>
        </p:txBody>
      </p:sp>
      <p:sp>
        <p:nvSpPr>
          <p:cNvPr id="5" name="内容占位符 4"/>
          <p:cNvSpPr>
            <a:spLocks noGrp="1"/>
          </p:cNvSpPr>
          <p:nvPr>
            <p:ph idx="1"/>
          </p:nvPr>
        </p:nvSpPr>
        <p:spPr/>
        <p:txBody>
          <a:bodyPr/>
          <a:lstStyle/>
          <a:p>
            <a:r>
              <a:rPr lang="ko-KR" altLang="en-US" b="0" dirty="0" smtClean="0">
                <a:ea typeface="宋体" charset="-122"/>
                <a:sym typeface="Arial" charset="0"/>
              </a:rPr>
              <a:t>设置页面</a:t>
            </a:r>
            <a:r>
              <a:rPr lang="zh-CN" altLang="en-US" b="0" dirty="0" smtClean="0">
                <a:ea typeface="宋体" charset="-122"/>
                <a:sym typeface="Arial" charset="0"/>
              </a:rPr>
              <a:t>大小</a:t>
            </a:r>
            <a:endParaRPr lang="ko-KR" altLang="en-US" b="0" dirty="0">
              <a:ea typeface="宋体" charset="-122"/>
              <a:sym typeface="Arial" charset="0"/>
            </a:endParaRPr>
          </a:p>
          <a:p>
            <a:endParaRPr lang="zh-CN" altLang="en-US" dirty="0"/>
          </a:p>
        </p:txBody>
      </p:sp>
      <p:sp>
        <p:nvSpPr>
          <p:cNvPr id="117767" name="Rectangle 27"/>
          <p:cNvSpPr>
            <a:spLocks noChangeArrowheads="1"/>
          </p:cNvSpPr>
          <p:nvPr/>
        </p:nvSpPr>
        <p:spPr bwMode="auto">
          <a:xfrm>
            <a:off x="874080" y="177482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916832"/>
            <a:ext cx="144000" cy="138112"/>
            <a:chOff x="0" y="0"/>
            <a:chExt cx="336" cy="336"/>
          </a:xfrm>
        </p:grpSpPr>
        <p:sp>
          <p:nvSpPr>
            <p:cNvPr id="11675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676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7771" name="Rectangle 15"/>
          <p:cNvSpPr>
            <a:spLocks noChangeArrowheads="1"/>
          </p:cNvSpPr>
          <p:nvPr/>
        </p:nvSpPr>
        <p:spPr bwMode="auto">
          <a:xfrm>
            <a:off x="990720" y="1773238"/>
            <a:ext cx="32544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设置纸张大小</a:t>
            </a:r>
          </a:p>
        </p:txBody>
      </p:sp>
      <p:pic>
        <p:nvPicPr>
          <p:cNvPr id="11777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880" y="1127126"/>
            <a:ext cx="3070080" cy="410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3" name="Rectangle 27"/>
          <p:cNvSpPr>
            <a:spLocks noChangeArrowheads="1"/>
          </p:cNvSpPr>
          <p:nvPr/>
        </p:nvSpPr>
        <p:spPr bwMode="auto">
          <a:xfrm>
            <a:off x="849600" y="2439989"/>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1154880" y="2642815"/>
            <a:ext cx="144000" cy="138113"/>
            <a:chOff x="0" y="0"/>
            <a:chExt cx="336" cy="336"/>
          </a:xfrm>
        </p:grpSpPr>
        <p:sp>
          <p:nvSpPr>
            <p:cNvPr id="11675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675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7777" name="Rectangle 15"/>
          <p:cNvSpPr>
            <a:spLocks noChangeArrowheads="1"/>
          </p:cNvSpPr>
          <p:nvPr/>
        </p:nvSpPr>
        <p:spPr bwMode="auto">
          <a:xfrm>
            <a:off x="964800" y="2438401"/>
            <a:ext cx="32544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设置纸张方向</a:t>
            </a:r>
          </a:p>
        </p:txBody>
      </p:sp>
      <p:sp>
        <p:nvSpPr>
          <p:cNvPr id="117778" name="Rectangle 27"/>
          <p:cNvSpPr>
            <a:spLocks noChangeArrowheads="1"/>
          </p:cNvSpPr>
          <p:nvPr/>
        </p:nvSpPr>
        <p:spPr bwMode="auto">
          <a:xfrm>
            <a:off x="849600" y="3090864"/>
            <a:ext cx="1382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1154880" y="3290887"/>
            <a:ext cx="144000" cy="138113"/>
            <a:chOff x="0" y="0"/>
            <a:chExt cx="336" cy="336"/>
          </a:xfrm>
        </p:grpSpPr>
        <p:sp>
          <p:nvSpPr>
            <p:cNvPr id="11675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675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7782" name="Rectangle 15"/>
          <p:cNvSpPr>
            <a:spLocks noChangeArrowheads="1"/>
          </p:cNvSpPr>
          <p:nvPr/>
        </p:nvSpPr>
        <p:spPr bwMode="auto">
          <a:xfrm>
            <a:off x="964800" y="3089276"/>
            <a:ext cx="32544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设置页边距</a:t>
            </a:r>
          </a:p>
        </p:txBody>
      </p:sp>
      <p:pic>
        <p:nvPicPr>
          <p:cNvPr id="117784"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440" y="1374775"/>
            <a:ext cx="3749760"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3059832" y="2658974"/>
            <a:ext cx="2596480" cy="995772"/>
            <a:chOff x="3059832" y="2658974"/>
            <a:chExt cx="2596480" cy="995772"/>
          </a:xfrm>
        </p:grpSpPr>
        <p:sp>
          <p:nvSpPr>
            <p:cNvPr id="6" name="矩形 5"/>
            <p:cNvSpPr/>
            <p:nvPr/>
          </p:nvSpPr>
          <p:spPr>
            <a:xfrm>
              <a:off x="3923928" y="2780928"/>
              <a:ext cx="1732384" cy="873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3059832" y="2658974"/>
              <a:ext cx="1008112" cy="521583"/>
            </a:xfrm>
            <a:prstGeom prst="straightConnector1">
              <a:avLst/>
            </a:prstGeom>
            <a:ln>
              <a:solidFill>
                <a:srgbClr val="FF0000"/>
              </a:solidFill>
              <a:tailEnd type="arrow"/>
            </a:ln>
          </p:spPr>
          <p:style>
            <a:lnRef idx="2">
              <a:schemeClr val="accent4"/>
            </a:lnRef>
            <a:fillRef idx="0">
              <a:schemeClr val="accent4"/>
            </a:fillRef>
            <a:effectRef idx="1">
              <a:schemeClr val="accent4"/>
            </a:effectRef>
            <a:fontRef idx="minor">
              <a:schemeClr val="tx1"/>
            </a:fontRef>
          </p:style>
        </p:cxnSp>
      </p:grpSp>
      <p:grpSp>
        <p:nvGrpSpPr>
          <p:cNvPr id="33" name="组合 32"/>
          <p:cNvGrpSpPr/>
          <p:nvPr/>
        </p:nvGrpSpPr>
        <p:grpSpPr>
          <a:xfrm>
            <a:off x="2937552" y="1933273"/>
            <a:ext cx="4514768" cy="1458763"/>
            <a:chOff x="359760" y="714778"/>
            <a:chExt cx="4514768" cy="1458763"/>
          </a:xfrm>
        </p:grpSpPr>
        <p:sp>
          <p:nvSpPr>
            <p:cNvPr id="34" name="矩形 33"/>
            <p:cNvSpPr/>
            <p:nvPr/>
          </p:nvSpPr>
          <p:spPr>
            <a:xfrm>
              <a:off x="1346136" y="714778"/>
              <a:ext cx="3528392" cy="77777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p:nvPr/>
          </p:nvCxnSpPr>
          <p:spPr>
            <a:xfrm flipV="1">
              <a:off x="359760" y="1221494"/>
              <a:ext cx="1130392" cy="952047"/>
            </a:xfrm>
            <a:prstGeom prst="straightConnector1">
              <a:avLst/>
            </a:prstGeom>
            <a:ln>
              <a:solidFill>
                <a:srgbClr val="0070C0"/>
              </a:solidFill>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2911581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7767"/>
                                        </p:tgtEl>
                                        <p:attrNameLst>
                                          <p:attrName>style.visibility</p:attrName>
                                        </p:attrNameLst>
                                      </p:cBhvr>
                                      <p:to>
                                        <p:strVal val="visible"/>
                                      </p:to>
                                    </p:set>
                                    <p:animEffect transition="in" filter="blinds(horizontal)">
                                      <p:cBhvr>
                                        <p:cTn id="7" dur="500"/>
                                        <p:tgtEl>
                                          <p:spTgt spid="11776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7771"/>
                                        </p:tgtEl>
                                        <p:attrNameLst>
                                          <p:attrName>style.visibility</p:attrName>
                                        </p:attrNameLst>
                                      </p:cBhvr>
                                      <p:to>
                                        <p:strVal val="visible"/>
                                      </p:to>
                                    </p:set>
                                    <p:animEffect transition="in" filter="blinds(horizontal)">
                                      <p:cBhvr>
                                        <p:cTn id="13" dur="500"/>
                                        <p:tgtEl>
                                          <p:spTgt spid="11777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7772"/>
                                        </p:tgtEl>
                                        <p:attrNameLst>
                                          <p:attrName>style.visibility</p:attrName>
                                        </p:attrNameLst>
                                      </p:cBhvr>
                                      <p:to>
                                        <p:strVal val="visible"/>
                                      </p:to>
                                    </p:set>
                                    <p:animEffect transition="in" filter="blinds(horizontal)">
                                      <p:cBhvr>
                                        <p:cTn id="18" dur="500"/>
                                        <p:tgtEl>
                                          <p:spTgt spid="11777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7773"/>
                                        </p:tgtEl>
                                        <p:attrNameLst>
                                          <p:attrName>style.visibility</p:attrName>
                                        </p:attrNameLst>
                                      </p:cBhvr>
                                      <p:to>
                                        <p:strVal val="visible"/>
                                      </p:to>
                                    </p:set>
                                    <p:animEffect transition="in" filter="blinds(horizontal)">
                                      <p:cBhvr>
                                        <p:cTn id="23" dur="500"/>
                                        <p:tgtEl>
                                          <p:spTgt spid="117773"/>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7777"/>
                                        </p:tgtEl>
                                        <p:attrNameLst>
                                          <p:attrName>style.visibility</p:attrName>
                                        </p:attrNameLst>
                                      </p:cBhvr>
                                      <p:to>
                                        <p:strVal val="visible"/>
                                      </p:to>
                                    </p:set>
                                    <p:animEffect transition="in" filter="blinds(horizontal)">
                                      <p:cBhvr>
                                        <p:cTn id="29" dur="500"/>
                                        <p:tgtEl>
                                          <p:spTgt spid="11777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7784"/>
                                        </p:tgtEl>
                                        <p:attrNameLst>
                                          <p:attrName>style.visibility</p:attrName>
                                        </p:attrNameLst>
                                      </p:cBhvr>
                                      <p:to>
                                        <p:strVal val="visible"/>
                                      </p:to>
                                    </p:set>
                                    <p:animEffect transition="in" filter="blinds(horizontal)">
                                      <p:cBhvr>
                                        <p:cTn id="34" dur="500"/>
                                        <p:tgtEl>
                                          <p:spTgt spid="117784"/>
                                        </p:tgtEl>
                                      </p:cBhvr>
                                    </p:animEffec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7778"/>
                                        </p:tgtEl>
                                        <p:attrNameLst>
                                          <p:attrName>style.visibility</p:attrName>
                                        </p:attrNameLst>
                                      </p:cBhvr>
                                      <p:to>
                                        <p:strVal val="visible"/>
                                      </p:to>
                                    </p:set>
                                    <p:animEffect transition="in" filter="blinds(horizontal)">
                                      <p:cBhvr>
                                        <p:cTn id="42" dur="500"/>
                                        <p:tgtEl>
                                          <p:spTgt spid="117778"/>
                                        </p:tgtEl>
                                      </p:cBhvr>
                                    </p:animEffect>
                                  </p:childTnLst>
                                </p:cTn>
                              </p:par>
                              <p:par>
                                <p:cTn id="43" presetID="3" presetClass="entr" presetSubtype="1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blinds(horizontal)">
                                      <p:cBhvr>
                                        <p:cTn id="45" dur="500"/>
                                        <p:tgtEl>
                                          <p:spTgt spid="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17782"/>
                                        </p:tgtEl>
                                        <p:attrNameLst>
                                          <p:attrName>style.visibility</p:attrName>
                                        </p:attrNameLst>
                                      </p:cBhvr>
                                      <p:to>
                                        <p:strVal val="visible"/>
                                      </p:to>
                                    </p:set>
                                    <p:animEffect transition="in" filter="blinds(horizontal)">
                                      <p:cBhvr>
                                        <p:cTn id="48" dur="500"/>
                                        <p:tgtEl>
                                          <p:spTgt spid="117782"/>
                                        </p:tgtEl>
                                      </p:cBhvr>
                                    </p:animEffec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bldLvl="0" animBg="1" autoUpdateAnimBg="0"/>
      <p:bldP spid="117771" grpId="0" bldLvl="0" animBg="1" autoUpdateAnimBg="0"/>
      <p:bldP spid="117773" grpId="0" bldLvl="0" animBg="1" autoUpdateAnimBg="0"/>
      <p:bldP spid="117777" grpId="0" bldLvl="0" animBg="1" autoUpdateAnimBg="0"/>
      <p:bldP spid="117778" grpId="0" bldLvl="0" animBg="1" autoUpdateAnimBg="0"/>
      <p:bldP spid="117782"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任务栏</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32449"/>
            <a:ext cx="7644667"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265843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zh-CN" altLang="en-US" dirty="0"/>
              <a:t>任务</a:t>
            </a:r>
            <a:r>
              <a:rPr lang="en-US" altLang="zh-CN" dirty="0"/>
              <a:t>4  </a:t>
            </a:r>
            <a:r>
              <a:rPr lang="zh-CN" altLang="en-US" dirty="0"/>
              <a:t>设置页面</a:t>
            </a:r>
            <a:r>
              <a:rPr lang="zh-CN" altLang="en-US" dirty="0" smtClean="0"/>
              <a:t>版式</a:t>
            </a:r>
            <a:endParaRPr lang="ko-KR" altLang="en-US" dirty="0" smtClean="0"/>
          </a:p>
        </p:txBody>
      </p:sp>
      <p:sp>
        <p:nvSpPr>
          <p:cNvPr id="5" name="内容占位符 4"/>
          <p:cNvSpPr>
            <a:spLocks noGrp="1"/>
          </p:cNvSpPr>
          <p:nvPr>
            <p:ph idx="1"/>
          </p:nvPr>
        </p:nvSpPr>
        <p:spPr>
          <a:xfrm>
            <a:off x="467544" y="1058863"/>
            <a:ext cx="8229600" cy="497929"/>
          </a:xfrm>
        </p:spPr>
        <p:txBody>
          <a:bodyPr/>
          <a:lstStyle/>
          <a:p>
            <a:r>
              <a:rPr lang="zh-CN" altLang="en-US" b="0" dirty="0">
                <a:ea typeface="宋体" charset="-122"/>
              </a:rPr>
              <a:t>页码、页眉与页脚</a:t>
            </a:r>
          </a:p>
        </p:txBody>
      </p:sp>
      <p:sp>
        <p:nvSpPr>
          <p:cNvPr id="116748" name="Rectangle 27"/>
          <p:cNvSpPr>
            <a:spLocks noChangeArrowheads="1"/>
          </p:cNvSpPr>
          <p:nvPr/>
        </p:nvSpPr>
        <p:spPr bwMode="auto">
          <a:xfrm>
            <a:off x="755576" y="1747197"/>
            <a:ext cx="138240" cy="4016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3"/>
          <p:cNvGrpSpPr>
            <a:grpSpLocks/>
          </p:cNvGrpSpPr>
          <p:nvPr/>
        </p:nvGrpSpPr>
        <p:grpSpPr bwMode="auto">
          <a:xfrm>
            <a:off x="1062296" y="1922736"/>
            <a:ext cx="144000" cy="138112"/>
            <a:chOff x="0" y="0"/>
            <a:chExt cx="336" cy="336"/>
          </a:xfrm>
        </p:grpSpPr>
        <p:sp>
          <p:nvSpPr>
            <p:cNvPr id="11573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573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6752" name="Rectangle 15"/>
          <p:cNvSpPr>
            <a:spLocks noChangeArrowheads="1"/>
          </p:cNvSpPr>
          <p:nvPr/>
        </p:nvSpPr>
        <p:spPr bwMode="auto">
          <a:xfrm>
            <a:off x="872217" y="1745611"/>
            <a:ext cx="32673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插入页眉与页脚</a:t>
            </a:r>
          </a:p>
        </p:txBody>
      </p:sp>
      <p:pic>
        <p:nvPicPr>
          <p:cNvPr id="11675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840" y="1346201"/>
            <a:ext cx="35136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54"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3215765"/>
            <a:ext cx="132768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55" name="Rectangle 27"/>
          <p:cNvSpPr>
            <a:spLocks noChangeArrowheads="1"/>
          </p:cNvSpPr>
          <p:nvPr/>
        </p:nvSpPr>
        <p:spPr bwMode="auto">
          <a:xfrm>
            <a:off x="755576" y="248538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20"/>
          <p:cNvGrpSpPr>
            <a:grpSpLocks/>
          </p:cNvGrpSpPr>
          <p:nvPr/>
        </p:nvGrpSpPr>
        <p:grpSpPr bwMode="auto">
          <a:xfrm>
            <a:off x="1062296" y="2642815"/>
            <a:ext cx="144000" cy="138113"/>
            <a:chOff x="0" y="0"/>
            <a:chExt cx="336" cy="336"/>
          </a:xfrm>
        </p:grpSpPr>
        <p:sp>
          <p:nvSpPr>
            <p:cNvPr id="11573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573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6759" name="Rectangle 15"/>
          <p:cNvSpPr>
            <a:spLocks noChangeArrowheads="1"/>
          </p:cNvSpPr>
          <p:nvPr/>
        </p:nvSpPr>
        <p:spPr bwMode="auto">
          <a:xfrm>
            <a:off x="872217" y="2483798"/>
            <a:ext cx="326736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插入页码</a:t>
            </a:r>
          </a:p>
        </p:txBody>
      </p:sp>
      <p:pic>
        <p:nvPicPr>
          <p:cNvPr id="11676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217" y="3443288"/>
            <a:ext cx="202464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61"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745" y="3213101"/>
            <a:ext cx="266256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414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6748"/>
                                        </p:tgtEl>
                                        <p:attrNameLst>
                                          <p:attrName>style.visibility</p:attrName>
                                        </p:attrNameLst>
                                      </p:cBhvr>
                                      <p:to>
                                        <p:strVal val="visible"/>
                                      </p:to>
                                    </p:set>
                                    <p:animEffect transition="in" filter="blinds(horizontal)">
                                      <p:cBhvr>
                                        <p:cTn id="7" dur="500"/>
                                        <p:tgtEl>
                                          <p:spTgt spid="116748"/>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6752"/>
                                        </p:tgtEl>
                                        <p:attrNameLst>
                                          <p:attrName>style.visibility</p:attrName>
                                        </p:attrNameLst>
                                      </p:cBhvr>
                                      <p:to>
                                        <p:strVal val="visible"/>
                                      </p:to>
                                    </p:set>
                                    <p:animEffect transition="in" filter="blinds(horizontal)">
                                      <p:cBhvr>
                                        <p:cTn id="13" dur="500"/>
                                        <p:tgtEl>
                                          <p:spTgt spid="1167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6753"/>
                                        </p:tgtEl>
                                        <p:attrNameLst>
                                          <p:attrName>style.visibility</p:attrName>
                                        </p:attrNameLst>
                                      </p:cBhvr>
                                      <p:to>
                                        <p:strVal val="visible"/>
                                      </p:to>
                                    </p:set>
                                    <p:animEffect transition="in" filter="blinds(horizontal)">
                                      <p:cBhvr>
                                        <p:cTn id="18" dur="500"/>
                                        <p:tgtEl>
                                          <p:spTgt spid="11675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16754"/>
                                        </p:tgtEl>
                                        <p:attrNameLst>
                                          <p:attrName>style.visibility</p:attrName>
                                        </p:attrNameLst>
                                      </p:cBhvr>
                                      <p:to>
                                        <p:strVal val="visible"/>
                                      </p:to>
                                    </p:set>
                                    <p:animEffect transition="in" filter="blinds(horizontal)">
                                      <p:cBhvr>
                                        <p:cTn id="23" dur="500"/>
                                        <p:tgtEl>
                                          <p:spTgt spid="11675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16755"/>
                                        </p:tgtEl>
                                        <p:attrNameLst>
                                          <p:attrName>style.visibility</p:attrName>
                                        </p:attrNameLst>
                                      </p:cBhvr>
                                      <p:to>
                                        <p:strVal val="visible"/>
                                      </p:to>
                                    </p:set>
                                    <p:animEffect transition="in" filter="blinds(horizontal)">
                                      <p:cBhvr>
                                        <p:cTn id="28" dur="500"/>
                                        <p:tgtEl>
                                          <p:spTgt spid="116755"/>
                                        </p:tgtEl>
                                      </p:cBhvr>
                                    </p:animEffect>
                                  </p:childTnLst>
                                </p:cTn>
                              </p:par>
                              <p:par>
                                <p:cTn id="29" presetID="3" presetClass="entr" presetSubtype="1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16759"/>
                                        </p:tgtEl>
                                        <p:attrNameLst>
                                          <p:attrName>style.visibility</p:attrName>
                                        </p:attrNameLst>
                                      </p:cBhvr>
                                      <p:to>
                                        <p:strVal val="visible"/>
                                      </p:to>
                                    </p:set>
                                    <p:animEffect transition="in" filter="blinds(horizontal)">
                                      <p:cBhvr>
                                        <p:cTn id="34" dur="500"/>
                                        <p:tgtEl>
                                          <p:spTgt spid="1167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16760"/>
                                        </p:tgtEl>
                                        <p:attrNameLst>
                                          <p:attrName>style.visibility</p:attrName>
                                        </p:attrNameLst>
                                      </p:cBhvr>
                                      <p:to>
                                        <p:strVal val="visible"/>
                                      </p:to>
                                    </p:set>
                                    <p:animEffect transition="in" filter="blinds(horizontal)">
                                      <p:cBhvr>
                                        <p:cTn id="39" dur="500"/>
                                        <p:tgtEl>
                                          <p:spTgt spid="11676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116761"/>
                                        </p:tgtEl>
                                        <p:attrNameLst>
                                          <p:attrName>style.visibility</p:attrName>
                                        </p:attrNameLst>
                                      </p:cBhvr>
                                      <p:to>
                                        <p:strVal val="visible"/>
                                      </p:to>
                                    </p:set>
                                    <p:animEffect transition="in" filter="blinds(horizontal)">
                                      <p:cBhvr>
                                        <p:cTn id="44" dur="500"/>
                                        <p:tgtEl>
                                          <p:spTgt spid="116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8" grpId="0" bldLvl="0" animBg="1" autoUpdateAnimBg="0"/>
      <p:bldP spid="116752" grpId="0" bldLvl="0" animBg="1" autoUpdateAnimBg="0"/>
      <p:bldP spid="116755" grpId="0" bldLvl="0" animBg="1" autoUpdateAnimBg="0"/>
      <p:bldP spid="116759" grpId="0" bldLvl="0" animBg="1"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zh-CN" altLang="en-US" dirty="0"/>
              <a:t>任务</a:t>
            </a:r>
            <a:r>
              <a:rPr lang="en-US" altLang="zh-CN" dirty="0"/>
              <a:t>4  </a:t>
            </a:r>
            <a:r>
              <a:rPr lang="zh-CN" altLang="en-US" dirty="0"/>
              <a:t>设置页面版式</a:t>
            </a:r>
            <a:endParaRPr lang="ko-KR" altLang="en-US" dirty="0" smtClean="0"/>
          </a:p>
        </p:txBody>
      </p:sp>
      <p:sp>
        <p:nvSpPr>
          <p:cNvPr id="4" name="内容占位符 3"/>
          <p:cNvSpPr>
            <a:spLocks noGrp="1"/>
          </p:cNvSpPr>
          <p:nvPr>
            <p:ph idx="1"/>
          </p:nvPr>
        </p:nvSpPr>
        <p:spPr/>
        <p:txBody>
          <a:bodyPr/>
          <a:lstStyle/>
          <a:p>
            <a:r>
              <a:rPr lang="ko-KR" altLang="en-US" b="0" dirty="0">
                <a:ea typeface="宋体" charset="-122"/>
                <a:sym typeface="Arial" charset="0"/>
              </a:rPr>
              <a:t>分栏与分隔符</a:t>
            </a:r>
          </a:p>
          <a:p>
            <a:endParaRPr lang="zh-CN" altLang="en-US" dirty="0"/>
          </a:p>
        </p:txBody>
      </p:sp>
      <p:sp>
        <p:nvSpPr>
          <p:cNvPr id="111623" name="Rectangle 27"/>
          <p:cNvSpPr>
            <a:spLocks noChangeArrowheads="1"/>
          </p:cNvSpPr>
          <p:nvPr/>
        </p:nvSpPr>
        <p:spPr bwMode="auto">
          <a:xfrm>
            <a:off x="874080" y="1774825"/>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916832"/>
            <a:ext cx="144000" cy="138112"/>
            <a:chOff x="0" y="0"/>
            <a:chExt cx="336" cy="336"/>
          </a:xfrm>
        </p:grpSpPr>
        <p:sp>
          <p:nvSpPr>
            <p:cNvPr id="110609"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0610"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1627" name="Rectangle 15"/>
          <p:cNvSpPr>
            <a:spLocks noChangeArrowheads="1"/>
          </p:cNvSpPr>
          <p:nvPr/>
        </p:nvSpPr>
        <p:spPr bwMode="auto">
          <a:xfrm>
            <a:off x="990720" y="1773239"/>
            <a:ext cx="76982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分栏：分栏是指将页面在横向上分为多个栏，文档内容在其中逐栏排列。Word中可以将文档在页面上分为多栏排列，并可以设置每一栏的栏宽以及相邻栏的栏间距。</a:t>
            </a:r>
          </a:p>
        </p:txBody>
      </p:sp>
      <p:sp>
        <p:nvSpPr>
          <p:cNvPr id="111628" name="Rectangle 27"/>
          <p:cNvSpPr>
            <a:spLocks noChangeArrowheads="1"/>
          </p:cNvSpPr>
          <p:nvPr/>
        </p:nvSpPr>
        <p:spPr bwMode="auto">
          <a:xfrm>
            <a:off x="861120" y="2781301"/>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3"/>
          <p:cNvGrpSpPr>
            <a:grpSpLocks/>
          </p:cNvGrpSpPr>
          <p:nvPr/>
        </p:nvGrpSpPr>
        <p:grpSpPr bwMode="auto">
          <a:xfrm>
            <a:off x="1167840" y="2924944"/>
            <a:ext cx="144000" cy="136525"/>
            <a:chOff x="0" y="0"/>
            <a:chExt cx="336" cy="336"/>
          </a:xfrm>
        </p:grpSpPr>
        <p:sp>
          <p:nvSpPr>
            <p:cNvPr id="11060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060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1632" name="Rectangle 15"/>
          <p:cNvSpPr>
            <a:spLocks noChangeArrowheads="1"/>
          </p:cNvSpPr>
          <p:nvPr/>
        </p:nvSpPr>
        <p:spPr bwMode="auto">
          <a:xfrm>
            <a:off x="977761" y="2781301"/>
            <a:ext cx="769824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设置分栏</a:t>
            </a:r>
          </a:p>
        </p:txBody>
      </p:sp>
      <p:pic>
        <p:nvPicPr>
          <p:cNvPr id="11163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960" y="3257551"/>
            <a:ext cx="1674720"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34"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000" y="3259138"/>
            <a:ext cx="385344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922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23"/>
                                        </p:tgtEl>
                                        <p:attrNameLst>
                                          <p:attrName>style.visibility</p:attrName>
                                        </p:attrNameLst>
                                      </p:cBhvr>
                                      <p:to>
                                        <p:strVal val="visible"/>
                                      </p:to>
                                    </p:set>
                                    <p:animEffect transition="in" filter="blinds(horizontal)">
                                      <p:cBhvr>
                                        <p:cTn id="7" dur="500"/>
                                        <p:tgtEl>
                                          <p:spTgt spid="111623"/>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1627"/>
                                        </p:tgtEl>
                                        <p:attrNameLst>
                                          <p:attrName>style.visibility</p:attrName>
                                        </p:attrNameLst>
                                      </p:cBhvr>
                                      <p:to>
                                        <p:strVal val="visible"/>
                                      </p:to>
                                    </p:set>
                                    <p:animEffect transition="in" filter="blinds(horizontal)">
                                      <p:cBhvr>
                                        <p:cTn id="13" dur="500"/>
                                        <p:tgtEl>
                                          <p:spTgt spid="1116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1628"/>
                                        </p:tgtEl>
                                        <p:attrNameLst>
                                          <p:attrName>style.visibility</p:attrName>
                                        </p:attrNameLst>
                                      </p:cBhvr>
                                      <p:to>
                                        <p:strVal val="visible"/>
                                      </p:to>
                                    </p:set>
                                    <p:animEffect transition="in" filter="blinds(horizontal)">
                                      <p:cBhvr>
                                        <p:cTn id="18" dur="500"/>
                                        <p:tgtEl>
                                          <p:spTgt spid="111628"/>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1632"/>
                                        </p:tgtEl>
                                        <p:attrNameLst>
                                          <p:attrName>style.visibility</p:attrName>
                                        </p:attrNameLst>
                                      </p:cBhvr>
                                      <p:to>
                                        <p:strVal val="visible"/>
                                      </p:to>
                                    </p:set>
                                    <p:animEffect transition="in" filter="blinds(horizontal)">
                                      <p:cBhvr>
                                        <p:cTn id="24" dur="500"/>
                                        <p:tgtEl>
                                          <p:spTgt spid="11163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11633"/>
                                        </p:tgtEl>
                                        <p:attrNameLst>
                                          <p:attrName>style.visibility</p:attrName>
                                        </p:attrNameLst>
                                      </p:cBhvr>
                                      <p:to>
                                        <p:strVal val="visible"/>
                                      </p:to>
                                    </p:set>
                                    <p:animEffect transition="in" filter="blinds(horizontal)">
                                      <p:cBhvr>
                                        <p:cTn id="29" dur="500"/>
                                        <p:tgtEl>
                                          <p:spTgt spid="11163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11634"/>
                                        </p:tgtEl>
                                        <p:attrNameLst>
                                          <p:attrName>style.visibility</p:attrName>
                                        </p:attrNameLst>
                                      </p:cBhvr>
                                      <p:to>
                                        <p:strVal val="visible"/>
                                      </p:to>
                                    </p:set>
                                    <p:animEffect transition="in" filter="blinds(horizontal)">
                                      <p:cBhvr>
                                        <p:cTn id="34" dur="500"/>
                                        <p:tgtEl>
                                          <p:spTgt spid="111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3" grpId="0" bldLvl="0" animBg="1" autoUpdateAnimBg="0"/>
      <p:bldP spid="111627" grpId="0" bldLvl="0" animBg="1" autoUpdateAnimBg="0"/>
      <p:bldP spid="111628" grpId="0" bldLvl="0" animBg="1" autoUpdateAnimBg="0"/>
      <p:bldP spid="111632" grpId="0" bldLvl="0" animBg="1"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dirty="0"/>
              <a:t>任务</a:t>
            </a:r>
            <a:r>
              <a:rPr lang="en-US" altLang="zh-CN" dirty="0"/>
              <a:t>4  </a:t>
            </a:r>
            <a:r>
              <a:rPr lang="zh-CN" altLang="en-US" dirty="0"/>
              <a:t>设置页面版式</a:t>
            </a:r>
            <a:endParaRPr lang="ko-KR" altLang="en-US" dirty="0" smtClean="0"/>
          </a:p>
        </p:txBody>
      </p:sp>
      <p:sp>
        <p:nvSpPr>
          <p:cNvPr id="6" name="内容占位符 5"/>
          <p:cNvSpPr>
            <a:spLocks noGrp="1"/>
          </p:cNvSpPr>
          <p:nvPr>
            <p:ph idx="1"/>
          </p:nvPr>
        </p:nvSpPr>
        <p:spPr/>
        <p:txBody>
          <a:bodyPr/>
          <a:lstStyle/>
          <a:p>
            <a:r>
              <a:rPr lang="ko-KR" altLang="en-US" b="0" dirty="0" smtClean="0">
                <a:ea typeface="宋体" charset="-122"/>
                <a:sym typeface="Arial" charset="0"/>
              </a:rPr>
              <a:t>分栏与分隔符</a:t>
            </a:r>
            <a:endParaRPr lang="zh-CN" altLang="en-US" dirty="0"/>
          </a:p>
        </p:txBody>
      </p:sp>
      <p:sp>
        <p:nvSpPr>
          <p:cNvPr id="112647" name="Rectangle 27"/>
          <p:cNvSpPr>
            <a:spLocks noChangeArrowheads="1"/>
          </p:cNvSpPr>
          <p:nvPr/>
        </p:nvSpPr>
        <p:spPr bwMode="auto">
          <a:xfrm>
            <a:off x="874080" y="1774826"/>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922736"/>
            <a:ext cx="144000" cy="138112"/>
            <a:chOff x="0" y="0"/>
            <a:chExt cx="336" cy="336"/>
          </a:xfrm>
        </p:grpSpPr>
        <p:sp>
          <p:nvSpPr>
            <p:cNvPr id="11164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164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2651" name="Rectangle 15"/>
          <p:cNvSpPr>
            <a:spLocks noChangeArrowheads="1"/>
          </p:cNvSpPr>
          <p:nvPr/>
        </p:nvSpPr>
        <p:spPr bwMode="auto">
          <a:xfrm>
            <a:off x="990720" y="1773238"/>
            <a:ext cx="769824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插入分隔符：分隔符是文档中分隔页、栏或节的符号，Word中的分隔符包括分页符、分栏符和分节符。</a:t>
            </a:r>
          </a:p>
        </p:txBody>
      </p:sp>
      <p:sp>
        <p:nvSpPr>
          <p:cNvPr id="112652" name="Rectangle 27"/>
          <p:cNvSpPr>
            <a:spLocks noChangeArrowheads="1"/>
          </p:cNvSpPr>
          <p:nvPr/>
        </p:nvSpPr>
        <p:spPr bwMode="auto">
          <a:xfrm>
            <a:off x="861120" y="2565400"/>
            <a:ext cx="138240"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3"/>
          <p:cNvGrpSpPr>
            <a:grpSpLocks/>
          </p:cNvGrpSpPr>
          <p:nvPr/>
        </p:nvGrpSpPr>
        <p:grpSpPr bwMode="auto">
          <a:xfrm>
            <a:off x="1167840" y="2716411"/>
            <a:ext cx="144000" cy="136525"/>
            <a:chOff x="0" y="0"/>
            <a:chExt cx="336" cy="336"/>
          </a:xfrm>
        </p:grpSpPr>
        <p:sp>
          <p:nvSpPr>
            <p:cNvPr id="11164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164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2656" name="Rectangle 15"/>
          <p:cNvSpPr>
            <a:spLocks noChangeArrowheads="1"/>
          </p:cNvSpPr>
          <p:nvPr/>
        </p:nvSpPr>
        <p:spPr bwMode="auto">
          <a:xfrm>
            <a:off x="977760" y="2565400"/>
            <a:ext cx="3954279"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a:ea typeface="微软雅黑" pitchFamily="34" charset="-122"/>
              </a:rPr>
              <a:t>分页符：分页符是分隔相邻页之间的文档内容的符号。</a:t>
            </a:r>
          </a:p>
        </p:txBody>
      </p:sp>
      <p:sp>
        <p:nvSpPr>
          <p:cNvPr id="112657" name="Rectangle 27"/>
          <p:cNvSpPr>
            <a:spLocks noChangeArrowheads="1"/>
          </p:cNvSpPr>
          <p:nvPr/>
        </p:nvSpPr>
        <p:spPr bwMode="auto">
          <a:xfrm>
            <a:off x="849600" y="3359151"/>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8"/>
          <p:cNvGrpSpPr>
            <a:grpSpLocks/>
          </p:cNvGrpSpPr>
          <p:nvPr/>
        </p:nvGrpSpPr>
        <p:grpSpPr bwMode="auto">
          <a:xfrm>
            <a:off x="1154880" y="3506912"/>
            <a:ext cx="144000" cy="138112"/>
            <a:chOff x="0" y="0"/>
            <a:chExt cx="336" cy="336"/>
          </a:xfrm>
        </p:grpSpPr>
        <p:sp>
          <p:nvSpPr>
            <p:cNvPr id="11163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163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2661" name="Rectangle 15"/>
          <p:cNvSpPr>
            <a:spLocks noChangeArrowheads="1"/>
          </p:cNvSpPr>
          <p:nvPr/>
        </p:nvSpPr>
        <p:spPr bwMode="auto">
          <a:xfrm>
            <a:off x="966239" y="3357563"/>
            <a:ext cx="3965799"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分栏符：分栏符的作用是将其后的文档内容从下一栏起排。</a:t>
            </a:r>
          </a:p>
        </p:txBody>
      </p:sp>
      <p:sp>
        <p:nvSpPr>
          <p:cNvPr id="112662" name="Rectangle 27"/>
          <p:cNvSpPr>
            <a:spLocks noChangeArrowheads="1"/>
          </p:cNvSpPr>
          <p:nvPr/>
        </p:nvSpPr>
        <p:spPr bwMode="auto">
          <a:xfrm>
            <a:off x="875520" y="4216401"/>
            <a:ext cx="138240" cy="18653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3"/>
          <p:cNvGrpSpPr>
            <a:grpSpLocks/>
          </p:cNvGrpSpPr>
          <p:nvPr/>
        </p:nvGrpSpPr>
        <p:grpSpPr bwMode="auto">
          <a:xfrm>
            <a:off x="1182240" y="4303713"/>
            <a:ext cx="144000" cy="138112"/>
            <a:chOff x="0" y="0"/>
            <a:chExt cx="336" cy="336"/>
          </a:xfrm>
        </p:grpSpPr>
        <p:sp>
          <p:nvSpPr>
            <p:cNvPr id="11163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163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2666" name="Rectangle 15"/>
          <p:cNvSpPr>
            <a:spLocks noChangeArrowheads="1"/>
          </p:cNvSpPr>
          <p:nvPr/>
        </p:nvSpPr>
        <p:spPr bwMode="auto">
          <a:xfrm>
            <a:off x="992161" y="4149080"/>
            <a:ext cx="3939878" cy="228780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分节符：Word中可以将文档中分为多个节，不同的节可以有不同的页格式。通过将文档分隔为多个节，我们可以在一篇文档的不同部分设置不同的页格式（如页面边框、页眉/页脚等）</a:t>
            </a:r>
          </a:p>
        </p:txBody>
      </p:sp>
      <p:pic>
        <p:nvPicPr>
          <p:cNvPr id="112667"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761" y="1127126"/>
            <a:ext cx="235152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396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7"/>
                                        </p:tgtEl>
                                        <p:attrNameLst>
                                          <p:attrName>style.visibility</p:attrName>
                                        </p:attrNameLst>
                                      </p:cBhvr>
                                      <p:to>
                                        <p:strVal val="visible"/>
                                      </p:to>
                                    </p:set>
                                    <p:animEffect transition="in" filter="blinds(horizontal)">
                                      <p:cBhvr>
                                        <p:cTn id="7" dur="500"/>
                                        <p:tgtEl>
                                          <p:spTgt spid="112647"/>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2651"/>
                                        </p:tgtEl>
                                        <p:attrNameLst>
                                          <p:attrName>style.visibility</p:attrName>
                                        </p:attrNameLst>
                                      </p:cBhvr>
                                      <p:to>
                                        <p:strVal val="visible"/>
                                      </p:to>
                                    </p:set>
                                    <p:animEffect transition="in" filter="blinds(horizontal)">
                                      <p:cBhvr>
                                        <p:cTn id="13" dur="500"/>
                                        <p:tgtEl>
                                          <p:spTgt spid="1126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52"/>
                                        </p:tgtEl>
                                        <p:attrNameLst>
                                          <p:attrName>style.visibility</p:attrName>
                                        </p:attrNameLst>
                                      </p:cBhvr>
                                      <p:to>
                                        <p:strVal val="visible"/>
                                      </p:to>
                                    </p:set>
                                    <p:animEffect transition="in" filter="blinds(horizontal)">
                                      <p:cBhvr>
                                        <p:cTn id="18" dur="500"/>
                                        <p:tgtEl>
                                          <p:spTgt spid="112652"/>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2656"/>
                                        </p:tgtEl>
                                        <p:attrNameLst>
                                          <p:attrName>style.visibility</p:attrName>
                                        </p:attrNameLst>
                                      </p:cBhvr>
                                      <p:to>
                                        <p:strVal val="visible"/>
                                      </p:to>
                                    </p:set>
                                    <p:animEffect transition="in" filter="blinds(horizontal)">
                                      <p:cBhvr>
                                        <p:cTn id="24" dur="500"/>
                                        <p:tgtEl>
                                          <p:spTgt spid="11265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2657"/>
                                        </p:tgtEl>
                                        <p:attrNameLst>
                                          <p:attrName>style.visibility</p:attrName>
                                        </p:attrNameLst>
                                      </p:cBhvr>
                                      <p:to>
                                        <p:strVal val="visible"/>
                                      </p:to>
                                    </p:set>
                                    <p:animEffect transition="in" filter="blinds(horizontal)">
                                      <p:cBhvr>
                                        <p:cTn id="29" dur="500"/>
                                        <p:tgtEl>
                                          <p:spTgt spid="112657"/>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2661"/>
                                        </p:tgtEl>
                                        <p:attrNameLst>
                                          <p:attrName>style.visibility</p:attrName>
                                        </p:attrNameLst>
                                      </p:cBhvr>
                                      <p:to>
                                        <p:strVal val="visible"/>
                                      </p:to>
                                    </p:set>
                                    <p:animEffect transition="in" filter="blinds(horizontal)">
                                      <p:cBhvr>
                                        <p:cTn id="35" dur="500"/>
                                        <p:tgtEl>
                                          <p:spTgt spid="11266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2662"/>
                                        </p:tgtEl>
                                        <p:attrNameLst>
                                          <p:attrName>style.visibility</p:attrName>
                                        </p:attrNameLst>
                                      </p:cBhvr>
                                      <p:to>
                                        <p:strVal val="visible"/>
                                      </p:to>
                                    </p:set>
                                    <p:animEffect transition="in" filter="blinds(horizontal)">
                                      <p:cBhvr>
                                        <p:cTn id="40" dur="500"/>
                                        <p:tgtEl>
                                          <p:spTgt spid="112662"/>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12666"/>
                                        </p:tgtEl>
                                        <p:attrNameLst>
                                          <p:attrName>style.visibility</p:attrName>
                                        </p:attrNameLst>
                                      </p:cBhvr>
                                      <p:to>
                                        <p:strVal val="visible"/>
                                      </p:to>
                                    </p:set>
                                    <p:animEffect transition="in" filter="blinds(horizontal)">
                                      <p:cBhvr>
                                        <p:cTn id="46" dur="500"/>
                                        <p:tgtEl>
                                          <p:spTgt spid="11266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12667"/>
                                        </p:tgtEl>
                                        <p:attrNameLst>
                                          <p:attrName>style.visibility</p:attrName>
                                        </p:attrNameLst>
                                      </p:cBhvr>
                                      <p:to>
                                        <p:strVal val="visible"/>
                                      </p:to>
                                    </p:set>
                                    <p:animEffect transition="in" filter="blinds(horizontal)">
                                      <p:cBhvr>
                                        <p:cTn id="51" dur="500"/>
                                        <p:tgtEl>
                                          <p:spTgt spid="112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7" grpId="0" bldLvl="0" animBg="1" autoUpdateAnimBg="0"/>
      <p:bldP spid="112651" grpId="0" bldLvl="0" animBg="1" autoUpdateAnimBg="0"/>
      <p:bldP spid="112652" grpId="0" bldLvl="0" animBg="1" autoUpdateAnimBg="0"/>
      <p:bldP spid="112656" grpId="0" bldLvl="0" animBg="1" autoUpdateAnimBg="0"/>
      <p:bldP spid="112657" grpId="0" bldLvl="0" animBg="1" autoUpdateAnimBg="0"/>
      <p:bldP spid="112661" grpId="0" bldLvl="0" animBg="1" autoUpdateAnimBg="0"/>
      <p:bldP spid="112662" grpId="0" bldLvl="0" animBg="1" autoUpdateAnimBg="0"/>
      <p:bldP spid="112666" grpId="0" bldLvl="0" animBg="1"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en-US" dirty="0" smtClean="0"/>
              <a:t>任务</a:t>
            </a:r>
            <a:r>
              <a:rPr lang="en-US" altLang="en-US" dirty="0"/>
              <a:t>5  </a:t>
            </a:r>
            <a:r>
              <a:rPr lang="zh-CN" altLang="en-US" dirty="0"/>
              <a:t>编辑技巧与</a:t>
            </a:r>
            <a:r>
              <a:rPr lang="zh-CN" altLang="en-US" dirty="0" smtClean="0"/>
              <a:t>打印输出</a:t>
            </a:r>
            <a:endParaRPr lang="ko-KR" altLang="en-US" dirty="0" smtClean="0"/>
          </a:p>
        </p:txBody>
      </p:sp>
      <p:sp>
        <p:nvSpPr>
          <p:cNvPr id="3" name="内容占位符 2"/>
          <p:cNvSpPr>
            <a:spLocks noGrp="1"/>
          </p:cNvSpPr>
          <p:nvPr>
            <p:ph idx="1"/>
          </p:nvPr>
        </p:nvSpPr>
        <p:spPr>
          <a:xfrm>
            <a:off x="457200" y="1066801"/>
            <a:ext cx="8229600" cy="417984"/>
          </a:xfrm>
        </p:spPr>
        <p:txBody>
          <a:bodyPr/>
          <a:lstStyle/>
          <a:p>
            <a:r>
              <a:rPr lang="zh-CN" altLang="en-US" dirty="0" smtClean="0"/>
              <a:t>书签</a:t>
            </a:r>
            <a:endParaRPr lang="zh-CN" altLang="en-US" dirty="0"/>
          </a:p>
        </p:txBody>
      </p:sp>
      <p:sp>
        <p:nvSpPr>
          <p:cNvPr id="113671" name="Rectangle 27"/>
          <p:cNvSpPr>
            <a:spLocks noChangeArrowheads="1"/>
          </p:cNvSpPr>
          <p:nvPr/>
        </p:nvSpPr>
        <p:spPr bwMode="auto">
          <a:xfrm>
            <a:off x="874080" y="1702396"/>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850306"/>
            <a:ext cx="144000" cy="138112"/>
            <a:chOff x="0" y="0"/>
            <a:chExt cx="336" cy="336"/>
          </a:xfrm>
        </p:grpSpPr>
        <p:sp>
          <p:nvSpPr>
            <p:cNvPr id="11265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265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3675" name="Rectangle 15"/>
          <p:cNvSpPr>
            <a:spLocks noChangeArrowheads="1"/>
          </p:cNvSpPr>
          <p:nvPr/>
        </p:nvSpPr>
        <p:spPr bwMode="auto">
          <a:xfrm>
            <a:off x="990720" y="1700808"/>
            <a:ext cx="7698240" cy="167225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r>
              <a:rPr lang="zh-CN" altLang="en-US" sz="2000" dirty="0" smtClean="0">
                <a:ea typeface="微软雅黑" pitchFamily="34" charset="-122"/>
              </a:rPr>
              <a:t>书签</a:t>
            </a:r>
            <a:r>
              <a:rPr lang="zh-CN" altLang="en-US" sz="2000" dirty="0">
                <a:ea typeface="微软雅黑" pitchFamily="34" charset="-122"/>
              </a:rPr>
              <a:t>用于标识和命名指定的位置或选中的文本。可以在当前光标所在位置设置一个书签，也可以为一段选中的文本添加书签。插入书签后，可以直接定位到书签所在的位置，而无须使用滚动条在文档中进行查找，在</a:t>
            </a:r>
            <a:r>
              <a:rPr lang="en-US" altLang="zh-CN" sz="2000" dirty="0">
                <a:ea typeface="微软雅黑" pitchFamily="34" charset="-122"/>
              </a:rPr>
              <a:t>word2010</a:t>
            </a:r>
            <a:r>
              <a:rPr lang="zh-CN" altLang="en-US" sz="2000" dirty="0">
                <a:ea typeface="微软雅黑" pitchFamily="34" charset="-122"/>
              </a:rPr>
              <a:t>中处理长篇文档时，使用书签尤显重要。</a:t>
            </a:r>
          </a:p>
        </p:txBody>
      </p:sp>
      <p:pic>
        <p:nvPicPr>
          <p:cNvPr id="2050" name="Picture 2" descr="Word2010文档中的书签怎么用 三联"/>
          <p:cNvPicPr>
            <a:picLocks noChangeAspect="1" noChangeArrowheads="1"/>
          </p:cNvPicPr>
          <p:nvPr/>
        </p:nvPicPr>
        <p:blipFill rotWithShape="1">
          <a:blip r:embed="rId2">
            <a:extLst>
              <a:ext uri="{28A0092B-C50C-407E-A947-70E740481C1C}">
                <a14:useLocalDpi xmlns:a14="http://schemas.microsoft.com/office/drawing/2010/main" val="0"/>
              </a:ext>
            </a:extLst>
          </a:blip>
          <a:srcRect t="1" b="39184"/>
          <a:stretch/>
        </p:blipFill>
        <p:spPr bwMode="auto">
          <a:xfrm>
            <a:off x="2555776" y="3140968"/>
            <a:ext cx="5913047" cy="287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635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1"/>
                                        </p:tgtEl>
                                        <p:attrNameLst>
                                          <p:attrName>style.visibility</p:attrName>
                                        </p:attrNameLst>
                                      </p:cBhvr>
                                      <p:to>
                                        <p:strVal val="visible"/>
                                      </p:to>
                                    </p:set>
                                    <p:animEffect transition="in" filter="blinds(horizontal)">
                                      <p:cBhvr>
                                        <p:cTn id="7" dur="500"/>
                                        <p:tgtEl>
                                          <p:spTgt spid="113671"/>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3675"/>
                                        </p:tgtEl>
                                        <p:attrNameLst>
                                          <p:attrName>style.visibility</p:attrName>
                                        </p:attrNameLst>
                                      </p:cBhvr>
                                      <p:to>
                                        <p:strVal val="visible"/>
                                      </p:to>
                                    </p:set>
                                    <p:animEffect transition="in" filter="blinds(horizontal)">
                                      <p:cBhvr>
                                        <p:cTn id="13" dur="500"/>
                                        <p:tgtEl>
                                          <p:spTgt spid="113675"/>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bldLvl="0" animBg="1" autoUpdateAnimBg="0"/>
      <p:bldP spid="113675" grpId="0" bldLvl="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en-US" dirty="0" smtClean="0"/>
              <a:t>任务</a:t>
            </a:r>
            <a:r>
              <a:rPr lang="en-US" altLang="en-US" dirty="0"/>
              <a:t>5  </a:t>
            </a:r>
            <a:r>
              <a:rPr lang="zh-CN" altLang="en-US" dirty="0"/>
              <a:t>编辑技巧与</a:t>
            </a:r>
            <a:r>
              <a:rPr lang="zh-CN" altLang="en-US" dirty="0" smtClean="0"/>
              <a:t>打印输出</a:t>
            </a:r>
            <a:endParaRPr lang="ko-KR" altLang="en-US" dirty="0" smtClean="0"/>
          </a:p>
        </p:txBody>
      </p:sp>
      <p:sp>
        <p:nvSpPr>
          <p:cNvPr id="3" name="内容占位符 2"/>
          <p:cNvSpPr>
            <a:spLocks noGrp="1"/>
          </p:cNvSpPr>
          <p:nvPr>
            <p:ph idx="1"/>
          </p:nvPr>
        </p:nvSpPr>
        <p:spPr>
          <a:xfrm>
            <a:off x="457200" y="1066801"/>
            <a:ext cx="8229600" cy="417984"/>
          </a:xfrm>
        </p:spPr>
        <p:txBody>
          <a:bodyPr/>
          <a:lstStyle/>
          <a:p>
            <a:r>
              <a:rPr lang="ko-KR" altLang="en-US" b="0" dirty="0">
                <a:ea typeface="宋体" charset="-122"/>
                <a:sym typeface="Arial" charset="0"/>
              </a:rPr>
              <a:t>目录</a:t>
            </a:r>
          </a:p>
          <a:p>
            <a:endParaRPr lang="zh-CN" altLang="en-US" dirty="0"/>
          </a:p>
        </p:txBody>
      </p:sp>
      <p:sp>
        <p:nvSpPr>
          <p:cNvPr id="113671" name="Rectangle 27"/>
          <p:cNvSpPr>
            <a:spLocks noChangeArrowheads="1"/>
          </p:cNvSpPr>
          <p:nvPr/>
        </p:nvSpPr>
        <p:spPr bwMode="auto">
          <a:xfrm>
            <a:off x="874080" y="1702396"/>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850306"/>
            <a:ext cx="144000" cy="138112"/>
            <a:chOff x="0" y="0"/>
            <a:chExt cx="336" cy="336"/>
          </a:xfrm>
        </p:grpSpPr>
        <p:sp>
          <p:nvSpPr>
            <p:cNvPr id="112652"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2653"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3675" name="Rectangle 15"/>
          <p:cNvSpPr>
            <a:spLocks noChangeArrowheads="1"/>
          </p:cNvSpPr>
          <p:nvPr/>
        </p:nvSpPr>
        <p:spPr bwMode="auto">
          <a:xfrm>
            <a:off x="990720" y="1700808"/>
            <a:ext cx="769824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用户可以使用Word自动生成目录，如果文档内容发生改变，用户只需要更新目录即可。</a:t>
            </a:r>
          </a:p>
        </p:txBody>
      </p:sp>
      <p:pic>
        <p:nvPicPr>
          <p:cNvPr id="11367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080" y="2636839"/>
            <a:ext cx="478656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080" y="3429000"/>
            <a:ext cx="30816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888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3671"/>
                                        </p:tgtEl>
                                        <p:attrNameLst>
                                          <p:attrName>style.visibility</p:attrName>
                                        </p:attrNameLst>
                                      </p:cBhvr>
                                      <p:to>
                                        <p:strVal val="visible"/>
                                      </p:to>
                                    </p:set>
                                    <p:animEffect transition="in" filter="blinds(horizontal)">
                                      <p:cBhvr>
                                        <p:cTn id="7" dur="500"/>
                                        <p:tgtEl>
                                          <p:spTgt spid="113671"/>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3675"/>
                                        </p:tgtEl>
                                        <p:attrNameLst>
                                          <p:attrName>style.visibility</p:attrName>
                                        </p:attrNameLst>
                                      </p:cBhvr>
                                      <p:to>
                                        <p:strVal val="visible"/>
                                      </p:to>
                                    </p:set>
                                    <p:animEffect transition="in" filter="blinds(horizontal)">
                                      <p:cBhvr>
                                        <p:cTn id="13" dur="500"/>
                                        <p:tgtEl>
                                          <p:spTgt spid="11367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3676"/>
                                        </p:tgtEl>
                                        <p:attrNameLst>
                                          <p:attrName>style.visibility</p:attrName>
                                        </p:attrNameLst>
                                      </p:cBhvr>
                                      <p:to>
                                        <p:strVal val="visible"/>
                                      </p:to>
                                    </p:set>
                                    <p:animEffect transition="in" filter="blinds(horizontal)">
                                      <p:cBhvr>
                                        <p:cTn id="18" dur="500"/>
                                        <p:tgtEl>
                                          <p:spTgt spid="11367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13677"/>
                                        </p:tgtEl>
                                        <p:attrNameLst>
                                          <p:attrName>style.visibility</p:attrName>
                                        </p:attrNameLst>
                                      </p:cBhvr>
                                      <p:to>
                                        <p:strVal val="visible"/>
                                      </p:to>
                                    </p:set>
                                    <p:animEffect transition="in" filter="blinds(horizontal)">
                                      <p:cBhvr>
                                        <p:cTn id="23" dur="500"/>
                                        <p:tgtEl>
                                          <p:spTgt spid="113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1" grpId="0" bldLvl="0" animBg="1" autoUpdateAnimBg="0"/>
      <p:bldP spid="113675" grpId="0" bldLvl="0" animBg="1"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a:t>任务5  </a:t>
            </a:r>
            <a:r>
              <a:rPr lang="zh-CN" altLang="en-US" dirty="0"/>
              <a:t>编辑技巧与打印输出</a:t>
            </a:r>
            <a:endParaRPr lang="ko-KR" altLang="en-US" dirty="0" smtClean="0"/>
          </a:p>
        </p:txBody>
      </p:sp>
      <p:sp>
        <p:nvSpPr>
          <p:cNvPr id="4" name="内容占位符 3"/>
          <p:cNvSpPr>
            <a:spLocks noGrp="1"/>
          </p:cNvSpPr>
          <p:nvPr>
            <p:ph idx="1"/>
          </p:nvPr>
        </p:nvSpPr>
        <p:spPr/>
        <p:txBody>
          <a:bodyPr/>
          <a:lstStyle/>
          <a:p>
            <a:r>
              <a:rPr lang="ko-KR" altLang="en-US" b="0" dirty="0">
                <a:ea typeface="宋体" charset="-122"/>
                <a:sym typeface="Arial" charset="0"/>
              </a:rPr>
              <a:t>批注</a:t>
            </a:r>
          </a:p>
          <a:p>
            <a:endParaRPr lang="zh-CN" altLang="en-US" dirty="0"/>
          </a:p>
        </p:txBody>
      </p:sp>
      <p:sp>
        <p:nvSpPr>
          <p:cNvPr id="115719" name="Rectangle 27"/>
          <p:cNvSpPr>
            <a:spLocks noChangeArrowheads="1"/>
          </p:cNvSpPr>
          <p:nvPr/>
        </p:nvSpPr>
        <p:spPr bwMode="auto">
          <a:xfrm>
            <a:off x="874080" y="1774825"/>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15616" y="1994744"/>
            <a:ext cx="144000" cy="138112"/>
            <a:chOff x="0" y="0"/>
            <a:chExt cx="336" cy="336"/>
          </a:xfrm>
        </p:grpSpPr>
        <p:sp>
          <p:nvSpPr>
            <p:cNvPr id="11470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4704"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5723" name="Rectangle 15"/>
          <p:cNvSpPr>
            <a:spLocks noChangeArrowheads="1"/>
          </p:cNvSpPr>
          <p:nvPr/>
        </p:nvSpPr>
        <p:spPr bwMode="auto">
          <a:xfrm>
            <a:off x="990720" y="1773239"/>
            <a:ext cx="76982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批注是审阅者添加到独立的批注窗口中的文档注释或者注解，当审阅者只是评论文档，而不直接修改文档时要插入批注，批注并不影响文档的内容。</a:t>
            </a:r>
          </a:p>
        </p:txBody>
      </p:sp>
      <p:sp>
        <p:nvSpPr>
          <p:cNvPr id="115724" name="Rectangle 27"/>
          <p:cNvSpPr>
            <a:spLocks noChangeArrowheads="1"/>
          </p:cNvSpPr>
          <p:nvPr/>
        </p:nvSpPr>
        <p:spPr bwMode="auto">
          <a:xfrm>
            <a:off x="861120" y="3043239"/>
            <a:ext cx="138240" cy="40163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3"/>
          <p:cNvGrpSpPr>
            <a:grpSpLocks/>
          </p:cNvGrpSpPr>
          <p:nvPr/>
        </p:nvGrpSpPr>
        <p:grpSpPr bwMode="auto">
          <a:xfrm>
            <a:off x="1115616" y="3218879"/>
            <a:ext cx="144000" cy="138113"/>
            <a:chOff x="0" y="0"/>
            <a:chExt cx="336" cy="336"/>
          </a:xfrm>
        </p:grpSpPr>
        <p:sp>
          <p:nvSpPr>
            <p:cNvPr id="11470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470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5728" name="Rectangle 15"/>
          <p:cNvSpPr>
            <a:spLocks noChangeArrowheads="1"/>
          </p:cNvSpPr>
          <p:nvPr/>
        </p:nvSpPr>
        <p:spPr bwMode="auto">
          <a:xfrm>
            <a:off x="977760" y="3041651"/>
            <a:ext cx="771120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批注是隐藏的文字，Word 会为每个批注自动赋予不重复的编号和名称</a:t>
            </a:r>
          </a:p>
        </p:txBody>
      </p:sp>
      <p:pic>
        <p:nvPicPr>
          <p:cNvPr id="3073"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38157" t="2957" r="38156" b="71695"/>
          <a:stretch/>
        </p:blipFill>
        <p:spPr bwMode="auto">
          <a:xfrm>
            <a:off x="2267744" y="4077072"/>
            <a:ext cx="2232248" cy="188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42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5719"/>
                                        </p:tgtEl>
                                        <p:attrNameLst>
                                          <p:attrName>style.visibility</p:attrName>
                                        </p:attrNameLst>
                                      </p:cBhvr>
                                      <p:to>
                                        <p:strVal val="visible"/>
                                      </p:to>
                                    </p:set>
                                    <p:animEffect transition="in" filter="blinds(horizontal)">
                                      <p:cBhvr>
                                        <p:cTn id="7" dur="500"/>
                                        <p:tgtEl>
                                          <p:spTgt spid="11571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5723"/>
                                        </p:tgtEl>
                                        <p:attrNameLst>
                                          <p:attrName>style.visibility</p:attrName>
                                        </p:attrNameLst>
                                      </p:cBhvr>
                                      <p:to>
                                        <p:strVal val="visible"/>
                                      </p:to>
                                    </p:set>
                                    <p:animEffect transition="in" filter="blinds(horizontal)">
                                      <p:cBhvr>
                                        <p:cTn id="13" dur="500"/>
                                        <p:tgtEl>
                                          <p:spTgt spid="11572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5724"/>
                                        </p:tgtEl>
                                        <p:attrNameLst>
                                          <p:attrName>style.visibility</p:attrName>
                                        </p:attrNameLst>
                                      </p:cBhvr>
                                      <p:to>
                                        <p:strVal val="visible"/>
                                      </p:to>
                                    </p:set>
                                    <p:animEffect transition="in" filter="blinds(horizontal)">
                                      <p:cBhvr>
                                        <p:cTn id="18" dur="500"/>
                                        <p:tgtEl>
                                          <p:spTgt spid="115724"/>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5728"/>
                                        </p:tgtEl>
                                        <p:attrNameLst>
                                          <p:attrName>style.visibility</p:attrName>
                                        </p:attrNameLst>
                                      </p:cBhvr>
                                      <p:to>
                                        <p:strVal val="visible"/>
                                      </p:to>
                                    </p:set>
                                    <p:animEffect transition="in" filter="blinds(horizontal)">
                                      <p:cBhvr>
                                        <p:cTn id="24" dur="500"/>
                                        <p:tgtEl>
                                          <p:spTgt spid="11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9" grpId="0" bldLvl="0" animBg="1" autoUpdateAnimBg="0"/>
      <p:bldP spid="115723" grpId="0" bldLvl="0" animBg="1" autoUpdateAnimBg="0"/>
      <p:bldP spid="115724" grpId="0" bldLvl="0" animBg="1" autoUpdateAnimBg="0"/>
      <p:bldP spid="115728" grpId="0" bldLvl="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en-US" dirty="0"/>
              <a:t>任务5  </a:t>
            </a:r>
            <a:r>
              <a:rPr lang="zh-CN" altLang="en-US" dirty="0"/>
              <a:t>编辑技巧与打印输出</a:t>
            </a:r>
            <a:endParaRPr lang="ko-KR" altLang="en-US" dirty="0" smtClean="0"/>
          </a:p>
        </p:txBody>
      </p:sp>
      <p:sp>
        <p:nvSpPr>
          <p:cNvPr id="6" name="内容占位符 5"/>
          <p:cNvSpPr>
            <a:spLocks noGrp="1"/>
          </p:cNvSpPr>
          <p:nvPr>
            <p:ph idx="1"/>
          </p:nvPr>
        </p:nvSpPr>
        <p:spPr>
          <a:xfrm>
            <a:off x="457200" y="1066801"/>
            <a:ext cx="8229600" cy="417984"/>
          </a:xfrm>
        </p:spPr>
        <p:txBody>
          <a:bodyPr/>
          <a:lstStyle/>
          <a:p>
            <a:r>
              <a:rPr lang="ko-KR" altLang="en-US" b="0" dirty="0">
                <a:ea typeface="宋体" charset="-122"/>
                <a:sym typeface="Arial" charset="0"/>
              </a:rPr>
              <a:t>脚注和尾注</a:t>
            </a:r>
          </a:p>
          <a:p>
            <a:endParaRPr lang="zh-CN" altLang="en-US" dirty="0"/>
          </a:p>
        </p:txBody>
      </p:sp>
      <p:sp>
        <p:nvSpPr>
          <p:cNvPr id="114695" name="Rectangle 27"/>
          <p:cNvSpPr>
            <a:spLocks noChangeArrowheads="1"/>
          </p:cNvSpPr>
          <p:nvPr/>
        </p:nvSpPr>
        <p:spPr bwMode="auto">
          <a:xfrm>
            <a:off x="874080" y="1774826"/>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862138"/>
            <a:ext cx="144000" cy="138112"/>
            <a:chOff x="0" y="0"/>
            <a:chExt cx="336" cy="336"/>
          </a:xfrm>
        </p:grpSpPr>
        <p:sp>
          <p:nvSpPr>
            <p:cNvPr id="11369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369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4699" name="Rectangle 15"/>
          <p:cNvSpPr>
            <a:spLocks noChangeArrowheads="1"/>
          </p:cNvSpPr>
          <p:nvPr/>
        </p:nvSpPr>
        <p:spPr bwMode="auto">
          <a:xfrm>
            <a:off x="990720" y="1773238"/>
            <a:ext cx="769824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脚注和尾注也是文档的一部分，用于文档正文的补充说明，帮助读者理解全文的内容</a:t>
            </a:r>
          </a:p>
        </p:txBody>
      </p:sp>
      <p:sp>
        <p:nvSpPr>
          <p:cNvPr id="114700" name="Rectangle 27"/>
          <p:cNvSpPr>
            <a:spLocks noChangeArrowheads="1"/>
          </p:cNvSpPr>
          <p:nvPr/>
        </p:nvSpPr>
        <p:spPr bwMode="auto">
          <a:xfrm>
            <a:off x="861120" y="2626022"/>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3"/>
          <p:cNvGrpSpPr>
            <a:grpSpLocks/>
          </p:cNvGrpSpPr>
          <p:nvPr/>
        </p:nvGrpSpPr>
        <p:grpSpPr bwMode="auto">
          <a:xfrm>
            <a:off x="1167840" y="2714923"/>
            <a:ext cx="144000" cy="136525"/>
            <a:chOff x="0" y="0"/>
            <a:chExt cx="336" cy="336"/>
          </a:xfrm>
        </p:grpSpPr>
        <p:sp>
          <p:nvSpPr>
            <p:cNvPr id="11368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368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4704" name="Rectangle 15"/>
          <p:cNvSpPr>
            <a:spLocks noChangeArrowheads="1"/>
          </p:cNvSpPr>
          <p:nvPr/>
        </p:nvSpPr>
        <p:spPr bwMode="auto">
          <a:xfrm>
            <a:off x="977760" y="2626022"/>
            <a:ext cx="467436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脚注所解释的是本页中的内容，一般用于对文档中较难理解的内容进行说明；</a:t>
            </a:r>
          </a:p>
        </p:txBody>
      </p:sp>
      <p:sp>
        <p:nvSpPr>
          <p:cNvPr id="114705" name="Rectangle 27"/>
          <p:cNvSpPr>
            <a:spLocks noChangeArrowheads="1"/>
          </p:cNvSpPr>
          <p:nvPr/>
        </p:nvSpPr>
        <p:spPr bwMode="auto">
          <a:xfrm>
            <a:off x="849600" y="3779240"/>
            <a:ext cx="138240" cy="8905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8"/>
          <p:cNvGrpSpPr>
            <a:grpSpLocks/>
          </p:cNvGrpSpPr>
          <p:nvPr/>
        </p:nvGrpSpPr>
        <p:grpSpPr bwMode="auto">
          <a:xfrm>
            <a:off x="1154880" y="3866553"/>
            <a:ext cx="144000" cy="138112"/>
            <a:chOff x="0" y="0"/>
            <a:chExt cx="336" cy="336"/>
          </a:xfrm>
        </p:grpSpPr>
        <p:sp>
          <p:nvSpPr>
            <p:cNvPr id="11368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368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4709" name="Rectangle 15"/>
          <p:cNvSpPr>
            <a:spLocks noChangeArrowheads="1"/>
          </p:cNvSpPr>
          <p:nvPr/>
        </p:nvSpPr>
        <p:spPr bwMode="auto">
          <a:xfrm>
            <a:off x="966240" y="3777654"/>
            <a:ext cx="468588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尾注是在一篇文档的最后所加的注释，一般用于表明所引用的文献来源。</a:t>
            </a:r>
          </a:p>
        </p:txBody>
      </p:sp>
      <p:sp>
        <p:nvSpPr>
          <p:cNvPr id="114710" name="Rectangle 27"/>
          <p:cNvSpPr>
            <a:spLocks noChangeArrowheads="1"/>
          </p:cNvSpPr>
          <p:nvPr/>
        </p:nvSpPr>
        <p:spPr bwMode="auto">
          <a:xfrm>
            <a:off x="875520" y="4643338"/>
            <a:ext cx="138240" cy="137795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3"/>
          <p:cNvGrpSpPr>
            <a:grpSpLocks/>
          </p:cNvGrpSpPr>
          <p:nvPr/>
        </p:nvGrpSpPr>
        <p:grpSpPr bwMode="auto">
          <a:xfrm>
            <a:off x="1182240" y="4730651"/>
            <a:ext cx="144000" cy="138113"/>
            <a:chOff x="0" y="0"/>
            <a:chExt cx="336" cy="336"/>
          </a:xfrm>
        </p:grpSpPr>
        <p:sp>
          <p:nvSpPr>
            <p:cNvPr id="11368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368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4714" name="Rectangle 15"/>
          <p:cNvSpPr>
            <a:spLocks noChangeArrowheads="1"/>
          </p:cNvSpPr>
          <p:nvPr/>
        </p:nvSpPr>
        <p:spPr bwMode="auto">
          <a:xfrm>
            <a:off x="992160" y="4641750"/>
            <a:ext cx="465996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脚注和尾注，都由两部分组成，一部分是注释引用标记，另一部分是注释文本。对于引用标记，可以自动进行编号或者创建自定义的标记</a:t>
            </a:r>
          </a:p>
        </p:txBody>
      </p:sp>
      <p:pic>
        <p:nvPicPr>
          <p:cNvPr id="11471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2522161"/>
            <a:ext cx="300384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4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5"/>
                                        </p:tgtEl>
                                        <p:attrNameLst>
                                          <p:attrName>style.visibility</p:attrName>
                                        </p:attrNameLst>
                                      </p:cBhvr>
                                      <p:to>
                                        <p:strVal val="visible"/>
                                      </p:to>
                                    </p:set>
                                    <p:animEffect transition="in" filter="blinds(horizontal)">
                                      <p:cBhvr>
                                        <p:cTn id="7" dur="500"/>
                                        <p:tgtEl>
                                          <p:spTgt spid="11469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4699"/>
                                        </p:tgtEl>
                                        <p:attrNameLst>
                                          <p:attrName>style.visibility</p:attrName>
                                        </p:attrNameLst>
                                      </p:cBhvr>
                                      <p:to>
                                        <p:strVal val="visible"/>
                                      </p:to>
                                    </p:set>
                                    <p:animEffect transition="in" filter="blinds(horizontal)">
                                      <p:cBhvr>
                                        <p:cTn id="13" dur="500"/>
                                        <p:tgtEl>
                                          <p:spTgt spid="11469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4700"/>
                                        </p:tgtEl>
                                        <p:attrNameLst>
                                          <p:attrName>style.visibility</p:attrName>
                                        </p:attrNameLst>
                                      </p:cBhvr>
                                      <p:to>
                                        <p:strVal val="visible"/>
                                      </p:to>
                                    </p:set>
                                    <p:animEffect transition="in" filter="blinds(horizontal)">
                                      <p:cBhvr>
                                        <p:cTn id="18" dur="500"/>
                                        <p:tgtEl>
                                          <p:spTgt spid="114700"/>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14704"/>
                                        </p:tgtEl>
                                        <p:attrNameLst>
                                          <p:attrName>style.visibility</p:attrName>
                                        </p:attrNameLst>
                                      </p:cBhvr>
                                      <p:to>
                                        <p:strVal val="visible"/>
                                      </p:to>
                                    </p:set>
                                    <p:animEffect transition="in" filter="blinds(horizontal)">
                                      <p:cBhvr>
                                        <p:cTn id="24" dur="500"/>
                                        <p:tgtEl>
                                          <p:spTgt spid="11470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4705"/>
                                        </p:tgtEl>
                                        <p:attrNameLst>
                                          <p:attrName>style.visibility</p:attrName>
                                        </p:attrNameLst>
                                      </p:cBhvr>
                                      <p:to>
                                        <p:strVal val="visible"/>
                                      </p:to>
                                    </p:set>
                                    <p:animEffect transition="in" filter="blinds(horizontal)">
                                      <p:cBhvr>
                                        <p:cTn id="29" dur="500"/>
                                        <p:tgtEl>
                                          <p:spTgt spid="114705"/>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4709"/>
                                        </p:tgtEl>
                                        <p:attrNameLst>
                                          <p:attrName>style.visibility</p:attrName>
                                        </p:attrNameLst>
                                      </p:cBhvr>
                                      <p:to>
                                        <p:strVal val="visible"/>
                                      </p:to>
                                    </p:set>
                                    <p:animEffect transition="in" filter="blinds(horizontal)">
                                      <p:cBhvr>
                                        <p:cTn id="35" dur="500"/>
                                        <p:tgtEl>
                                          <p:spTgt spid="11470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4710"/>
                                        </p:tgtEl>
                                        <p:attrNameLst>
                                          <p:attrName>style.visibility</p:attrName>
                                        </p:attrNameLst>
                                      </p:cBhvr>
                                      <p:to>
                                        <p:strVal val="visible"/>
                                      </p:to>
                                    </p:set>
                                    <p:animEffect transition="in" filter="blinds(horizontal)">
                                      <p:cBhvr>
                                        <p:cTn id="40" dur="500"/>
                                        <p:tgtEl>
                                          <p:spTgt spid="114710"/>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14714"/>
                                        </p:tgtEl>
                                        <p:attrNameLst>
                                          <p:attrName>style.visibility</p:attrName>
                                        </p:attrNameLst>
                                      </p:cBhvr>
                                      <p:to>
                                        <p:strVal val="visible"/>
                                      </p:to>
                                    </p:set>
                                    <p:animEffect transition="in" filter="blinds(horizontal)">
                                      <p:cBhvr>
                                        <p:cTn id="46" dur="500"/>
                                        <p:tgtEl>
                                          <p:spTgt spid="11471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14715"/>
                                        </p:tgtEl>
                                        <p:attrNameLst>
                                          <p:attrName>style.visibility</p:attrName>
                                        </p:attrNameLst>
                                      </p:cBhvr>
                                      <p:to>
                                        <p:strVal val="visible"/>
                                      </p:to>
                                    </p:set>
                                    <p:animEffect transition="in" filter="blinds(horizontal)">
                                      <p:cBhvr>
                                        <p:cTn id="51" dur="500"/>
                                        <p:tgtEl>
                                          <p:spTgt spid="114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5" grpId="0" bldLvl="0" animBg="1" autoUpdateAnimBg="0"/>
      <p:bldP spid="114699" grpId="0" bldLvl="0" animBg="1" autoUpdateAnimBg="0"/>
      <p:bldP spid="114700" grpId="0" bldLvl="0" animBg="1" autoUpdateAnimBg="0"/>
      <p:bldP spid="114704" grpId="0" bldLvl="0" animBg="1" autoUpdateAnimBg="0"/>
      <p:bldP spid="114705" grpId="0" bldLvl="0" animBg="1" autoUpdateAnimBg="0"/>
      <p:bldP spid="114709" grpId="0" bldLvl="0" animBg="1" autoUpdateAnimBg="0"/>
      <p:bldP spid="114710" grpId="0" bldLvl="0" animBg="1" autoUpdateAnimBg="0"/>
      <p:bldP spid="114714" grpId="0" bldLvl="0" animBg="1"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en-US" dirty="0"/>
              <a:t>任务5  </a:t>
            </a:r>
            <a:r>
              <a:rPr lang="zh-CN" altLang="en-US" dirty="0"/>
              <a:t>编辑技巧与打印输出</a:t>
            </a:r>
            <a:endParaRPr lang="ko-KR" altLang="en-US" dirty="0" smtClean="0"/>
          </a:p>
        </p:txBody>
      </p:sp>
      <p:sp>
        <p:nvSpPr>
          <p:cNvPr id="6" name="内容占位符 5"/>
          <p:cNvSpPr>
            <a:spLocks noGrp="1"/>
          </p:cNvSpPr>
          <p:nvPr>
            <p:ph idx="1"/>
          </p:nvPr>
        </p:nvSpPr>
        <p:spPr>
          <a:xfrm>
            <a:off x="457200" y="1066801"/>
            <a:ext cx="8229600" cy="417984"/>
          </a:xfrm>
        </p:spPr>
        <p:txBody>
          <a:bodyPr/>
          <a:lstStyle/>
          <a:p>
            <a:r>
              <a:rPr lang="zh-CN" altLang="en-US" b="0" dirty="0" smtClean="0">
                <a:ea typeface="宋体" charset="-122"/>
              </a:rPr>
              <a:t>并排</a:t>
            </a:r>
            <a:r>
              <a:rPr lang="zh-CN" altLang="en-US" b="0" dirty="0">
                <a:ea typeface="宋体" charset="-122"/>
              </a:rPr>
              <a:t>查看多</a:t>
            </a:r>
            <a:r>
              <a:rPr lang="zh-CN" altLang="en-US" b="0" dirty="0" smtClean="0">
                <a:ea typeface="宋体" charset="-122"/>
              </a:rPr>
              <a:t>个文档</a:t>
            </a:r>
            <a:r>
              <a:rPr lang="zh-CN" altLang="en-US" b="0" dirty="0">
                <a:ea typeface="宋体" charset="-122"/>
              </a:rPr>
              <a:t>窗口技巧</a:t>
            </a:r>
          </a:p>
          <a:p>
            <a:endParaRPr lang="ko-KR" altLang="en-US" b="0" dirty="0">
              <a:ea typeface="宋体" charset="-122"/>
              <a:sym typeface="Arial" charset="0"/>
            </a:endParaRPr>
          </a:p>
          <a:p>
            <a:endParaRPr lang="zh-CN" altLang="en-US" dirty="0"/>
          </a:p>
        </p:txBody>
      </p:sp>
      <p:sp>
        <p:nvSpPr>
          <p:cNvPr id="114695" name="Rectangle 27"/>
          <p:cNvSpPr>
            <a:spLocks noChangeArrowheads="1"/>
          </p:cNvSpPr>
          <p:nvPr/>
        </p:nvSpPr>
        <p:spPr bwMode="auto">
          <a:xfrm>
            <a:off x="874080" y="1630388"/>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778298"/>
            <a:ext cx="144000" cy="138112"/>
            <a:chOff x="0" y="0"/>
            <a:chExt cx="336" cy="336"/>
          </a:xfrm>
        </p:grpSpPr>
        <p:sp>
          <p:nvSpPr>
            <p:cNvPr id="11369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369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4699" name="Rectangle 15"/>
          <p:cNvSpPr>
            <a:spLocks noChangeArrowheads="1"/>
          </p:cNvSpPr>
          <p:nvPr/>
        </p:nvSpPr>
        <p:spPr bwMode="auto">
          <a:xfrm>
            <a:off x="990720" y="1628800"/>
            <a:ext cx="769824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r>
              <a:rPr lang="zh-CN" altLang="en-US" sz="2000" dirty="0" smtClean="0">
                <a:ea typeface="微软雅黑" pitchFamily="34" charset="-122"/>
              </a:rPr>
              <a:t>打开</a:t>
            </a:r>
            <a:r>
              <a:rPr lang="zh-CN" altLang="en-US" sz="2000" dirty="0">
                <a:ea typeface="微软雅黑" pitchFamily="34" charset="-122"/>
              </a:rPr>
              <a:t>两个或两个以上</a:t>
            </a:r>
            <a:r>
              <a:rPr lang="en-US" altLang="zh-CN" sz="2000" dirty="0">
                <a:ea typeface="微软雅黑" pitchFamily="34" charset="-122"/>
              </a:rPr>
              <a:t>Word2010</a:t>
            </a:r>
            <a:r>
              <a:rPr lang="zh-CN" altLang="en-US" sz="2000" dirty="0">
                <a:ea typeface="微软雅黑" pitchFamily="34" charset="-122"/>
              </a:rPr>
              <a:t>文档窗口，在当前文档窗口中切换到“视图”功能区。然后在“窗口”分组中单击“并排查看”命令</a:t>
            </a:r>
          </a:p>
        </p:txBody>
      </p:sp>
      <p:pic>
        <p:nvPicPr>
          <p:cNvPr id="12290" name="Picture 2" descr="http://image.tianjimedia.com/uploadImages/2010/235/IR8QNX4P4UEA_1.png"/>
          <p:cNvPicPr>
            <a:picLocks noChangeAspect="1" noChangeArrowheads="1"/>
          </p:cNvPicPr>
          <p:nvPr/>
        </p:nvPicPr>
        <p:blipFill rotWithShape="1">
          <a:blip r:embed="rId2">
            <a:extLst>
              <a:ext uri="{28A0092B-C50C-407E-A947-70E740481C1C}">
                <a14:useLocalDpi xmlns:a14="http://schemas.microsoft.com/office/drawing/2010/main" val="0"/>
              </a:ext>
            </a:extLst>
          </a:blip>
          <a:srcRect l="36485" b="23711"/>
          <a:stretch/>
        </p:blipFill>
        <p:spPr bwMode="auto">
          <a:xfrm>
            <a:off x="2567172" y="2492896"/>
            <a:ext cx="5134667" cy="395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104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5"/>
                                        </p:tgtEl>
                                        <p:attrNameLst>
                                          <p:attrName>style.visibility</p:attrName>
                                        </p:attrNameLst>
                                      </p:cBhvr>
                                      <p:to>
                                        <p:strVal val="visible"/>
                                      </p:to>
                                    </p:set>
                                    <p:animEffect transition="in" filter="blinds(horizontal)">
                                      <p:cBhvr>
                                        <p:cTn id="7" dur="500"/>
                                        <p:tgtEl>
                                          <p:spTgt spid="11469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4699"/>
                                        </p:tgtEl>
                                        <p:attrNameLst>
                                          <p:attrName>style.visibility</p:attrName>
                                        </p:attrNameLst>
                                      </p:cBhvr>
                                      <p:to>
                                        <p:strVal val="visible"/>
                                      </p:to>
                                    </p:set>
                                    <p:animEffect transition="in" filter="blinds(horizontal)">
                                      <p:cBhvr>
                                        <p:cTn id="13" dur="500"/>
                                        <p:tgtEl>
                                          <p:spTgt spid="114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5" grpId="0" bldLvl="0" animBg="1" autoUpdateAnimBg="0"/>
      <p:bldP spid="114699" grpId="0" bldLvl="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755650" y="346075"/>
            <a:ext cx="7696200" cy="563563"/>
          </a:xfrm>
        </p:spPr>
        <p:txBody>
          <a:bodyPr/>
          <a:lstStyle/>
          <a:p>
            <a:pPr eaLnBrk="1" hangingPunct="1"/>
            <a:r>
              <a:rPr lang="en-US" altLang="en-US" dirty="0"/>
              <a:t>任务5  </a:t>
            </a:r>
            <a:r>
              <a:rPr lang="zh-CN" altLang="en-US" dirty="0"/>
              <a:t>编辑技巧与打印输出</a:t>
            </a:r>
            <a:endParaRPr dirty="0" smtClean="0">
              <a:ea typeface="宋体" pitchFamily="2" charset="-122"/>
            </a:endParaRPr>
          </a:p>
        </p:txBody>
      </p:sp>
      <p:sp>
        <p:nvSpPr>
          <p:cNvPr id="45059" name="Rectangle 3"/>
          <p:cNvSpPr>
            <a:spLocks noGrp="1" noChangeArrowheads="1"/>
          </p:cNvSpPr>
          <p:nvPr>
            <p:ph type="body" idx="4294967295"/>
          </p:nvPr>
        </p:nvSpPr>
        <p:spPr>
          <a:xfrm>
            <a:off x="828675" y="1268413"/>
            <a:ext cx="7488238" cy="720725"/>
          </a:xfrm>
        </p:spPr>
        <p:txBody>
          <a:bodyPr/>
          <a:lstStyle/>
          <a:p>
            <a:r>
              <a:rPr lang="zh-CN" altLang="en-US" b="0" dirty="0" smtClean="0">
                <a:ea typeface="宋体" pitchFamily="2" charset="-122"/>
              </a:rPr>
              <a:t>定位文档</a:t>
            </a: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11AD174C-00D3-47C9-A571-DF6A4F78B51F}" type="slidenum">
              <a:rPr lang="zh-CN" altLang="en-US" sz="1200">
                <a:solidFill>
                  <a:schemeClr val="bg1"/>
                </a:solidFill>
                <a:latin typeface="+mn-lt"/>
                <a:ea typeface="宋体" charset="-122"/>
              </a:rPr>
              <a:pPr>
                <a:defRPr/>
              </a:pPr>
              <a:t>158</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45062"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5063"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5064"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5065"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45066" name="Picture 2" descr="F:\抓图\cha01\024.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92250" y="2087563"/>
            <a:ext cx="6442075"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7" name="矩形 13"/>
          <p:cNvSpPr>
            <a:spLocks noChangeArrowheads="1"/>
          </p:cNvSpPr>
          <p:nvPr/>
        </p:nvSpPr>
        <p:spPr bwMode="auto">
          <a:xfrm>
            <a:off x="3708400" y="4652963"/>
            <a:ext cx="2009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a:ea typeface="宋体" pitchFamily="2" charset="-122"/>
              </a:rPr>
              <a:t>图</a:t>
            </a:r>
            <a:r>
              <a:rPr lang="en-US" altLang="zh-CN" sz="1600">
                <a:ea typeface="宋体" pitchFamily="2" charset="-122"/>
              </a:rPr>
              <a:t>1.24 </a:t>
            </a:r>
            <a:r>
              <a:rPr lang="zh-CN" altLang="en-US" sz="1600">
                <a:ea typeface="宋体" pitchFamily="2" charset="-122"/>
              </a:rPr>
              <a:t>“定位”选项卡</a:t>
            </a:r>
          </a:p>
        </p:txBody>
      </p:sp>
    </p:spTree>
    <p:extLst>
      <p:ext uri="{BB962C8B-B14F-4D97-AF65-F5344CB8AC3E}">
        <p14:creationId xmlns:p14="http://schemas.microsoft.com/office/powerpoint/2010/main" val="358374696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en-US" dirty="0"/>
              <a:t>任务5  </a:t>
            </a:r>
            <a:r>
              <a:rPr lang="zh-CN" altLang="en-US" dirty="0"/>
              <a:t>编辑技巧与打印输出</a:t>
            </a:r>
            <a:endParaRPr lang="ko-KR" altLang="en-US" dirty="0" smtClean="0"/>
          </a:p>
        </p:txBody>
      </p:sp>
      <p:sp>
        <p:nvSpPr>
          <p:cNvPr id="6" name="内容占位符 5"/>
          <p:cNvSpPr>
            <a:spLocks noGrp="1"/>
          </p:cNvSpPr>
          <p:nvPr>
            <p:ph idx="1"/>
          </p:nvPr>
        </p:nvSpPr>
        <p:spPr>
          <a:xfrm>
            <a:off x="457200" y="1066801"/>
            <a:ext cx="8229600" cy="417984"/>
          </a:xfrm>
        </p:spPr>
        <p:txBody>
          <a:bodyPr/>
          <a:lstStyle/>
          <a:p>
            <a:r>
              <a:rPr lang="zh-CN" altLang="en-US" b="0" dirty="0" smtClean="0">
                <a:ea typeface="宋体" charset="-122"/>
                <a:sym typeface="Arial" charset="0"/>
              </a:rPr>
              <a:t>字数统计</a:t>
            </a:r>
            <a:endParaRPr lang="ko-KR" altLang="en-US" b="0" dirty="0">
              <a:ea typeface="宋体" charset="-122"/>
              <a:sym typeface="Arial" charset="0"/>
            </a:endParaRPr>
          </a:p>
          <a:p>
            <a:endParaRPr lang="zh-CN" altLang="en-US" dirty="0"/>
          </a:p>
        </p:txBody>
      </p:sp>
      <p:sp>
        <p:nvSpPr>
          <p:cNvPr id="114695" name="Rectangle 27"/>
          <p:cNvSpPr>
            <a:spLocks noChangeArrowheads="1"/>
          </p:cNvSpPr>
          <p:nvPr/>
        </p:nvSpPr>
        <p:spPr bwMode="auto">
          <a:xfrm>
            <a:off x="874080" y="1630388"/>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778298"/>
            <a:ext cx="144000" cy="138112"/>
            <a:chOff x="0" y="0"/>
            <a:chExt cx="336" cy="336"/>
          </a:xfrm>
        </p:grpSpPr>
        <p:sp>
          <p:nvSpPr>
            <p:cNvPr id="11369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3691"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4699" name="Rectangle 15"/>
          <p:cNvSpPr>
            <a:spLocks noChangeArrowheads="1"/>
          </p:cNvSpPr>
          <p:nvPr/>
        </p:nvSpPr>
        <p:spPr bwMode="auto">
          <a:xfrm>
            <a:off x="990720" y="1628800"/>
            <a:ext cx="769824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r>
              <a:rPr lang="zh-CN" altLang="en-US" sz="2000" dirty="0" smtClean="0">
                <a:ea typeface="微软雅黑" pitchFamily="34" charset="-122"/>
              </a:rPr>
              <a:t>切换到</a:t>
            </a:r>
            <a:r>
              <a:rPr lang="zh-CN" altLang="en-US" sz="2000" dirty="0">
                <a:ea typeface="微软雅黑" pitchFamily="34" charset="-122"/>
              </a:rPr>
              <a:t>“审阅”功能区，在“校对”选项卡中单击“字数统计”按钮</a:t>
            </a:r>
          </a:p>
        </p:txBody>
      </p:sp>
      <p:pic>
        <p:nvPicPr>
          <p:cNvPr id="13314" name="Picture 2" descr="单击字数统计按钮"/>
          <p:cNvPicPr>
            <a:picLocks noChangeAspect="1" noChangeArrowheads="1"/>
          </p:cNvPicPr>
          <p:nvPr/>
        </p:nvPicPr>
        <p:blipFill rotWithShape="1">
          <a:blip r:embed="rId2">
            <a:extLst>
              <a:ext uri="{28A0092B-C50C-407E-A947-70E740481C1C}">
                <a14:useLocalDpi xmlns:a14="http://schemas.microsoft.com/office/drawing/2010/main" val="0"/>
              </a:ext>
            </a:extLst>
          </a:blip>
          <a:srcRect r="46561" b="46668"/>
          <a:stretch/>
        </p:blipFill>
        <p:spPr bwMode="auto">
          <a:xfrm>
            <a:off x="2339752" y="2377723"/>
            <a:ext cx="5647618" cy="385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33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695"/>
                                        </p:tgtEl>
                                        <p:attrNameLst>
                                          <p:attrName>style.visibility</p:attrName>
                                        </p:attrNameLst>
                                      </p:cBhvr>
                                      <p:to>
                                        <p:strVal val="visible"/>
                                      </p:to>
                                    </p:set>
                                    <p:animEffect transition="in" filter="blinds(horizontal)">
                                      <p:cBhvr>
                                        <p:cTn id="7" dur="500"/>
                                        <p:tgtEl>
                                          <p:spTgt spid="11469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4699"/>
                                        </p:tgtEl>
                                        <p:attrNameLst>
                                          <p:attrName>style.visibility</p:attrName>
                                        </p:attrNameLst>
                                      </p:cBhvr>
                                      <p:to>
                                        <p:strVal val="visible"/>
                                      </p:to>
                                    </p:set>
                                    <p:animEffect transition="in" filter="blinds(horizontal)">
                                      <p:cBhvr>
                                        <p:cTn id="13" dur="500"/>
                                        <p:tgtEl>
                                          <p:spTgt spid="114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5" grpId="0" bldLvl="0" animBg="1" autoUpdateAnimBg="0"/>
      <p:bldP spid="114699"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图标</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60848"/>
            <a:ext cx="7818867" cy="363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24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dirty="0"/>
              <a:t>任务5  </a:t>
            </a:r>
            <a:r>
              <a:rPr lang="zh-CN" altLang="en-US" dirty="0"/>
              <a:t>编辑技巧与打印输出</a:t>
            </a:r>
            <a:endParaRPr lang="ko-KR" altLang="en-US" dirty="0" smtClean="0"/>
          </a:p>
        </p:txBody>
      </p:sp>
      <p:sp>
        <p:nvSpPr>
          <p:cNvPr id="3" name="内容占位符 2"/>
          <p:cNvSpPr>
            <a:spLocks noGrp="1"/>
          </p:cNvSpPr>
          <p:nvPr>
            <p:ph idx="1"/>
          </p:nvPr>
        </p:nvSpPr>
        <p:spPr/>
        <p:txBody>
          <a:bodyPr/>
          <a:lstStyle/>
          <a:p>
            <a:r>
              <a:rPr lang="zh-CN" altLang="en-US" b="0" dirty="0">
                <a:ea typeface="宋体" charset="-122"/>
              </a:rPr>
              <a:t>打印预览</a:t>
            </a:r>
          </a:p>
        </p:txBody>
      </p:sp>
      <p:sp>
        <p:nvSpPr>
          <p:cNvPr id="118791" name="Rectangle 27"/>
          <p:cNvSpPr>
            <a:spLocks noChangeArrowheads="1"/>
          </p:cNvSpPr>
          <p:nvPr/>
        </p:nvSpPr>
        <p:spPr bwMode="auto">
          <a:xfrm>
            <a:off x="874080" y="1774826"/>
            <a:ext cx="1382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922736"/>
            <a:ext cx="144000" cy="138112"/>
            <a:chOff x="0" y="0"/>
            <a:chExt cx="336" cy="336"/>
          </a:xfrm>
        </p:grpSpPr>
        <p:sp>
          <p:nvSpPr>
            <p:cNvPr id="11777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777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8795" name="Rectangle 15"/>
          <p:cNvSpPr>
            <a:spLocks noChangeArrowheads="1"/>
          </p:cNvSpPr>
          <p:nvPr/>
        </p:nvSpPr>
        <p:spPr bwMode="auto">
          <a:xfrm>
            <a:off x="990720" y="1773238"/>
            <a:ext cx="2141120" cy="1980029"/>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打印预览：文档在打印前，为预先观看打印效果而显示文档的一种视图。</a:t>
            </a:r>
          </a:p>
        </p:txBody>
      </p:sp>
      <p:pic>
        <p:nvPicPr>
          <p:cNvPr id="11879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200" y="980728"/>
            <a:ext cx="579312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52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1"/>
                                        </p:tgtEl>
                                        <p:attrNameLst>
                                          <p:attrName>style.visibility</p:attrName>
                                        </p:attrNameLst>
                                      </p:cBhvr>
                                      <p:to>
                                        <p:strVal val="visible"/>
                                      </p:to>
                                    </p:set>
                                    <p:animEffect transition="in" filter="blinds(horizontal)">
                                      <p:cBhvr>
                                        <p:cTn id="7" dur="500"/>
                                        <p:tgtEl>
                                          <p:spTgt spid="118791"/>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795"/>
                                        </p:tgtEl>
                                        <p:attrNameLst>
                                          <p:attrName>style.visibility</p:attrName>
                                        </p:attrNameLst>
                                      </p:cBhvr>
                                      <p:to>
                                        <p:strVal val="visible"/>
                                      </p:to>
                                    </p:set>
                                    <p:animEffect transition="in" filter="blinds(horizontal)">
                                      <p:cBhvr>
                                        <p:cTn id="13" dur="500"/>
                                        <p:tgtEl>
                                          <p:spTgt spid="11879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8796"/>
                                        </p:tgtEl>
                                        <p:attrNameLst>
                                          <p:attrName>style.visibility</p:attrName>
                                        </p:attrNameLst>
                                      </p:cBhvr>
                                      <p:to>
                                        <p:strVal val="visible"/>
                                      </p:to>
                                    </p:set>
                                    <p:animEffect transition="in" filter="blinds(horizontal)">
                                      <p:cBhvr>
                                        <p:cTn id="18" dur="500"/>
                                        <p:tgtEl>
                                          <p:spTgt spid="118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bldLvl="0" animBg="1" autoUpdateAnimBg="0"/>
      <p:bldP spid="118795" grpId="0" bldLvl="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dirty="0"/>
              <a:t>任务5  </a:t>
            </a:r>
            <a:r>
              <a:rPr lang="zh-CN" altLang="en-US" dirty="0"/>
              <a:t>编辑技巧与打印输出</a:t>
            </a:r>
            <a:endParaRPr lang="ko-KR" altLang="en-US" dirty="0" smtClean="0"/>
          </a:p>
        </p:txBody>
      </p:sp>
      <p:sp>
        <p:nvSpPr>
          <p:cNvPr id="3" name="内容占位符 2"/>
          <p:cNvSpPr>
            <a:spLocks noGrp="1"/>
          </p:cNvSpPr>
          <p:nvPr>
            <p:ph idx="1"/>
          </p:nvPr>
        </p:nvSpPr>
        <p:spPr>
          <a:xfrm>
            <a:off x="457200" y="1066801"/>
            <a:ext cx="8229600" cy="489992"/>
          </a:xfrm>
        </p:spPr>
        <p:txBody>
          <a:bodyPr/>
          <a:lstStyle/>
          <a:p>
            <a:r>
              <a:rPr lang="ko-KR" altLang="en-US" b="0" dirty="0">
                <a:ea typeface="宋体" charset="-122"/>
                <a:sym typeface="Arial" charset="0"/>
              </a:rPr>
              <a:t>打印文档</a:t>
            </a:r>
            <a:endParaRPr lang="ko-KR" altLang="en-US" b="0" dirty="0">
              <a:ea typeface="宋体" charset="-122"/>
            </a:endParaRPr>
          </a:p>
          <a:p>
            <a:endParaRPr lang="zh-CN" altLang="en-US" dirty="0"/>
          </a:p>
        </p:txBody>
      </p:sp>
      <p:sp>
        <p:nvSpPr>
          <p:cNvPr id="119815" name="Rectangle 27"/>
          <p:cNvSpPr>
            <a:spLocks noChangeArrowheads="1"/>
          </p:cNvSpPr>
          <p:nvPr/>
        </p:nvSpPr>
        <p:spPr bwMode="auto">
          <a:xfrm>
            <a:off x="874080" y="1774826"/>
            <a:ext cx="138240" cy="64611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8"/>
          <p:cNvGrpSpPr>
            <a:grpSpLocks/>
          </p:cNvGrpSpPr>
          <p:nvPr/>
        </p:nvGrpSpPr>
        <p:grpSpPr bwMode="auto">
          <a:xfrm>
            <a:off x="1180800" y="1862138"/>
            <a:ext cx="144000" cy="138112"/>
            <a:chOff x="0" y="0"/>
            <a:chExt cx="336" cy="336"/>
          </a:xfrm>
        </p:grpSpPr>
        <p:sp>
          <p:nvSpPr>
            <p:cNvPr id="118795"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11879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119819" name="Rectangle 15"/>
          <p:cNvSpPr>
            <a:spLocks noChangeArrowheads="1"/>
          </p:cNvSpPr>
          <p:nvPr/>
        </p:nvSpPr>
        <p:spPr bwMode="auto">
          <a:xfrm>
            <a:off x="990720" y="1773238"/>
            <a:ext cx="1800720" cy="3211135"/>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square" lIns="377825" tIns="86360">
            <a:spAutoFit/>
          </a:bodyPr>
          <a:lstStyle/>
          <a:p>
            <a:pPr algn="l"/>
            <a:r>
              <a:rPr lang="zh-CN" altLang="en-US" sz="2000" dirty="0">
                <a:ea typeface="微软雅黑" pitchFamily="34" charset="-122"/>
              </a:rPr>
              <a:t>打印设置：选择“文件”选项卡，选择“打印”选项，进入打印设置窗口后，就可以开始进行文档的打印设置了。</a:t>
            </a:r>
          </a:p>
        </p:txBody>
      </p:sp>
      <p:pic>
        <p:nvPicPr>
          <p:cNvPr id="11982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968330"/>
            <a:ext cx="579312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204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5"/>
                                        </p:tgtEl>
                                        <p:attrNameLst>
                                          <p:attrName>style.visibility</p:attrName>
                                        </p:attrNameLst>
                                      </p:cBhvr>
                                      <p:to>
                                        <p:strVal val="visible"/>
                                      </p:to>
                                    </p:set>
                                    <p:animEffect transition="in" filter="blinds(horizontal)">
                                      <p:cBhvr>
                                        <p:cTn id="7" dur="500"/>
                                        <p:tgtEl>
                                          <p:spTgt spid="11981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9819"/>
                                        </p:tgtEl>
                                        <p:attrNameLst>
                                          <p:attrName>style.visibility</p:attrName>
                                        </p:attrNameLst>
                                      </p:cBhvr>
                                      <p:to>
                                        <p:strVal val="visible"/>
                                      </p:to>
                                    </p:set>
                                    <p:animEffect transition="in" filter="blinds(horizontal)">
                                      <p:cBhvr>
                                        <p:cTn id="13" dur="500"/>
                                        <p:tgtEl>
                                          <p:spTgt spid="11981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9820"/>
                                        </p:tgtEl>
                                        <p:attrNameLst>
                                          <p:attrName>style.visibility</p:attrName>
                                        </p:attrNameLst>
                                      </p:cBhvr>
                                      <p:to>
                                        <p:strVal val="visible"/>
                                      </p:to>
                                    </p:set>
                                    <p:animEffect transition="in" filter="blinds(horizontal)">
                                      <p:cBhvr>
                                        <p:cTn id="18" dur="500"/>
                                        <p:tgtEl>
                                          <p:spTgt spid="119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5" grpId="0" bldLvl="0" animBg="1" autoUpdateAnimBg="0"/>
      <p:bldP spid="119819" grpId="0" bldLvl="0" animBg="1"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Markdown </a:t>
            </a:r>
            <a:r>
              <a:rPr lang="zh-CN" altLang="en-US" dirty="0" smtClean="0"/>
              <a:t>教程</a:t>
            </a:r>
            <a:endParaRPr lang="zh-CN" altLang="en-US" dirty="0"/>
          </a:p>
        </p:txBody>
      </p:sp>
      <p:sp>
        <p:nvSpPr>
          <p:cNvPr id="3" name="内容占位符 2"/>
          <p:cNvSpPr>
            <a:spLocks noGrp="1"/>
          </p:cNvSpPr>
          <p:nvPr>
            <p:ph idx="1"/>
          </p:nvPr>
        </p:nvSpPr>
        <p:spPr/>
        <p:txBody>
          <a:bodyPr/>
          <a:lstStyle/>
          <a:p>
            <a:r>
              <a:rPr lang="en-US" altLang="zh-CN" b="0" dirty="0"/>
              <a:t>Markdown </a:t>
            </a:r>
            <a:r>
              <a:rPr lang="zh-CN" altLang="en-US" b="0" dirty="0"/>
              <a:t>是一种轻量级标记语言，它允许人们使用易读易写的纯文本格式编写文档</a:t>
            </a:r>
            <a:r>
              <a:rPr lang="zh-CN" altLang="en-US" b="0" dirty="0" smtClean="0"/>
              <a:t>。</a:t>
            </a:r>
            <a:endParaRPr lang="en-US" altLang="zh-CN" b="0" dirty="0" smtClean="0"/>
          </a:p>
          <a:p>
            <a:pPr latinLnBrk="1"/>
            <a:r>
              <a:rPr lang="en-US" altLang="zh-CN" b="0" dirty="0"/>
              <a:t>Markdown </a:t>
            </a:r>
            <a:r>
              <a:rPr lang="zh-CN" altLang="en-US" b="0" dirty="0"/>
              <a:t>编写的文档可以导出 </a:t>
            </a:r>
            <a:r>
              <a:rPr lang="en-US" altLang="zh-CN" b="0" dirty="0"/>
              <a:t>HTML </a:t>
            </a:r>
            <a:r>
              <a:rPr lang="zh-CN" altLang="en-US" b="0" dirty="0"/>
              <a:t>、</a:t>
            </a:r>
            <a:r>
              <a:rPr lang="en-US" altLang="zh-CN" b="0" dirty="0"/>
              <a:t>Word</a:t>
            </a:r>
            <a:r>
              <a:rPr lang="zh-CN" altLang="en-US" b="0" dirty="0"/>
              <a:t>、图像、</a:t>
            </a:r>
            <a:r>
              <a:rPr lang="en-US" altLang="zh-CN" b="0" dirty="0"/>
              <a:t>PDF</a:t>
            </a:r>
            <a:r>
              <a:rPr lang="zh-CN" altLang="en-US" b="0" dirty="0"/>
              <a:t>、</a:t>
            </a:r>
            <a:r>
              <a:rPr lang="en-US" altLang="zh-CN" b="0" dirty="0" err="1"/>
              <a:t>Epub</a:t>
            </a:r>
            <a:r>
              <a:rPr lang="en-US" altLang="zh-CN" b="0" dirty="0"/>
              <a:t> </a:t>
            </a:r>
            <a:r>
              <a:rPr lang="zh-CN" altLang="en-US" b="0" dirty="0"/>
              <a:t>等多种格式的文档。</a:t>
            </a:r>
          </a:p>
          <a:p>
            <a:pPr latinLnBrk="1"/>
            <a:r>
              <a:rPr lang="en-US" altLang="zh-CN" b="0" dirty="0"/>
              <a:t>Markdown </a:t>
            </a:r>
            <a:r>
              <a:rPr lang="zh-CN" altLang="en-US" b="0" dirty="0"/>
              <a:t>编写的文档后缀为 </a:t>
            </a:r>
            <a:r>
              <a:rPr lang="en-US" altLang="zh-CN" dirty="0"/>
              <a:t>.md</a:t>
            </a:r>
            <a:r>
              <a:rPr lang="en-US" altLang="zh-CN" b="0" dirty="0"/>
              <a:t>, </a:t>
            </a:r>
            <a:r>
              <a:rPr lang="en-US" altLang="zh-CN" dirty="0"/>
              <a:t>.markdown</a:t>
            </a:r>
            <a:r>
              <a:rPr lang="zh-CN" altLang="en-US" b="0" dirty="0"/>
              <a:t>。</a:t>
            </a:r>
          </a:p>
          <a:p>
            <a:pPr marL="0" indent="0">
              <a:buNone/>
            </a:pPr>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162</a:t>
            </a:fld>
            <a:endParaRPr lang="en-US" altLang="zh-CN" dirty="0"/>
          </a:p>
        </p:txBody>
      </p:sp>
    </p:spTree>
    <p:extLst>
      <p:ext uri="{BB962C8B-B14F-4D97-AF65-F5344CB8AC3E}">
        <p14:creationId xmlns:p14="http://schemas.microsoft.com/office/powerpoint/2010/main" val="15527993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标题</a:t>
            </a:r>
            <a:endParaRPr lang="zh-CN" altLang="en-US" dirty="0"/>
          </a:p>
        </p:txBody>
      </p:sp>
      <p:sp>
        <p:nvSpPr>
          <p:cNvPr id="3" name="内容占位符 2"/>
          <p:cNvSpPr>
            <a:spLocks noGrp="1"/>
          </p:cNvSpPr>
          <p:nvPr>
            <p:ph idx="1"/>
          </p:nvPr>
        </p:nvSpPr>
        <p:spPr/>
        <p:txBody>
          <a:bodyPr/>
          <a:lstStyle/>
          <a:p>
            <a:r>
              <a:rPr lang="zh-CN" altLang="en-US" b="0" dirty="0"/>
              <a:t>在想要设置为标题的文字前面加</a:t>
            </a:r>
            <a:r>
              <a:rPr lang="en-US" altLang="zh-CN" b="0" dirty="0"/>
              <a:t>#</a:t>
            </a:r>
            <a:r>
              <a:rPr lang="zh-CN" altLang="en-US" b="0" dirty="0"/>
              <a:t>来表示</a:t>
            </a:r>
            <a:r>
              <a:rPr lang="zh-CN" altLang="en-US" dirty="0"/>
              <a:t/>
            </a:r>
            <a:br>
              <a:rPr lang="zh-CN" altLang="en-US" dirty="0"/>
            </a:br>
            <a:r>
              <a:rPr lang="zh-CN" altLang="en-US" b="0" dirty="0"/>
              <a:t>一个</a:t>
            </a:r>
            <a:r>
              <a:rPr lang="en-US" altLang="zh-CN" b="0" dirty="0"/>
              <a:t>#</a:t>
            </a:r>
            <a:r>
              <a:rPr lang="zh-CN" altLang="en-US" b="0" dirty="0"/>
              <a:t>是一级标题，二个</a:t>
            </a:r>
            <a:r>
              <a:rPr lang="en-US" altLang="zh-CN" b="0" dirty="0"/>
              <a:t>#</a:t>
            </a:r>
            <a:r>
              <a:rPr lang="zh-CN" altLang="en-US" b="0" dirty="0"/>
              <a:t>是二级标题，以此类推。支持六级标题</a:t>
            </a:r>
            <a:r>
              <a:rPr lang="zh-CN" altLang="en-US" b="0" dirty="0" smtClean="0"/>
              <a:t>。</a:t>
            </a:r>
            <a:endParaRPr lang="en-US" altLang="zh-CN" b="0" dirty="0" smtClean="0"/>
          </a:p>
          <a:p>
            <a:r>
              <a:rPr lang="zh-CN" altLang="en-US" dirty="0" smtClean="0"/>
              <a:t>试一试</a:t>
            </a:r>
            <a:endParaRPr lang="en-US" altLang="zh-CN" dirty="0" smtClean="0"/>
          </a:p>
          <a:p>
            <a:pPr lvl="3"/>
            <a:r>
              <a:rPr lang="en-US" altLang="zh-CN" dirty="0"/>
              <a:t># </a:t>
            </a:r>
            <a:r>
              <a:rPr lang="zh-CN" altLang="en-US" dirty="0"/>
              <a:t>这是一级标题</a:t>
            </a:r>
          </a:p>
          <a:p>
            <a:pPr lvl="3"/>
            <a:r>
              <a:rPr lang="en-US" altLang="zh-CN" dirty="0"/>
              <a:t>## </a:t>
            </a:r>
            <a:r>
              <a:rPr lang="zh-CN" altLang="en-US" dirty="0"/>
              <a:t>这是二级标题</a:t>
            </a:r>
          </a:p>
          <a:p>
            <a:pPr lvl="3"/>
            <a:r>
              <a:rPr lang="en-US" altLang="zh-CN" dirty="0"/>
              <a:t>### </a:t>
            </a:r>
            <a:r>
              <a:rPr lang="zh-CN" altLang="en-US" dirty="0"/>
              <a:t>这是三级标题</a:t>
            </a:r>
          </a:p>
          <a:p>
            <a:pPr lvl="3"/>
            <a:r>
              <a:rPr lang="en-US" altLang="zh-CN" dirty="0"/>
              <a:t>#### </a:t>
            </a:r>
            <a:r>
              <a:rPr lang="zh-CN" altLang="en-US" dirty="0"/>
              <a:t>这是四级标题</a:t>
            </a:r>
          </a:p>
          <a:p>
            <a:pPr lvl="3"/>
            <a:r>
              <a:rPr lang="en-US" altLang="zh-CN" dirty="0"/>
              <a:t>##### </a:t>
            </a:r>
            <a:r>
              <a:rPr lang="zh-CN" altLang="en-US" dirty="0"/>
              <a:t>这是五级标题</a:t>
            </a:r>
          </a:p>
          <a:p>
            <a:pPr lvl="3"/>
            <a:r>
              <a:rPr lang="en-US" altLang="zh-CN" dirty="0"/>
              <a:t>###### </a:t>
            </a:r>
            <a:r>
              <a:rPr lang="zh-CN" altLang="en-US" dirty="0"/>
              <a:t>这是六级标题</a:t>
            </a:r>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163</a:t>
            </a:fld>
            <a:endParaRPr lang="en-US" altLang="zh-CN" dirty="0"/>
          </a:p>
        </p:txBody>
      </p:sp>
    </p:spTree>
    <p:extLst>
      <p:ext uri="{BB962C8B-B14F-4D97-AF65-F5344CB8AC3E}">
        <p14:creationId xmlns:p14="http://schemas.microsoft.com/office/powerpoint/2010/main" val="38191735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字体</a:t>
            </a:r>
            <a:endParaRPr lang="zh-CN" altLang="en-US" dirty="0"/>
          </a:p>
        </p:txBody>
      </p:sp>
      <p:sp>
        <p:nvSpPr>
          <p:cNvPr id="3" name="内容占位符 2"/>
          <p:cNvSpPr>
            <a:spLocks noGrp="1"/>
          </p:cNvSpPr>
          <p:nvPr>
            <p:ph idx="1"/>
          </p:nvPr>
        </p:nvSpPr>
        <p:spPr/>
        <p:txBody>
          <a:bodyPr/>
          <a:lstStyle/>
          <a:p>
            <a:r>
              <a:rPr lang="zh-CN" altLang="en-US" dirty="0"/>
              <a:t>加粗</a:t>
            </a:r>
          </a:p>
          <a:p>
            <a:pPr lvl="1"/>
            <a:r>
              <a:rPr lang="zh-CN" altLang="en-US" b="0" dirty="0"/>
              <a:t>要加粗的文字左右分别用两个*号包起来</a:t>
            </a:r>
          </a:p>
          <a:p>
            <a:r>
              <a:rPr lang="zh-CN" altLang="en-US" dirty="0"/>
              <a:t>斜体</a:t>
            </a:r>
          </a:p>
          <a:p>
            <a:pPr lvl="1"/>
            <a:r>
              <a:rPr lang="zh-CN" altLang="en-US" b="0" dirty="0"/>
              <a:t>要倾斜的文字左右分别用一个*号包起来</a:t>
            </a:r>
          </a:p>
          <a:p>
            <a:r>
              <a:rPr lang="zh-CN" altLang="en-US" dirty="0"/>
              <a:t>斜体加粗</a:t>
            </a:r>
          </a:p>
          <a:p>
            <a:pPr lvl="1"/>
            <a:r>
              <a:rPr lang="zh-CN" altLang="en-US" b="0" dirty="0"/>
              <a:t>要倾斜和加粗的文字左右分别用三个*号包起来</a:t>
            </a:r>
          </a:p>
          <a:p>
            <a:r>
              <a:rPr lang="zh-CN" altLang="en-US" dirty="0"/>
              <a:t>删除线</a:t>
            </a:r>
          </a:p>
          <a:p>
            <a:pPr lvl="1"/>
            <a:r>
              <a:rPr lang="zh-CN" altLang="en-US" b="0" dirty="0"/>
              <a:t>要加删除线的文字左右分别用两个</a:t>
            </a:r>
            <a:r>
              <a:rPr lang="en-US" altLang="zh-CN" b="0" dirty="0"/>
              <a:t>~~</a:t>
            </a:r>
            <a:r>
              <a:rPr lang="zh-CN" altLang="en-US" b="0" dirty="0"/>
              <a:t>号包起来</a:t>
            </a:r>
          </a:p>
          <a:p>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164</a:t>
            </a:fld>
            <a:endParaRPr lang="en-US" altLang="zh-CN" dirty="0"/>
          </a:p>
        </p:txBody>
      </p:sp>
    </p:spTree>
    <p:extLst>
      <p:ext uri="{BB962C8B-B14F-4D97-AF65-F5344CB8AC3E}">
        <p14:creationId xmlns:p14="http://schemas.microsoft.com/office/powerpoint/2010/main" val="22227950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图片</a:t>
            </a:r>
          </a:p>
        </p:txBody>
      </p:sp>
      <p:sp>
        <p:nvSpPr>
          <p:cNvPr id="3" name="内容占位符 2"/>
          <p:cNvSpPr>
            <a:spLocks noGrp="1"/>
          </p:cNvSpPr>
          <p:nvPr>
            <p:ph idx="1"/>
          </p:nvPr>
        </p:nvSpPr>
        <p:spPr/>
        <p:txBody>
          <a:bodyPr/>
          <a:lstStyle/>
          <a:p>
            <a:r>
              <a:rPr lang="en-US" altLang="zh-CN" b="0" dirty="0"/>
              <a:t>![</a:t>
            </a:r>
            <a:r>
              <a:rPr lang="zh-CN" altLang="en-US" b="0" dirty="0"/>
              <a:t>图片</a:t>
            </a:r>
            <a:r>
              <a:rPr lang="en-US" altLang="zh-CN" b="0" dirty="0"/>
              <a:t>alt](</a:t>
            </a:r>
            <a:r>
              <a:rPr lang="zh-CN" altLang="en-US" b="0" dirty="0"/>
              <a:t>图片地址 </a:t>
            </a:r>
            <a:r>
              <a:rPr lang="en-US" altLang="zh-CN" b="0" dirty="0"/>
              <a:t>''</a:t>
            </a:r>
            <a:r>
              <a:rPr lang="zh-CN" altLang="en-US" b="0" dirty="0"/>
              <a:t>图片</a:t>
            </a:r>
            <a:r>
              <a:rPr lang="en-US" altLang="zh-CN" b="0" dirty="0"/>
              <a:t>title'')</a:t>
            </a:r>
          </a:p>
          <a:p>
            <a:r>
              <a:rPr lang="zh-CN" altLang="en-US" b="0" dirty="0" smtClean="0"/>
              <a:t>图片</a:t>
            </a:r>
            <a:r>
              <a:rPr lang="en-US" altLang="zh-CN" b="0" dirty="0"/>
              <a:t>alt</a:t>
            </a:r>
            <a:r>
              <a:rPr lang="zh-CN" altLang="en-US" b="0" dirty="0"/>
              <a:t>就是显示在图片下面的文字，相当于对图片内容的解释。</a:t>
            </a:r>
          </a:p>
          <a:p>
            <a:r>
              <a:rPr lang="zh-CN" altLang="en-US" b="0" dirty="0"/>
              <a:t>图片</a:t>
            </a:r>
            <a:r>
              <a:rPr lang="en-US" altLang="zh-CN" b="0" dirty="0"/>
              <a:t>title</a:t>
            </a:r>
            <a:r>
              <a:rPr lang="zh-CN" altLang="en-US" b="0" dirty="0"/>
              <a:t>是图片的标题，当鼠标移到图片上时显示的内容。</a:t>
            </a:r>
            <a:r>
              <a:rPr lang="en-US" altLang="zh-CN" b="0" dirty="0"/>
              <a:t>title</a:t>
            </a:r>
            <a:r>
              <a:rPr lang="zh-CN" altLang="en-US" b="0" dirty="0"/>
              <a:t>可加可不加</a:t>
            </a:r>
            <a:br>
              <a:rPr lang="zh-CN" altLang="en-US" b="0" dirty="0"/>
            </a:br>
            <a:endParaRPr lang="zh-CN" altLang="en-US" b="0"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165</a:t>
            </a:fld>
            <a:endParaRPr lang="en-US" altLang="zh-CN" dirty="0"/>
          </a:p>
        </p:txBody>
      </p:sp>
    </p:spTree>
    <p:extLst>
      <p:ext uri="{BB962C8B-B14F-4D97-AF65-F5344CB8AC3E}">
        <p14:creationId xmlns:p14="http://schemas.microsoft.com/office/powerpoint/2010/main" val="372348263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列表</a:t>
            </a:r>
            <a:endParaRPr lang="zh-CN" altLang="en-US" dirty="0"/>
          </a:p>
        </p:txBody>
      </p:sp>
      <p:sp>
        <p:nvSpPr>
          <p:cNvPr id="3" name="内容占位符 2"/>
          <p:cNvSpPr>
            <a:spLocks noGrp="1"/>
          </p:cNvSpPr>
          <p:nvPr>
            <p:ph idx="1"/>
          </p:nvPr>
        </p:nvSpPr>
        <p:spPr/>
        <p:txBody>
          <a:bodyPr/>
          <a:lstStyle/>
          <a:p>
            <a:r>
              <a:rPr lang="zh-CN" altLang="en-US" dirty="0"/>
              <a:t>有序列表</a:t>
            </a:r>
          </a:p>
          <a:p>
            <a:pPr lvl="1"/>
            <a:r>
              <a:rPr lang="zh-CN" altLang="en-US" b="0" dirty="0"/>
              <a:t>语法：</a:t>
            </a:r>
            <a:br>
              <a:rPr lang="zh-CN" altLang="en-US" b="0" dirty="0"/>
            </a:br>
            <a:r>
              <a:rPr lang="zh-CN" altLang="en-US" b="0" dirty="0"/>
              <a:t>数字加点</a:t>
            </a:r>
          </a:p>
          <a:p>
            <a:r>
              <a:rPr lang="zh-CN" altLang="en-US" dirty="0"/>
              <a:t>无序列表</a:t>
            </a:r>
          </a:p>
          <a:p>
            <a:pPr lvl="1"/>
            <a:r>
              <a:rPr lang="zh-CN" altLang="en-US" b="0" dirty="0"/>
              <a:t>语法：</a:t>
            </a:r>
            <a:br>
              <a:rPr lang="zh-CN" altLang="en-US" b="0" dirty="0"/>
            </a:br>
            <a:r>
              <a:rPr lang="zh-CN" altLang="en-US" b="0" dirty="0"/>
              <a:t>无序列表用 </a:t>
            </a:r>
            <a:r>
              <a:rPr lang="en-US" altLang="zh-CN" b="0" dirty="0"/>
              <a:t>- + * </a:t>
            </a:r>
            <a:r>
              <a:rPr lang="zh-CN" altLang="en-US" b="0" dirty="0"/>
              <a:t>任何一种都可以</a:t>
            </a:r>
          </a:p>
          <a:p>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166</a:t>
            </a:fld>
            <a:endParaRPr lang="en-US" altLang="zh-CN" dirty="0"/>
          </a:p>
        </p:txBody>
      </p:sp>
    </p:spTree>
    <p:extLst>
      <p:ext uri="{BB962C8B-B14F-4D97-AF65-F5344CB8AC3E}">
        <p14:creationId xmlns:p14="http://schemas.microsoft.com/office/powerpoint/2010/main" val="268869796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a:t>
            </a:r>
            <a:endParaRPr lang="zh-CN" altLang="en-US" dirty="0"/>
          </a:p>
        </p:txBody>
      </p:sp>
      <p:sp>
        <p:nvSpPr>
          <p:cNvPr id="3" name="内容占位符 2"/>
          <p:cNvSpPr>
            <a:spLocks noGrp="1"/>
          </p:cNvSpPr>
          <p:nvPr>
            <p:ph idx="1"/>
          </p:nvPr>
        </p:nvSpPr>
        <p:spPr/>
        <p:txBody>
          <a:bodyPr/>
          <a:lstStyle/>
          <a:p>
            <a:r>
              <a:rPr lang="zh-CN" altLang="en-US" dirty="0"/>
              <a:t>表头</a:t>
            </a:r>
            <a:r>
              <a:rPr lang="en-US" altLang="zh-CN" dirty="0"/>
              <a:t>|</a:t>
            </a:r>
            <a:r>
              <a:rPr lang="zh-CN" altLang="en-US" dirty="0"/>
              <a:t>表头</a:t>
            </a:r>
            <a:r>
              <a:rPr lang="en-US" altLang="zh-CN" dirty="0"/>
              <a:t>|</a:t>
            </a:r>
            <a:r>
              <a:rPr lang="zh-CN" altLang="en-US" dirty="0"/>
              <a:t>表头</a:t>
            </a:r>
          </a:p>
          <a:p>
            <a:r>
              <a:rPr lang="en-US" altLang="zh-CN" dirty="0"/>
              <a:t>---|:--:|---:</a:t>
            </a:r>
          </a:p>
          <a:p>
            <a:r>
              <a:rPr lang="zh-CN" altLang="en-US" dirty="0"/>
              <a:t>内容</a:t>
            </a:r>
            <a:r>
              <a:rPr lang="en-US" altLang="zh-CN" dirty="0"/>
              <a:t>|</a:t>
            </a:r>
            <a:r>
              <a:rPr lang="zh-CN" altLang="en-US" dirty="0"/>
              <a:t>内容</a:t>
            </a:r>
            <a:r>
              <a:rPr lang="en-US" altLang="zh-CN" dirty="0"/>
              <a:t>|</a:t>
            </a:r>
            <a:r>
              <a:rPr lang="zh-CN" altLang="en-US" dirty="0"/>
              <a:t>内容</a:t>
            </a:r>
          </a:p>
          <a:p>
            <a:r>
              <a:rPr lang="zh-CN" altLang="en-US" dirty="0"/>
              <a:t>内容</a:t>
            </a:r>
            <a:r>
              <a:rPr lang="en-US" altLang="zh-CN" dirty="0"/>
              <a:t>|</a:t>
            </a:r>
            <a:r>
              <a:rPr lang="zh-CN" altLang="en-US" dirty="0"/>
              <a:t>内容</a:t>
            </a:r>
            <a:r>
              <a:rPr lang="en-US" altLang="zh-CN" dirty="0"/>
              <a:t>|</a:t>
            </a:r>
            <a:r>
              <a:rPr lang="zh-CN" altLang="en-US" dirty="0"/>
              <a:t>内容</a:t>
            </a:r>
          </a:p>
          <a:p>
            <a:pPr lvl="1"/>
            <a:r>
              <a:rPr lang="zh-CN" altLang="en-US" dirty="0" smtClean="0"/>
              <a:t>第二</a:t>
            </a:r>
            <a:r>
              <a:rPr lang="zh-CN" altLang="en-US" dirty="0"/>
              <a:t>行分割表头和内容。</a:t>
            </a:r>
          </a:p>
          <a:p>
            <a:pPr lvl="1"/>
            <a:r>
              <a:rPr lang="en-US" altLang="zh-CN" dirty="0"/>
              <a:t>- </a:t>
            </a:r>
            <a:r>
              <a:rPr lang="zh-CN" altLang="en-US" dirty="0"/>
              <a:t>有一个就行，为了对齐，多加了几个</a:t>
            </a:r>
          </a:p>
          <a:p>
            <a:pPr lvl="1"/>
            <a:r>
              <a:rPr lang="zh-CN" altLang="en-US" dirty="0"/>
              <a:t>文字默认居左</a:t>
            </a:r>
          </a:p>
          <a:p>
            <a:pPr lvl="1"/>
            <a:r>
              <a:rPr lang="en-US" altLang="zh-CN" dirty="0"/>
              <a:t>-</a:t>
            </a:r>
            <a:r>
              <a:rPr lang="zh-CN" altLang="en-US" dirty="0"/>
              <a:t>两边加：表示文字居中</a:t>
            </a:r>
          </a:p>
          <a:p>
            <a:pPr lvl="1"/>
            <a:r>
              <a:rPr lang="en-US" altLang="zh-CN" dirty="0"/>
              <a:t>-</a:t>
            </a:r>
            <a:r>
              <a:rPr lang="zh-CN" altLang="en-US" dirty="0"/>
              <a:t>右边加：表示文字居</a:t>
            </a:r>
            <a:r>
              <a:rPr lang="zh-CN" altLang="en-US" dirty="0" smtClean="0"/>
              <a:t>右</a:t>
            </a:r>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167</a:t>
            </a:fld>
            <a:endParaRPr lang="en-US" altLang="zh-CN" dirty="0"/>
          </a:p>
        </p:txBody>
      </p:sp>
    </p:spTree>
    <p:extLst>
      <p:ext uri="{BB962C8B-B14F-4D97-AF65-F5344CB8AC3E}">
        <p14:creationId xmlns:p14="http://schemas.microsoft.com/office/powerpoint/2010/main" val="164178955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a:t>
            </a:r>
            <a:endParaRPr lang="zh-CN" altLang="en-US" dirty="0"/>
          </a:p>
        </p:txBody>
      </p:sp>
      <p:sp>
        <p:nvSpPr>
          <p:cNvPr id="3" name="内容占位符 2"/>
          <p:cNvSpPr>
            <a:spLocks noGrp="1"/>
          </p:cNvSpPr>
          <p:nvPr>
            <p:ph idx="1"/>
          </p:nvPr>
        </p:nvSpPr>
        <p:spPr/>
        <p:txBody>
          <a:bodyPr/>
          <a:lstStyle/>
          <a:p>
            <a:r>
              <a:rPr lang="zh-CN" altLang="en-US" b="0" dirty="0"/>
              <a:t>单行代码：代码之间分别用一个反引号</a:t>
            </a:r>
            <a:r>
              <a:rPr lang="zh-CN" altLang="en-US" b="0" dirty="0" smtClean="0"/>
              <a:t>包起来</a:t>
            </a:r>
            <a:endParaRPr lang="en-US" altLang="zh-CN" b="0" dirty="0" smtClean="0"/>
          </a:p>
          <a:p>
            <a:r>
              <a:rPr lang="zh-CN" altLang="en-US" b="0" dirty="0"/>
              <a:t>代码块：代码之间分别用三个反引号包起来，且两边的反引号单独占一行</a:t>
            </a:r>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168</a:t>
            </a:fld>
            <a:endParaRPr lang="en-US" altLang="zh-CN" dirty="0"/>
          </a:p>
        </p:txBody>
      </p:sp>
    </p:spTree>
    <p:extLst>
      <p:ext uri="{BB962C8B-B14F-4D97-AF65-F5344CB8AC3E}">
        <p14:creationId xmlns:p14="http://schemas.microsoft.com/office/powerpoint/2010/main" val="273308274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高级用法</a:t>
            </a:r>
            <a:endParaRPr lang="zh-CN" altLang="en-US" dirty="0"/>
          </a:p>
        </p:txBody>
      </p:sp>
      <p:sp>
        <p:nvSpPr>
          <p:cNvPr id="3" name="内容占位符 2"/>
          <p:cNvSpPr>
            <a:spLocks noGrp="1"/>
          </p:cNvSpPr>
          <p:nvPr>
            <p:ph idx="1"/>
          </p:nvPr>
        </p:nvSpPr>
        <p:spPr/>
        <p:txBody>
          <a:bodyPr/>
          <a:lstStyle/>
          <a:p>
            <a:r>
              <a:rPr lang="zh-CN" altLang="en-US" dirty="0" smtClean="0"/>
              <a:t>流程图</a:t>
            </a:r>
            <a:endParaRPr lang="en-US" altLang="zh-CN" dirty="0" smtClean="0"/>
          </a:p>
          <a:p>
            <a:r>
              <a:rPr lang="zh-CN" altLang="en-US" dirty="0" smtClean="0"/>
              <a:t>序列图</a:t>
            </a:r>
            <a:endParaRPr lang="en-US" altLang="zh-CN" dirty="0" smtClean="0"/>
          </a:p>
          <a:p>
            <a:r>
              <a:rPr lang="en-US" altLang="zh-CN" dirty="0" smtClean="0"/>
              <a:t>……</a:t>
            </a:r>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169</a:t>
            </a:fld>
            <a:endParaRPr lang="en-US" altLang="zh-CN" dirty="0"/>
          </a:p>
        </p:txBody>
      </p:sp>
    </p:spTree>
    <p:extLst>
      <p:ext uri="{BB962C8B-B14F-4D97-AF65-F5344CB8AC3E}">
        <p14:creationId xmlns:p14="http://schemas.microsoft.com/office/powerpoint/2010/main" val="2730548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快捷方式</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38312"/>
            <a:ext cx="6984776" cy="4260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93757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简介</a:t>
            </a:r>
            <a:endParaRPr lang="zh-CN" altLang="en-US" dirty="0"/>
          </a:p>
        </p:txBody>
      </p:sp>
      <p:sp>
        <p:nvSpPr>
          <p:cNvPr id="4" name="内容占位符 3"/>
          <p:cNvSpPr>
            <a:spLocks noGrp="1"/>
          </p:cNvSpPr>
          <p:nvPr>
            <p:ph idx="1"/>
          </p:nvPr>
        </p:nvSpPr>
        <p:spPr/>
        <p:txBody>
          <a:bodyPr>
            <a:normAutofit fontScale="77500" lnSpcReduction="20000"/>
          </a:bodyPr>
          <a:lstStyle/>
          <a:p>
            <a:pPr marL="457200" indent="-457200">
              <a:lnSpc>
                <a:spcPct val="134000"/>
              </a:lnSpc>
              <a:spcBef>
                <a:spcPts val="600"/>
              </a:spcBef>
              <a:buSzPct val="60000"/>
            </a:pPr>
            <a:r>
              <a:rPr lang="zh-CN" altLang="en-US" sz="2800" dirty="0"/>
              <a:t>由美国计算机学家莱斯利</a:t>
            </a:r>
            <a:r>
              <a:rPr lang="en-US" altLang="zh-CN" sz="2800" dirty="0"/>
              <a:t>·</a:t>
            </a:r>
            <a:r>
              <a:rPr lang="zh-CN" altLang="en-US" sz="2800" dirty="0" smtClean="0"/>
              <a:t>兰伯特 </a:t>
            </a:r>
            <a:r>
              <a:rPr lang="en-US" altLang="zh-CN" sz="2800" dirty="0" smtClean="0"/>
              <a:t>(Leslie </a:t>
            </a:r>
            <a:r>
              <a:rPr lang="en-US" altLang="zh-CN" sz="2800" dirty="0" err="1" smtClean="0"/>
              <a:t>Lamport</a:t>
            </a:r>
            <a:r>
              <a:rPr lang="en-US" altLang="zh-CN" sz="2800" dirty="0" smtClean="0"/>
              <a:t>) </a:t>
            </a:r>
            <a:r>
              <a:rPr lang="zh-CN" altLang="en-US" sz="2800" dirty="0" smtClean="0"/>
              <a:t>在</a:t>
            </a:r>
            <a:r>
              <a:rPr lang="en-US" altLang="zh-CN" sz="2800" dirty="0"/>
              <a:t>20</a:t>
            </a:r>
            <a:r>
              <a:rPr lang="zh-CN" altLang="en-US" sz="2800" dirty="0"/>
              <a:t>世纪</a:t>
            </a:r>
            <a:r>
              <a:rPr lang="en-US" altLang="zh-CN" sz="2800" dirty="0"/>
              <a:t>80</a:t>
            </a:r>
            <a:r>
              <a:rPr lang="zh-CN" altLang="en-US" sz="2800" dirty="0"/>
              <a:t>年代初期</a:t>
            </a:r>
            <a:r>
              <a:rPr lang="zh-CN" altLang="en-US" sz="2800" dirty="0" smtClean="0"/>
              <a:t>开发</a:t>
            </a:r>
            <a:r>
              <a:rPr lang="en-US" altLang="zh-CN" sz="2800" dirty="0" smtClean="0"/>
              <a:t>, </a:t>
            </a:r>
            <a:r>
              <a:rPr lang="zh-CN" altLang="en-US" sz="2800" dirty="0" smtClean="0"/>
              <a:t>利用</a:t>
            </a:r>
            <a:r>
              <a:rPr lang="zh-CN" altLang="en-US" sz="2800" dirty="0"/>
              <a:t>这种</a:t>
            </a:r>
            <a:r>
              <a:rPr lang="zh-CN" altLang="en-US" sz="2800" dirty="0" smtClean="0"/>
              <a:t>格式</a:t>
            </a:r>
            <a:r>
              <a:rPr lang="en-US" altLang="zh-CN" sz="2800" dirty="0" smtClean="0"/>
              <a:t>, </a:t>
            </a:r>
            <a:r>
              <a:rPr lang="zh-CN" altLang="en-US" sz="2800" dirty="0" smtClean="0"/>
              <a:t>即使</a:t>
            </a:r>
            <a:r>
              <a:rPr lang="zh-CN" altLang="en-US" sz="2800" dirty="0"/>
              <a:t>使用者没有排版和程序设计的知识也可以充分发挥由</a:t>
            </a:r>
            <a:r>
              <a:rPr lang="en-US" altLang="zh-CN" sz="2800" dirty="0" err="1"/>
              <a:t>TeX</a:t>
            </a:r>
            <a:r>
              <a:rPr lang="zh-CN" altLang="en-US" sz="2800" dirty="0"/>
              <a:t>所提供的强大</a:t>
            </a:r>
            <a:r>
              <a:rPr lang="zh-CN" altLang="en-US" sz="2800" dirty="0" smtClean="0"/>
              <a:t>功能</a:t>
            </a:r>
            <a:r>
              <a:rPr lang="en-US" altLang="zh-CN" sz="2800" dirty="0" smtClean="0"/>
              <a:t>, </a:t>
            </a:r>
            <a:r>
              <a:rPr lang="zh-CN" altLang="en-US" sz="2800" dirty="0" smtClean="0"/>
              <a:t>能</a:t>
            </a:r>
            <a:r>
              <a:rPr lang="zh-CN" altLang="en-US" sz="2800" dirty="0"/>
              <a:t>在几天、甚至几小时内生成很多具有书籍质量的</a:t>
            </a:r>
            <a:r>
              <a:rPr lang="zh-CN" altLang="en-US" sz="2800" dirty="0" smtClean="0"/>
              <a:t>印刷品</a:t>
            </a:r>
            <a:r>
              <a:rPr lang="en-US" altLang="zh-CN" sz="2800" dirty="0" smtClean="0"/>
              <a:t>.</a:t>
            </a:r>
          </a:p>
          <a:p>
            <a:pPr marL="457200" indent="-457200">
              <a:lnSpc>
                <a:spcPct val="134000"/>
              </a:lnSpc>
              <a:spcBef>
                <a:spcPts val="600"/>
              </a:spcBef>
              <a:buSzPct val="60000"/>
            </a:pPr>
            <a:r>
              <a:rPr lang="en-US" altLang="zh-CN" sz="2800" dirty="0" err="1"/>
              <a:t>LaTeX</a:t>
            </a:r>
            <a:r>
              <a:rPr lang="zh-CN" altLang="en-US" sz="2800" dirty="0" smtClean="0"/>
              <a:t>是一种面向教学和其他科技文档的电子排版系统</a:t>
            </a:r>
            <a:r>
              <a:rPr lang="en-US" altLang="zh-CN" sz="2800" dirty="0" smtClean="0"/>
              <a:t>, </a:t>
            </a:r>
            <a:r>
              <a:rPr lang="zh-CN" altLang="en-US" sz="2800" dirty="0" smtClean="0"/>
              <a:t>一般人提到的</a:t>
            </a:r>
            <a:r>
              <a:rPr lang="en-US" altLang="zh-CN" sz="2800" dirty="0" err="1"/>
              <a:t>LaTeX</a:t>
            </a:r>
            <a:r>
              <a:rPr lang="zh-CN" altLang="en-US" sz="2800" dirty="0" smtClean="0"/>
              <a:t>是一个总称</a:t>
            </a:r>
            <a:r>
              <a:rPr lang="en-US" altLang="zh-CN" sz="2800" dirty="0" smtClean="0"/>
              <a:t>, </a:t>
            </a:r>
            <a:r>
              <a:rPr lang="zh-CN" altLang="en-US" sz="2800" dirty="0" smtClean="0"/>
              <a:t>它包括</a:t>
            </a:r>
            <a:r>
              <a:rPr lang="en-US" altLang="zh-CN" sz="2800" dirty="0" err="1"/>
              <a:t>TeX</a:t>
            </a:r>
            <a:r>
              <a:rPr lang="zh-CN" altLang="en-US" sz="2800" dirty="0" smtClean="0"/>
              <a:t>、</a:t>
            </a:r>
            <a:r>
              <a:rPr lang="en-US" altLang="zh-CN" sz="2800" dirty="0" err="1"/>
              <a:t>LaTeX</a:t>
            </a:r>
            <a:r>
              <a:rPr lang="zh-CN" altLang="en-US" sz="2800" dirty="0" smtClean="0"/>
              <a:t>、</a:t>
            </a:r>
            <a:r>
              <a:rPr lang="en-US" altLang="zh-CN" sz="2800" dirty="0"/>
              <a:t>AMS-</a:t>
            </a:r>
            <a:r>
              <a:rPr lang="en-US" altLang="zh-CN" sz="2800" dirty="0" err="1"/>
              <a:t>LaTeX</a:t>
            </a:r>
            <a:r>
              <a:rPr lang="en-US" altLang="zh-CN" sz="2800" dirty="0"/>
              <a:t>, </a:t>
            </a:r>
            <a:r>
              <a:rPr lang="zh-CN" altLang="en-US" sz="2800" dirty="0" smtClean="0"/>
              <a:t>我们中国人开发的叫</a:t>
            </a:r>
            <a:r>
              <a:rPr lang="en-US" altLang="zh-CN" sz="2800" dirty="0" err="1"/>
              <a:t>CteX</a:t>
            </a:r>
            <a:r>
              <a:rPr lang="zh-CN" altLang="en-US" sz="2800" dirty="0" smtClean="0"/>
              <a:t>即中文版的</a:t>
            </a:r>
            <a:r>
              <a:rPr lang="en-US" altLang="zh-CN" sz="2800" dirty="0" err="1"/>
              <a:t>TeX</a:t>
            </a:r>
            <a:endParaRPr lang="en-US" altLang="zh-CN" sz="2800" dirty="0" smtClean="0"/>
          </a:p>
          <a:p>
            <a:pPr marL="457200" indent="-457200">
              <a:lnSpc>
                <a:spcPct val="134000"/>
              </a:lnSpc>
              <a:spcBef>
                <a:spcPts val="600"/>
              </a:spcBef>
              <a:buSzPct val="60000"/>
            </a:pPr>
            <a:r>
              <a:rPr lang="en-US" altLang="zh-CN" sz="2800" dirty="0" err="1"/>
              <a:t>TeX</a:t>
            </a:r>
            <a:r>
              <a:rPr lang="zh-CN" altLang="en-US" sz="2800" dirty="0" smtClean="0"/>
              <a:t>是一种优秀的排版系统</a:t>
            </a:r>
            <a:r>
              <a:rPr lang="en-US" altLang="zh-CN" sz="2800" dirty="0" smtClean="0"/>
              <a:t>, </a:t>
            </a:r>
            <a:r>
              <a:rPr lang="zh-CN" altLang="en-US" sz="2800" dirty="0" smtClean="0"/>
              <a:t>提供了功能强大且灵活的排版语言</a:t>
            </a:r>
            <a:r>
              <a:rPr lang="en-US" altLang="zh-CN" sz="2800" dirty="0" smtClean="0"/>
              <a:t>, </a:t>
            </a:r>
            <a:r>
              <a:rPr lang="zh-CN" altLang="en-US" sz="2800" dirty="0" smtClean="0"/>
              <a:t>并且</a:t>
            </a:r>
            <a:r>
              <a:rPr lang="en-US" altLang="zh-CN" sz="2800" dirty="0" err="1"/>
              <a:t>TeX</a:t>
            </a:r>
            <a:r>
              <a:rPr lang="zh-CN" altLang="en-US" sz="2800" dirty="0" smtClean="0"/>
              <a:t>有宏功能</a:t>
            </a:r>
            <a:r>
              <a:rPr lang="en-US" altLang="zh-CN" sz="2800" dirty="0" smtClean="0"/>
              <a:t>. </a:t>
            </a:r>
            <a:r>
              <a:rPr lang="zh-CN" altLang="en-US" sz="2800" dirty="0" smtClean="0"/>
              <a:t>用户可自定义使用的新命令来扩展</a:t>
            </a:r>
            <a:r>
              <a:rPr lang="en-US" altLang="zh-CN" sz="2800" dirty="0" err="1"/>
              <a:t>TeX</a:t>
            </a:r>
            <a:r>
              <a:rPr lang="zh-CN" altLang="en-US" sz="2800" dirty="0" smtClean="0"/>
              <a:t>系统的功能</a:t>
            </a:r>
            <a:r>
              <a:rPr lang="en-US" altLang="zh-CN" sz="2800" dirty="0" smtClean="0"/>
              <a:t>, </a:t>
            </a:r>
            <a:r>
              <a:rPr lang="zh-CN" altLang="en-US" sz="2800" dirty="0" smtClean="0"/>
              <a:t>对</a:t>
            </a:r>
            <a:r>
              <a:rPr lang="en-US" altLang="zh-CN" sz="2800" dirty="0" err="1"/>
              <a:t>TeX</a:t>
            </a:r>
            <a:r>
              <a:rPr lang="zh-CN" altLang="en-US" sz="2800" dirty="0" smtClean="0"/>
              <a:t>进行二次开发</a:t>
            </a:r>
            <a:r>
              <a:rPr lang="en-US" altLang="zh-CN" sz="2800" dirty="0" smtClean="0"/>
              <a:t>. </a:t>
            </a:r>
            <a:r>
              <a:rPr lang="zh-CN" altLang="en-US" sz="2800" dirty="0" smtClean="0"/>
              <a:t>其中比较著名的有美国数学学会推荐的非常适合于数学研究人员使用的</a:t>
            </a:r>
            <a:r>
              <a:rPr lang="en-US" altLang="zh-CN" sz="2800" dirty="0"/>
              <a:t>AMS-</a:t>
            </a:r>
            <a:r>
              <a:rPr lang="en-US" altLang="zh-CN" sz="2800" dirty="0" err="1"/>
              <a:t>TeX</a:t>
            </a:r>
            <a:r>
              <a:rPr lang="en-US" altLang="zh-CN" sz="2800" dirty="0"/>
              <a:t>, </a:t>
            </a:r>
            <a:r>
              <a:rPr lang="zh-CN" altLang="en-US" sz="2800" dirty="0" smtClean="0"/>
              <a:t>以及适合一般文章、报告、书籍的</a:t>
            </a:r>
            <a:r>
              <a:rPr lang="en-US" altLang="zh-CN" sz="2800" dirty="0" err="1"/>
              <a:t>LaTeX</a:t>
            </a:r>
            <a:r>
              <a:rPr lang="zh-CN" altLang="en-US" sz="2800" dirty="0" smtClean="0"/>
              <a:t>系统</a:t>
            </a:r>
            <a:r>
              <a:rPr lang="en-US" altLang="zh-CN" sz="2800" dirty="0" smtClean="0"/>
              <a:t>.</a:t>
            </a:r>
          </a:p>
        </p:txBody>
      </p:sp>
    </p:spTree>
    <p:extLst>
      <p:ext uri="{BB962C8B-B14F-4D97-AF65-F5344CB8AC3E}">
        <p14:creationId xmlns:p14="http://schemas.microsoft.com/office/powerpoint/2010/main" val="362221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简介</a:t>
            </a:r>
            <a:endParaRPr lang="zh-CN" altLang="en-US" dirty="0"/>
          </a:p>
        </p:txBody>
      </p:sp>
      <p:sp>
        <p:nvSpPr>
          <p:cNvPr id="4" name="内容占位符 3"/>
          <p:cNvSpPr>
            <a:spLocks noGrp="1"/>
          </p:cNvSpPr>
          <p:nvPr>
            <p:ph idx="1"/>
          </p:nvPr>
        </p:nvSpPr>
        <p:spPr>
          <a:xfrm>
            <a:off x="457200" y="1600200"/>
            <a:ext cx="8229600" cy="4781128"/>
          </a:xfrm>
        </p:spPr>
        <p:txBody>
          <a:bodyPr>
            <a:normAutofit fontScale="62500" lnSpcReduction="20000"/>
          </a:bodyPr>
          <a:lstStyle/>
          <a:p>
            <a:pPr marL="457200" indent="-457200">
              <a:lnSpc>
                <a:spcPct val="134000"/>
              </a:lnSpc>
              <a:spcBef>
                <a:spcPts val="600"/>
              </a:spcBef>
              <a:buSzPct val="60000"/>
            </a:pPr>
            <a:r>
              <a:rPr lang="en-US" altLang="zh-CN" sz="2800" dirty="0" err="1" smtClean="0"/>
              <a:t>TeX</a:t>
            </a:r>
            <a:r>
              <a:rPr lang="zh-CN" altLang="en-US" sz="2800" dirty="0" smtClean="0"/>
              <a:t>在不同的操作系统上有不同的实现版本</a:t>
            </a:r>
            <a:r>
              <a:rPr lang="en-US" altLang="zh-CN" sz="2800" dirty="0" smtClean="0"/>
              <a:t>. </a:t>
            </a:r>
            <a:r>
              <a:rPr lang="zh-CN" altLang="en-US" sz="2800" dirty="0" smtClean="0"/>
              <a:t>一种操作系统里可能有好几种</a:t>
            </a:r>
            <a:r>
              <a:rPr lang="en-US" altLang="zh-CN" sz="2800" dirty="0" err="1" smtClean="0"/>
              <a:t>TeX</a:t>
            </a:r>
            <a:r>
              <a:rPr lang="zh-CN" altLang="en-US" sz="2800" dirty="0" smtClean="0"/>
              <a:t>版本</a:t>
            </a:r>
            <a:r>
              <a:rPr lang="en-US" altLang="zh-CN" sz="2800" dirty="0" smtClean="0"/>
              <a:t>.</a:t>
            </a:r>
          </a:p>
          <a:p>
            <a:pPr marL="457200" indent="-457200">
              <a:lnSpc>
                <a:spcPct val="134000"/>
              </a:lnSpc>
              <a:spcBef>
                <a:spcPts val="600"/>
              </a:spcBef>
              <a:buSzPct val="60000"/>
            </a:pPr>
            <a:r>
              <a:rPr lang="en-US" altLang="zh-CN" sz="2800" dirty="0" smtClean="0"/>
              <a:t>Windows</a:t>
            </a:r>
            <a:r>
              <a:rPr lang="zh-CN" altLang="en-US" sz="2800" dirty="0" smtClean="0"/>
              <a:t>下的</a:t>
            </a:r>
            <a:r>
              <a:rPr lang="en-US" altLang="zh-CN" sz="2800" dirty="0" err="1" smtClean="0"/>
              <a:t>TeX</a:t>
            </a:r>
            <a:r>
              <a:rPr lang="zh-CN" altLang="en-US" sz="2800" dirty="0" smtClean="0"/>
              <a:t>系统有</a:t>
            </a:r>
            <a:r>
              <a:rPr lang="en-US" altLang="zh-CN" sz="2800" dirty="0" err="1" smtClean="0"/>
              <a:t>TexStudio</a:t>
            </a:r>
            <a:r>
              <a:rPr lang="en-US" altLang="zh-CN" sz="2800" dirty="0" smtClean="0"/>
              <a:t>, </a:t>
            </a:r>
            <a:r>
              <a:rPr lang="zh-CN" altLang="en-US" sz="2800" dirty="0" smtClean="0"/>
              <a:t>界面比较友好</a:t>
            </a:r>
            <a:r>
              <a:rPr lang="en-US" altLang="zh-CN" sz="2800" dirty="0" smtClean="0"/>
              <a:t>, </a:t>
            </a:r>
            <a:r>
              <a:rPr lang="zh-CN" altLang="en-US" sz="2800" dirty="0" smtClean="0"/>
              <a:t>标记比较醒目</a:t>
            </a:r>
            <a:r>
              <a:rPr lang="en-US" altLang="zh-CN" sz="2800" dirty="0" smtClean="0"/>
              <a:t>, </a:t>
            </a:r>
            <a:r>
              <a:rPr lang="zh-CN" altLang="en-US" sz="2800" dirty="0" smtClean="0"/>
              <a:t>但不支持</a:t>
            </a:r>
            <a:r>
              <a:rPr lang="en-US" altLang="zh-CN" sz="2800" dirty="0" smtClean="0"/>
              <a:t>UTF-8</a:t>
            </a:r>
          </a:p>
          <a:p>
            <a:pPr marL="457200" indent="-457200">
              <a:lnSpc>
                <a:spcPct val="134000"/>
              </a:lnSpc>
              <a:spcBef>
                <a:spcPts val="600"/>
              </a:spcBef>
              <a:buSzPct val="60000"/>
            </a:pPr>
            <a:r>
              <a:rPr lang="zh-CN" altLang="en-US" sz="2800" dirty="0" smtClean="0"/>
              <a:t>支持</a:t>
            </a:r>
            <a:r>
              <a:rPr lang="en-US" altLang="zh-CN" sz="2800" dirty="0" smtClean="0"/>
              <a:t>UTF-8</a:t>
            </a:r>
            <a:r>
              <a:rPr lang="zh-CN" altLang="en-US" sz="2800" dirty="0" smtClean="0"/>
              <a:t>的编辑器有</a:t>
            </a:r>
            <a:r>
              <a:rPr lang="en-US" altLang="zh-CN" sz="2800" dirty="0"/>
              <a:t>: </a:t>
            </a:r>
            <a:r>
              <a:rPr lang="en-US" altLang="zh-CN" sz="2800" dirty="0" err="1"/>
              <a:t>Emacs</a:t>
            </a:r>
            <a:r>
              <a:rPr lang="en-US" altLang="zh-CN" sz="2800" dirty="0"/>
              <a:t> 23 </a:t>
            </a:r>
            <a:r>
              <a:rPr lang="zh-CN" altLang="en-US" sz="2800" dirty="0"/>
              <a:t>、</a:t>
            </a:r>
            <a:r>
              <a:rPr lang="en-US" altLang="zh-CN" sz="2800" dirty="0"/>
              <a:t>VIM</a:t>
            </a:r>
            <a:r>
              <a:rPr lang="zh-CN" altLang="en-US" sz="2800" dirty="0"/>
              <a:t>、</a:t>
            </a:r>
            <a:r>
              <a:rPr lang="en-US" altLang="zh-CN" sz="2800" dirty="0"/>
              <a:t>Sublime Text </a:t>
            </a:r>
            <a:r>
              <a:rPr lang="zh-CN" altLang="en-US" sz="2800" dirty="0"/>
              <a:t>或</a:t>
            </a:r>
            <a:r>
              <a:rPr lang="en-US" altLang="zh-CN" sz="2800" dirty="0" err="1" smtClean="0"/>
              <a:t>TeXworks</a:t>
            </a:r>
            <a:r>
              <a:rPr lang="en-US" altLang="zh-CN" sz="2800" dirty="0" smtClean="0"/>
              <a:t>.</a:t>
            </a:r>
          </a:p>
          <a:p>
            <a:pPr marL="457200" indent="-457200">
              <a:lnSpc>
                <a:spcPct val="134000"/>
              </a:lnSpc>
              <a:spcBef>
                <a:spcPts val="600"/>
              </a:spcBef>
              <a:buSzPct val="60000"/>
            </a:pPr>
            <a:r>
              <a:rPr lang="zh-CN" altLang="en-US" sz="2800" dirty="0" smtClean="0"/>
              <a:t>在</a:t>
            </a:r>
            <a:r>
              <a:rPr lang="en-US" altLang="zh-CN" sz="2800" dirty="0"/>
              <a:t>Windows </a:t>
            </a:r>
            <a:r>
              <a:rPr lang="zh-CN" altLang="en-US" sz="2800" dirty="0" smtClean="0"/>
              <a:t>下</a:t>
            </a:r>
            <a:r>
              <a:rPr lang="en-US" altLang="zh-CN" sz="2800" dirty="0" smtClean="0"/>
              <a:t>, </a:t>
            </a:r>
            <a:r>
              <a:rPr lang="zh-CN" altLang="en-US" sz="2800" dirty="0" smtClean="0"/>
              <a:t>大多数</a:t>
            </a:r>
            <a:r>
              <a:rPr lang="zh-CN" altLang="en-US" sz="2800" dirty="0"/>
              <a:t>用户仍然使用</a:t>
            </a:r>
            <a:r>
              <a:rPr lang="en-US" altLang="zh-CN" sz="2800" dirty="0" err="1"/>
              <a:t>WinEdt</a:t>
            </a:r>
            <a:r>
              <a:rPr lang="en-US" altLang="zh-CN" sz="2800" dirty="0"/>
              <a:t> </a:t>
            </a:r>
            <a:r>
              <a:rPr lang="zh-CN" altLang="en-US" sz="2800" dirty="0"/>
              <a:t>作为</a:t>
            </a:r>
            <a:r>
              <a:rPr lang="en-US" altLang="zh-CN" sz="2800" dirty="0" err="1" smtClean="0"/>
              <a:t>LaTeX</a:t>
            </a:r>
            <a:r>
              <a:rPr lang="en-US" altLang="zh-CN" sz="2800" dirty="0" smtClean="0"/>
              <a:t> </a:t>
            </a:r>
            <a:r>
              <a:rPr lang="zh-CN" altLang="en-US" sz="2800" dirty="0"/>
              <a:t>的</a:t>
            </a:r>
            <a:r>
              <a:rPr lang="zh-CN" altLang="en-US" sz="2800" dirty="0" smtClean="0"/>
              <a:t>编辑器</a:t>
            </a:r>
            <a:r>
              <a:rPr lang="en-US" altLang="zh-CN" sz="2800" dirty="0" smtClean="0"/>
              <a:t>, </a:t>
            </a:r>
            <a:r>
              <a:rPr lang="zh-CN" altLang="en-US" sz="2800" dirty="0" smtClean="0"/>
              <a:t>而</a:t>
            </a:r>
            <a:r>
              <a:rPr lang="zh-CN" altLang="en-US" sz="2800" dirty="0"/>
              <a:t>当前最新版的</a:t>
            </a:r>
            <a:r>
              <a:rPr lang="en-US" altLang="zh-CN" sz="2800" dirty="0" err="1"/>
              <a:t>WinEdt</a:t>
            </a:r>
            <a:r>
              <a:rPr lang="en-US" altLang="zh-CN" sz="2800" dirty="0"/>
              <a:t> </a:t>
            </a:r>
            <a:r>
              <a:rPr lang="zh-CN" altLang="en-US" sz="2800" dirty="0"/>
              <a:t>对</a:t>
            </a:r>
            <a:r>
              <a:rPr lang="en-US" altLang="zh-CN" sz="2800" dirty="0"/>
              <a:t>UTF-8 </a:t>
            </a:r>
            <a:r>
              <a:rPr lang="zh-CN" altLang="en-US" sz="2800" dirty="0"/>
              <a:t>的支持与识别仍然比较</a:t>
            </a:r>
            <a:r>
              <a:rPr lang="zh-CN" altLang="en-US" sz="2800" dirty="0" smtClean="0"/>
              <a:t>薄弱</a:t>
            </a:r>
            <a:r>
              <a:rPr lang="en-US" altLang="zh-CN" sz="2800" dirty="0" smtClean="0"/>
              <a:t>.</a:t>
            </a:r>
          </a:p>
          <a:p>
            <a:pPr marL="457200" indent="-457200">
              <a:lnSpc>
                <a:spcPct val="134000"/>
              </a:lnSpc>
              <a:spcBef>
                <a:spcPts val="600"/>
              </a:spcBef>
              <a:buSzPct val="60000"/>
            </a:pPr>
            <a:r>
              <a:rPr lang="en-US" altLang="zh-CN" sz="2800" dirty="0" err="1" smtClean="0"/>
              <a:t>CTeX</a:t>
            </a:r>
            <a:r>
              <a:rPr lang="zh-CN" altLang="en-US" sz="2800" dirty="0" smtClean="0"/>
              <a:t>是常用的中文套装</a:t>
            </a:r>
            <a:r>
              <a:rPr lang="en-US" altLang="zh-CN" sz="2800" dirty="0" smtClean="0"/>
              <a:t>, </a:t>
            </a:r>
            <a:r>
              <a:rPr lang="zh-CN" altLang="en-US" sz="2800" dirty="0" smtClean="0"/>
              <a:t>它把</a:t>
            </a:r>
            <a:r>
              <a:rPr lang="en-US" altLang="zh-CN" sz="2800" dirty="0" err="1" smtClean="0"/>
              <a:t>MikTeX</a:t>
            </a:r>
            <a:r>
              <a:rPr lang="zh-CN" altLang="en-US" sz="2800" dirty="0"/>
              <a:t> </a:t>
            </a:r>
            <a:r>
              <a:rPr lang="zh-CN" altLang="en-US" sz="2800" dirty="0" smtClean="0"/>
              <a:t>、</a:t>
            </a:r>
            <a:r>
              <a:rPr lang="en-US" altLang="zh-CN" sz="2800" dirty="0" err="1" smtClean="0"/>
              <a:t>WinEdt</a:t>
            </a:r>
            <a:r>
              <a:rPr lang="zh-CN" altLang="en-US" sz="2800" dirty="0" smtClean="0"/>
              <a:t>等常用工具打包在一起</a:t>
            </a:r>
            <a:r>
              <a:rPr lang="en-US" altLang="zh-CN" sz="2800" dirty="0" smtClean="0"/>
              <a:t>, </a:t>
            </a:r>
            <a:r>
              <a:rPr lang="zh-CN" altLang="en-US" sz="2800" dirty="0" smtClean="0"/>
              <a:t>以实现对中文文本的编辑</a:t>
            </a:r>
            <a:r>
              <a:rPr lang="en-US" altLang="zh-CN" sz="2800" dirty="0" smtClean="0"/>
              <a:t>. </a:t>
            </a:r>
            <a:r>
              <a:rPr lang="zh-CN" altLang="en-US" sz="2800" dirty="0" smtClean="0"/>
              <a:t>已经多年没更新了</a:t>
            </a:r>
            <a:r>
              <a:rPr lang="en-US" altLang="zh-CN" sz="2800" dirty="0" smtClean="0"/>
              <a:t>.</a:t>
            </a:r>
          </a:p>
          <a:p>
            <a:pPr marL="457200" indent="-457200">
              <a:lnSpc>
                <a:spcPct val="134000"/>
              </a:lnSpc>
              <a:spcBef>
                <a:spcPts val="600"/>
              </a:spcBef>
              <a:buSzPct val="60000"/>
            </a:pPr>
            <a:r>
              <a:rPr lang="zh-CN" altLang="en-US" sz="2800" b="1" dirty="0">
                <a:solidFill>
                  <a:srgbClr val="FF0000"/>
                </a:solidFill>
              </a:rPr>
              <a:t>我们推荐使用</a:t>
            </a:r>
            <a:r>
              <a:rPr lang="en-US" altLang="zh-CN" sz="2800" b="1" dirty="0">
                <a:solidFill>
                  <a:srgbClr val="FF0000"/>
                </a:solidFill>
              </a:rPr>
              <a:t>TEX </a:t>
            </a:r>
            <a:r>
              <a:rPr lang="en-US" altLang="zh-CN" sz="2800" b="1" dirty="0" smtClean="0">
                <a:solidFill>
                  <a:srgbClr val="FF0000"/>
                </a:solidFill>
              </a:rPr>
              <a:t>Live</a:t>
            </a:r>
            <a:r>
              <a:rPr lang="en-US" altLang="zh-CN" sz="2800" dirty="0" smtClean="0"/>
              <a:t>, </a:t>
            </a:r>
            <a:r>
              <a:rPr lang="zh-CN" altLang="en-US" sz="2800" dirty="0" smtClean="0"/>
              <a:t>支持</a:t>
            </a:r>
            <a:r>
              <a:rPr lang="en-US" altLang="zh-CN" sz="2800" dirty="0"/>
              <a:t>UTF-8 </a:t>
            </a:r>
            <a:r>
              <a:rPr lang="zh-CN" altLang="en-US" sz="2800" dirty="0"/>
              <a:t>编码的编辑器推荐</a:t>
            </a:r>
            <a:r>
              <a:rPr lang="en-US" altLang="zh-CN" sz="2800" dirty="0" err="1" smtClean="0"/>
              <a:t>TeXworks</a:t>
            </a:r>
            <a:r>
              <a:rPr lang="en-US" altLang="zh-CN" sz="2800" dirty="0" smtClean="0"/>
              <a:t>, </a:t>
            </a:r>
            <a:r>
              <a:rPr lang="zh-CN" altLang="en-US" sz="2800" dirty="0" smtClean="0"/>
              <a:t>编译方式推荐</a:t>
            </a:r>
            <a:r>
              <a:rPr lang="en-US" altLang="zh-CN" sz="2800" dirty="0" err="1" smtClean="0"/>
              <a:t>XeLaTeX</a:t>
            </a:r>
            <a:r>
              <a:rPr lang="en-US" altLang="zh-CN" sz="2800" dirty="0" smtClean="0"/>
              <a:t>.</a:t>
            </a:r>
          </a:p>
        </p:txBody>
      </p:sp>
    </p:spTree>
    <p:extLst>
      <p:ext uri="{BB962C8B-B14F-4D97-AF65-F5344CB8AC3E}">
        <p14:creationId xmlns:p14="http://schemas.microsoft.com/office/powerpoint/2010/main" val="42476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简介</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en-US" altLang="zh-CN" sz="2800" dirty="0" err="1" smtClean="0"/>
              <a:t>TexStudio</a:t>
            </a:r>
            <a:r>
              <a:rPr lang="zh-CN" altLang="en-US" sz="2800" dirty="0" smtClean="0"/>
              <a:t>编辑器</a:t>
            </a:r>
            <a:r>
              <a:rPr lang="en-US" altLang="zh-CN" sz="2800" dirty="0" smtClean="0"/>
              <a:t>, </a:t>
            </a:r>
            <a:r>
              <a:rPr lang="zh-CN" altLang="en-US" sz="2800" dirty="0" smtClean="0"/>
              <a:t>适用于写英文文档</a:t>
            </a:r>
            <a:endParaRPr lang="en-US" altLang="zh-CN" sz="2800" dirty="0" smtClean="0"/>
          </a:p>
        </p:txBody>
      </p:sp>
      <p:pic>
        <p:nvPicPr>
          <p:cNvPr id="5" name="图片 4"/>
          <p:cNvPicPr>
            <a:picLocks noChangeAspect="1"/>
          </p:cNvPicPr>
          <p:nvPr/>
        </p:nvPicPr>
        <p:blipFill>
          <a:blip r:embed="rId3"/>
          <a:stretch>
            <a:fillRect/>
          </a:stretch>
        </p:blipFill>
        <p:spPr>
          <a:xfrm>
            <a:off x="467544" y="2204864"/>
            <a:ext cx="8346419" cy="4531845"/>
          </a:xfrm>
          <a:prstGeom prst="rect">
            <a:avLst/>
          </a:prstGeom>
        </p:spPr>
      </p:pic>
    </p:spTree>
    <p:extLst>
      <p:ext uri="{BB962C8B-B14F-4D97-AF65-F5344CB8AC3E}">
        <p14:creationId xmlns:p14="http://schemas.microsoft.com/office/powerpoint/2010/main" val="5798623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简介</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en-US" altLang="zh-CN" sz="2800" dirty="0" err="1" smtClean="0"/>
              <a:t>TexStudio</a:t>
            </a:r>
            <a:r>
              <a:rPr lang="zh-CN" altLang="en-US" sz="2800" dirty="0" smtClean="0"/>
              <a:t>编辑器</a:t>
            </a:r>
            <a:r>
              <a:rPr lang="en-US" altLang="zh-CN" sz="2800" dirty="0" smtClean="0"/>
              <a:t>, </a:t>
            </a:r>
            <a:r>
              <a:rPr lang="zh-CN" altLang="en-US" sz="2800" dirty="0" smtClean="0"/>
              <a:t>适用于写中文文档</a:t>
            </a:r>
            <a:endParaRPr lang="en-US" altLang="zh-CN" sz="2800" dirty="0" smtClean="0"/>
          </a:p>
        </p:txBody>
      </p:sp>
      <p:pic>
        <p:nvPicPr>
          <p:cNvPr id="6" name="图片 5"/>
          <p:cNvPicPr>
            <a:picLocks noChangeAspect="1"/>
          </p:cNvPicPr>
          <p:nvPr/>
        </p:nvPicPr>
        <p:blipFill>
          <a:blip r:embed="rId3"/>
          <a:stretch>
            <a:fillRect/>
          </a:stretch>
        </p:blipFill>
        <p:spPr>
          <a:xfrm>
            <a:off x="395536" y="2204864"/>
            <a:ext cx="8448829" cy="4581128"/>
          </a:xfrm>
          <a:prstGeom prst="rect">
            <a:avLst/>
          </a:prstGeom>
        </p:spPr>
      </p:pic>
    </p:spTree>
    <p:extLst>
      <p:ext uri="{BB962C8B-B14F-4D97-AF65-F5344CB8AC3E}">
        <p14:creationId xmlns:p14="http://schemas.microsoft.com/office/powerpoint/2010/main" val="402006562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在线编辑器</a:t>
            </a:r>
            <a:endParaRPr lang="zh-CN" altLang="en-US" dirty="0"/>
          </a:p>
        </p:txBody>
      </p:sp>
      <p:sp>
        <p:nvSpPr>
          <p:cNvPr id="3" name="内容占位符 2"/>
          <p:cNvSpPr>
            <a:spLocks noGrp="1"/>
          </p:cNvSpPr>
          <p:nvPr>
            <p:ph idx="1"/>
          </p:nvPr>
        </p:nvSpPr>
        <p:spPr/>
        <p:txBody>
          <a:bodyPr/>
          <a:lstStyle/>
          <a:p>
            <a:r>
              <a:rPr lang="en-US" altLang="zh-CN" dirty="0" smtClean="0"/>
              <a:t>Overleaf</a:t>
            </a:r>
          </a:p>
          <a:p>
            <a:r>
              <a:rPr lang="zh-CN" altLang="en-US" dirty="0" smtClean="0"/>
              <a:t>问题：中文支持</a:t>
            </a:r>
            <a:endParaRPr lang="en-US" altLang="zh-CN" dirty="0" smtClean="0"/>
          </a:p>
          <a:p>
            <a:r>
              <a:rPr lang="en-US" altLang="zh-CN" dirty="0" smtClean="0"/>
              <a:t>1. </a:t>
            </a:r>
            <a:r>
              <a:rPr lang="zh-CN" altLang="en-US" dirty="0" smtClean="0"/>
              <a:t>切换为</a:t>
            </a:r>
            <a:r>
              <a:rPr lang="en-US" altLang="zh-CN" dirty="0" err="1" smtClean="0"/>
              <a:t>XeLaTex</a:t>
            </a:r>
            <a:endParaRPr lang="en-US" altLang="zh-CN" dirty="0" smtClean="0"/>
          </a:p>
          <a:p>
            <a:r>
              <a:rPr lang="en-US" altLang="zh-CN" dirty="0" smtClean="0"/>
              <a:t>2. </a:t>
            </a:r>
            <a:r>
              <a:rPr lang="zh-CN" altLang="en-US" dirty="0" smtClean="0"/>
              <a:t>加入 </a:t>
            </a:r>
            <a:r>
              <a:rPr lang="en-US" altLang="zh-CN" dirty="0" smtClean="0"/>
              <a:t>\</a:t>
            </a:r>
            <a:r>
              <a:rPr lang="en-US" altLang="zh-CN" dirty="0" err="1" smtClean="0"/>
              <a:t>usepackage</a:t>
            </a:r>
            <a:r>
              <a:rPr lang="en-US" altLang="zh-CN" dirty="0" smtClean="0"/>
              <a:t>{</a:t>
            </a:r>
            <a:r>
              <a:rPr lang="en-US" altLang="zh-CN" dirty="0" err="1" smtClean="0"/>
              <a:t>xeCJK</a:t>
            </a:r>
            <a:r>
              <a:rPr lang="en-US" altLang="zh-CN" smtClean="0"/>
              <a:t>}</a:t>
            </a:r>
            <a:endParaRPr lang="en-US" altLang="zh-CN" dirty="0" smtClean="0"/>
          </a:p>
          <a:p>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174</a:t>
            </a:fld>
            <a:endParaRPr lang="en-US" altLang="zh-CN" dirty="0"/>
          </a:p>
        </p:txBody>
      </p:sp>
    </p:spTree>
    <p:extLst>
      <p:ext uri="{BB962C8B-B14F-4D97-AF65-F5344CB8AC3E}">
        <p14:creationId xmlns:p14="http://schemas.microsoft.com/office/powerpoint/2010/main" val="21338550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p:cNvSpPr>
            <a:spLocks noGrp="1"/>
          </p:cNvSpPr>
          <p:nvPr>
            <p:ph type="title"/>
          </p:nvPr>
        </p:nvSpPr>
        <p:spPr/>
        <p:txBody>
          <a:bodyPr>
            <a:normAutofit fontScale="90000"/>
          </a:bodyPr>
          <a:lstStyle/>
          <a:p>
            <a:r>
              <a:rPr lang="en-US" altLang="zh-CN" b="1" dirty="0" err="1" smtClean="0">
                <a:solidFill>
                  <a:srgbClr val="C00000"/>
                </a:solidFill>
              </a:rPr>
              <a:t>LaTeX</a:t>
            </a:r>
            <a:r>
              <a:rPr lang="zh-CN" altLang="en-US" b="1" dirty="0" smtClean="0">
                <a:solidFill>
                  <a:srgbClr val="C00000"/>
                </a:solidFill>
              </a:rPr>
              <a:t>的优点</a:t>
            </a:r>
            <a:endParaRPr lang="zh-CN" altLang="en-US" b="1" dirty="0">
              <a:solidFill>
                <a:srgbClr val="C00000"/>
              </a:solidFill>
            </a:endParaRPr>
          </a:p>
        </p:txBody>
      </p:sp>
      <p:sp>
        <p:nvSpPr>
          <p:cNvPr id="3" name="内容占位符 2"/>
          <p:cNvSpPr>
            <a:spLocks noGrp="1"/>
          </p:cNvSpPr>
          <p:nvPr>
            <p:ph idx="1"/>
          </p:nvPr>
        </p:nvSpPr>
        <p:spPr>
          <a:xfrm>
            <a:off x="457200" y="1600200"/>
            <a:ext cx="8229600" cy="5141168"/>
          </a:xfrm>
        </p:spPr>
        <p:txBody>
          <a:bodyPr>
            <a:normAutofit/>
          </a:bodyPr>
          <a:lstStyle/>
          <a:p>
            <a:pPr>
              <a:lnSpc>
                <a:spcPct val="134000"/>
              </a:lnSpc>
              <a:spcBef>
                <a:spcPts val="0"/>
              </a:spcBef>
              <a:spcAft>
                <a:spcPts val="600"/>
              </a:spcAft>
            </a:pPr>
            <a:r>
              <a:rPr lang="zh-CN" altLang="en-US" sz="2400" dirty="0" smtClean="0"/>
              <a:t>根据用户设定自动排版格式</a:t>
            </a:r>
            <a:endParaRPr lang="en-US" altLang="zh-CN" sz="2400" dirty="0" smtClean="0"/>
          </a:p>
          <a:p>
            <a:pPr>
              <a:lnSpc>
                <a:spcPct val="134000"/>
              </a:lnSpc>
              <a:spcBef>
                <a:spcPts val="0"/>
              </a:spcBef>
              <a:spcAft>
                <a:spcPts val="600"/>
              </a:spcAft>
            </a:pPr>
            <a:r>
              <a:rPr lang="zh-CN" altLang="en-US" sz="2400" dirty="0" smtClean="0"/>
              <a:t>自动编号 </a:t>
            </a:r>
            <a:r>
              <a:rPr lang="en-US" altLang="zh-CN" sz="2400" dirty="0" smtClean="0"/>
              <a:t>\section{}</a:t>
            </a:r>
          </a:p>
          <a:p>
            <a:pPr>
              <a:lnSpc>
                <a:spcPct val="134000"/>
              </a:lnSpc>
              <a:spcBef>
                <a:spcPts val="0"/>
              </a:spcBef>
              <a:spcAft>
                <a:spcPts val="600"/>
              </a:spcAft>
            </a:pPr>
            <a:r>
              <a:rPr lang="zh-CN" altLang="en-US" sz="2400" dirty="0" smtClean="0"/>
              <a:t>自动引用 </a:t>
            </a:r>
            <a:r>
              <a:rPr lang="en-US" altLang="zh-CN" sz="2400" dirty="0" smtClean="0"/>
              <a:t>\cite{}, \ref{}</a:t>
            </a:r>
          </a:p>
          <a:p>
            <a:pPr>
              <a:lnSpc>
                <a:spcPct val="134000"/>
              </a:lnSpc>
              <a:spcBef>
                <a:spcPts val="0"/>
              </a:spcBef>
              <a:spcAft>
                <a:spcPts val="600"/>
              </a:spcAft>
            </a:pPr>
            <a:r>
              <a:rPr lang="zh-CN" altLang="en-US" sz="2400" dirty="0" smtClean="0"/>
              <a:t>几乎可在所有的电脑硬件和操作系统上运行</a:t>
            </a:r>
            <a:endParaRPr lang="en-US" altLang="zh-CN" sz="2400" dirty="0" smtClean="0"/>
          </a:p>
          <a:p>
            <a:pPr>
              <a:lnSpc>
                <a:spcPct val="134000"/>
              </a:lnSpc>
              <a:spcBef>
                <a:spcPts val="0"/>
              </a:spcBef>
              <a:spcAft>
                <a:spcPts val="600"/>
              </a:spcAft>
            </a:pPr>
            <a:r>
              <a:rPr lang="zh-CN" altLang="en-US" sz="2400" dirty="0" smtClean="0"/>
              <a:t>制作的版面更专业</a:t>
            </a:r>
            <a:r>
              <a:rPr lang="en-US" altLang="zh-CN" sz="2400" dirty="0" smtClean="0"/>
              <a:t>, </a:t>
            </a:r>
            <a:r>
              <a:rPr lang="zh-CN" altLang="en-US" sz="2400" dirty="0" smtClean="0"/>
              <a:t>数学公式尤其赏心悦目</a:t>
            </a:r>
            <a:endParaRPr lang="en-US" altLang="zh-CN" sz="2400" dirty="0" smtClean="0"/>
          </a:p>
        </p:txBody>
      </p:sp>
      <mc:AlternateContent xmlns:mc="http://schemas.openxmlformats.org/markup-compatibility/2006" xmlns:a14="http://schemas.microsoft.com/office/drawing/2010/main">
        <mc:Choice Requires="a14">
          <p:sp>
            <p:nvSpPr>
              <p:cNvPr id="4" name="矩形 3"/>
              <p:cNvSpPr/>
              <p:nvPr/>
            </p:nvSpPr>
            <p:spPr>
              <a:xfrm>
                <a:off x="827584" y="4646603"/>
                <a:ext cx="7003199" cy="510589"/>
              </a:xfrm>
              <a:prstGeom prst="rect">
                <a:avLst/>
              </a:prstGeom>
            </p:spPr>
            <p:txBody>
              <a:bodyPr wrap="none">
                <a:spAutoFit/>
              </a:bodyPr>
              <a:lstStyle/>
              <a:p>
                <a14:m>
                  <m:oMath xmlns:m="http://schemas.openxmlformats.org/officeDocument/2006/math">
                    <m:r>
                      <m:rPr>
                        <m:sty m:val="p"/>
                      </m:rPr>
                      <a:rPr lang="en-US" altLang="zh-CN" i="1" smtClean="0">
                        <a:latin typeface="Cambria Math" panose="02040503050406030204" pitchFamily="18" charset="0"/>
                      </a:rPr>
                      <m:t>S</m:t>
                    </m:r>
                  </m:oMath>
                </a14:m>
                <a:r>
                  <a:rPr lang="en-US" altLang="zh-CN" dirty="0" smtClean="0"/>
                  <a:t>=</a:t>
                </a:r>
                <a14:m>
                  <m:oMath xmlns:m="http://schemas.openxmlformats.org/officeDocument/2006/math">
                    <m:nary>
                      <m:naryPr>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𝑎</m:t>
                        </m:r>
                      </m:sub>
                      <m:sup>
                        <m:r>
                          <a:rPr lang="en-US" altLang="zh-CN" b="0" i="1" dirty="0" smtClean="0">
                            <a:latin typeface="Cambria Math" panose="02040503050406030204" pitchFamily="18" charset="0"/>
                          </a:rPr>
                          <m:t>𝑏</m:t>
                        </m:r>
                      </m:sup>
                      <m:e>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𝑑𝑥</m:t>
                        </m:r>
                        <m:r>
                          <a:rPr lang="en-US" altLang="zh-CN" b="0" i="1" dirty="0" smtClean="0">
                            <a:latin typeface="Cambria Math" panose="02040503050406030204" pitchFamily="18" charset="0"/>
                          </a:rPr>
                          <m:t>=</m:t>
                        </m:r>
                      </m:e>
                    </m:nary>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num>
                          <m:den>
                            <m:r>
                              <a:rPr lang="en-US" altLang="zh-CN" b="0" i="1" dirty="0" smtClean="0">
                                <a:latin typeface="Cambria Math" panose="02040503050406030204" pitchFamily="18" charset="0"/>
                              </a:rPr>
                              <m:t>2</m:t>
                            </m:r>
                          </m:den>
                        </m:f>
                        <m:r>
                          <a:rPr lang="en-US" altLang="zh-CN" b="0" i="1" dirty="0" smtClean="0">
                            <a:latin typeface="Cambria Math" panose="02040503050406030204" pitchFamily="18" charset="0"/>
                          </a:rPr>
                          <m:t>h</m:t>
                        </m:r>
                      </m:e>
                    </m:nary>
                    <m:r>
                      <a:rPr lang="en-US" altLang="zh-CN" i="1" dirty="0" smtClean="0">
                        <a:latin typeface="Cambria Math" panose="02040503050406030204" pitchFamily="18" charset="0"/>
                        <a:ea typeface="Cambria Math" panose="02040503050406030204" pitchFamily="18" charset="0"/>
                      </a:rPr>
                      <m:t>≈</m:t>
                    </m:r>
                    <m:d>
                      <m:dPr>
                        <m:begChr m:val="{"/>
                        <m:endChr m:val="}"/>
                        <m:ctrlPr>
                          <a:rPr lang="en-US" altLang="zh-CN" i="1" dirty="0" smtClean="0">
                            <a:latin typeface="Cambria Math" panose="02040503050406030204" pitchFamily="18" charset="0"/>
                            <a:ea typeface="Cambria Math" panose="02040503050406030204" pitchFamily="18" charset="0"/>
                          </a:rPr>
                        </m:ctrlPr>
                      </m:dPr>
                      <m:e>
                        <m:f>
                          <m:fPr>
                            <m:ctrlPr>
                              <a:rPr lang="en-US" altLang="zh-CN" i="1" dirty="0" smtClean="0">
                                <a:latin typeface="Cambria Math" panose="02040503050406030204" pitchFamily="18" charset="0"/>
                                <a:ea typeface="Cambria Math" panose="02040503050406030204" pitchFamily="18" charset="0"/>
                              </a:rPr>
                            </m:ctrlPr>
                          </m:fPr>
                          <m:num>
                            <m:r>
                              <a:rPr lang="en-US" altLang="zh-CN" b="0" i="1" dirty="0" smtClean="0">
                                <a:latin typeface="Cambria Math" panose="02040503050406030204" pitchFamily="18" charset="0"/>
                                <a:ea typeface="Cambria Math" panose="02040503050406030204" pitchFamily="18" charset="0"/>
                              </a:rPr>
                              <m:t>1</m:t>
                            </m:r>
                          </m:num>
                          <m:den>
                            <m:r>
                              <a:rPr lang="en-US" altLang="zh-CN" b="0" i="1" dirty="0" smtClean="0">
                                <a:latin typeface="Cambria Math" panose="02040503050406030204" pitchFamily="18" charset="0"/>
                                <a:ea typeface="Cambria Math" panose="02040503050406030204" pitchFamily="18" charset="0"/>
                              </a:rPr>
                              <m:t>2</m:t>
                            </m:r>
                          </m:den>
                        </m:f>
                        <m:d>
                          <m:dPr>
                            <m:ctrlPr>
                              <a:rPr lang="en-US" altLang="zh-CN"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𝑓</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𝑎</m:t>
                                </m:r>
                              </m:e>
                            </m:d>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𝑓</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𝑏</m:t>
                            </m:r>
                            <m:r>
                              <a:rPr lang="en-US" altLang="zh-CN" b="0" i="1" dirty="0" smtClean="0">
                                <a:latin typeface="Cambria Math" panose="02040503050406030204" pitchFamily="18" charset="0"/>
                                <a:ea typeface="Cambria Math" panose="02040503050406030204" pitchFamily="18" charset="0"/>
                              </a:rPr>
                              <m:t>)</m:t>
                            </m:r>
                          </m:e>
                        </m:d>
                        <m:r>
                          <a:rPr lang="en-US" altLang="zh-CN" b="0" i="1" dirty="0" smtClean="0">
                            <a:latin typeface="Cambria Math" panose="02040503050406030204" pitchFamily="18" charset="0"/>
                            <a:ea typeface="Cambria Math" panose="02040503050406030204" pitchFamily="18" charset="0"/>
                          </a:rPr>
                          <m:t>+</m:t>
                        </m:r>
                        <m:nary>
                          <m:naryPr>
                            <m:chr m:val="∑"/>
                            <m:ctrlPr>
                              <a:rPr lang="en-US" altLang="zh-CN" b="0" i="1" dirty="0" smtClean="0">
                                <a:latin typeface="Cambria Math" panose="02040503050406030204" pitchFamily="18" charset="0"/>
                                <a:ea typeface="Cambria Math" panose="02040503050406030204" pitchFamily="18" charset="0"/>
                              </a:rPr>
                            </m:ctrlPr>
                          </m:naryPr>
                          <m:sub>
                            <m:r>
                              <m:rPr>
                                <m:brk m:alnAt="23"/>
                              </m:rPr>
                              <a:rPr lang="en-US" altLang="zh-CN" b="0" i="1" dirty="0" smtClean="0">
                                <a:latin typeface="Cambria Math" panose="02040503050406030204" pitchFamily="18" charset="0"/>
                                <a:ea typeface="Cambria Math" panose="02040503050406030204" pitchFamily="18" charset="0"/>
                              </a:rPr>
                              <m:t>𝑖</m:t>
                            </m:r>
                            <m:r>
                              <a:rPr lang="en-US" altLang="zh-CN" b="0" i="1" dirty="0" smtClean="0">
                                <a:latin typeface="Cambria Math" panose="02040503050406030204" pitchFamily="18" charset="0"/>
                                <a:ea typeface="Cambria Math" panose="02040503050406030204" pitchFamily="18" charset="0"/>
                              </a:rPr>
                              <m:t>=1</m:t>
                            </m:r>
                          </m:sub>
                          <m:sup>
                            <m:r>
                              <a:rPr lang="en-US" altLang="zh-CN" b="0" i="1" dirty="0" smtClean="0">
                                <a:latin typeface="Cambria Math" panose="02040503050406030204" pitchFamily="18" charset="0"/>
                                <a:ea typeface="Cambria Math" panose="02040503050406030204" pitchFamily="18" charset="0"/>
                              </a:rPr>
                              <m:t>𝑛</m:t>
                            </m:r>
                            <m:r>
                              <a:rPr lang="en-US" altLang="zh-CN" b="0" i="1" dirty="0" smtClean="0">
                                <a:latin typeface="Cambria Math" panose="02040503050406030204" pitchFamily="18" charset="0"/>
                                <a:ea typeface="Cambria Math" panose="02040503050406030204" pitchFamily="18" charset="0"/>
                              </a:rPr>
                              <m:t>−1</m:t>
                            </m:r>
                          </m:sup>
                          <m:e>
                            <m:r>
                              <a:rPr lang="en-US" altLang="zh-CN" b="0" i="1" dirty="0" smtClean="0">
                                <a:latin typeface="Cambria Math" panose="02040503050406030204" pitchFamily="18" charset="0"/>
                                <a:ea typeface="Cambria Math" panose="02040503050406030204" pitchFamily="18" charset="0"/>
                              </a:rPr>
                              <m:t>𝑓</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𝑥</m:t>
                                </m:r>
                              </m:e>
                              <m:sub>
                                <m:r>
                                  <a:rPr lang="en-US" altLang="zh-CN" b="0" i="1" dirty="0" smtClean="0">
                                    <a:latin typeface="Cambria Math" panose="02040503050406030204" pitchFamily="18" charset="0"/>
                                    <a:ea typeface="Cambria Math" panose="02040503050406030204" pitchFamily="18" charset="0"/>
                                  </a:rPr>
                                  <m:t>𝑖</m:t>
                                </m:r>
                              </m:sub>
                            </m:sSub>
                            <m:r>
                              <a:rPr lang="en-US" altLang="zh-CN" b="0" i="1" dirty="0" smtClean="0">
                                <a:latin typeface="Cambria Math" panose="02040503050406030204" pitchFamily="18" charset="0"/>
                                <a:ea typeface="Cambria Math" panose="02040503050406030204" pitchFamily="18" charset="0"/>
                              </a:rPr>
                              <m:t>)</m:t>
                            </m:r>
                          </m:e>
                        </m:nary>
                      </m:e>
                    </m:d>
                    <m:r>
                      <a:rPr lang="en-US" altLang="zh-CN" b="0" i="1" dirty="0" smtClean="0">
                        <a:latin typeface="Cambria Math" panose="02040503050406030204" pitchFamily="18" charset="0"/>
                        <a:ea typeface="Cambria Math" panose="02040503050406030204" pitchFamily="18" charset="0"/>
                      </a:rPr>
                      <m:t>h</m:t>
                    </m:r>
                  </m:oMath>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827584" y="4646603"/>
                <a:ext cx="7003199" cy="510589"/>
              </a:xfrm>
              <a:prstGeom prst="rect">
                <a:avLst/>
              </a:prstGeom>
              <a:blipFill>
                <a:blip r:embed="rId3"/>
                <a:stretch>
                  <a:fillRect l="-2437" t="-92857" b="-150000"/>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837279" y="5327859"/>
            <a:ext cx="6831065" cy="621421"/>
          </a:xfrm>
          <a:prstGeom prst="rect">
            <a:avLst/>
          </a:prstGeom>
        </p:spPr>
      </p:pic>
    </p:spTree>
    <p:extLst>
      <p:ext uri="{BB962C8B-B14F-4D97-AF65-F5344CB8AC3E}">
        <p14:creationId xmlns:p14="http://schemas.microsoft.com/office/powerpoint/2010/main" val="28778551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err="1" smtClean="0">
                <a:solidFill>
                  <a:srgbClr val="C00000"/>
                </a:solidFill>
              </a:rPr>
              <a:t>LaTeX</a:t>
            </a:r>
            <a:r>
              <a:rPr lang="zh-CN" altLang="en-US" b="1" dirty="0" smtClean="0">
                <a:solidFill>
                  <a:srgbClr val="C00000"/>
                </a:solidFill>
              </a:rPr>
              <a:t>流程转换</a:t>
            </a:r>
            <a:endParaRPr lang="zh-CN" altLang="en-US" dirty="0"/>
          </a:p>
        </p:txBody>
      </p:sp>
      <p:sp>
        <p:nvSpPr>
          <p:cNvPr id="10243" name="Rectangle 3"/>
          <p:cNvSpPr>
            <a:spLocks noGrp="1" noChangeArrowheads="1"/>
          </p:cNvSpPr>
          <p:nvPr>
            <p:ph idx="1"/>
          </p:nvPr>
        </p:nvSpPr>
        <p:spPr/>
        <p:txBody>
          <a:bodyPr>
            <a:noAutofit/>
          </a:bodyPr>
          <a:lstStyle/>
          <a:p>
            <a:pPr>
              <a:lnSpc>
                <a:spcPct val="114000"/>
              </a:lnSpc>
              <a:spcBef>
                <a:spcPts val="600"/>
              </a:spcBef>
              <a:defRPr/>
            </a:pPr>
            <a:r>
              <a:rPr lang="en-US" altLang="zh-CN" dirty="0"/>
              <a:t>driver=⟨</a:t>
            </a:r>
            <a:r>
              <a:rPr lang="en-US" altLang="zh-CN" dirty="0" err="1"/>
              <a:t>xetex|dvips|dvipdf|pdftex</a:t>
            </a:r>
            <a:r>
              <a:rPr lang="en-US" altLang="zh-CN" dirty="0" smtClean="0"/>
              <a:t>⟩</a:t>
            </a:r>
          </a:p>
          <a:p>
            <a:pPr>
              <a:lnSpc>
                <a:spcPct val="114000"/>
              </a:lnSpc>
              <a:spcBef>
                <a:spcPts val="600"/>
              </a:spcBef>
              <a:defRPr/>
            </a:pPr>
            <a:r>
              <a:rPr lang="en-US" altLang="zh-CN" dirty="0"/>
              <a:t>driver </a:t>
            </a:r>
            <a:r>
              <a:rPr lang="zh-CN" altLang="en-US" dirty="0"/>
              <a:t>用于设定后台驱动与编译</a:t>
            </a:r>
            <a:r>
              <a:rPr lang="zh-CN" altLang="en-US" dirty="0" smtClean="0"/>
              <a:t>方式</a:t>
            </a:r>
            <a:endParaRPr lang="en-US" altLang="zh-CN" dirty="0"/>
          </a:p>
          <a:p>
            <a:pPr>
              <a:lnSpc>
                <a:spcPct val="114000"/>
              </a:lnSpc>
              <a:spcBef>
                <a:spcPts val="600"/>
              </a:spcBef>
              <a:defRPr/>
            </a:pPr>
            <a:r>
              <a:rPr lang="zh-CN" altLang="en-US" dirty="0"/>
              <a:t>强烈建议使用</a:t>
            </a:r>
            <a:r>
              <a:rPr lang="en-US" altLang="zh-CN" dirty="0" err="1" smtClean="0"/>
              <a:t>XeTeX</a:t>
            </a:r>
            <a:r>
              <a:rPr lang="en-US" altLang="zh-CN" dirty="0" smtClean="0"/>
              <a:t> </a:t>
            </a:r>
            <a:r>
              <a:rPr lang="zh-CN" altLang="en-US" dirty="0"/>
              <a:t>引擎</a:t>
            </a:r>
            <a:r>
              <a:rPr lang="zh-CN" altLang="en-US" dirty="0" smtClean="0"/>
              <a:t>生成中文论文</a:t>
            </a:r>
            <a:r>
              <a:rPr lang="en-US" altLang="zh-CN" dirty="0" smtClean="0"/>
              <a:t>, </a:t>
            </a:r>
            <a:r>
              <a:rPr lang="zh-CN" altLang="en-US" dirty="0" smtClean="0"/>
              <a:t>以</a:t>
            </a:r>
            <a:r>
              <a:rPr lang="zh-CN" altLang="en-US" dirty="0"/>
              <a:t>获得良好的</a:t>
            </a:r>
            <a:r>
              <a:rPr lang="zh-CN" altLang="en-US" dirty="0" smtClean="0"/>
              <a:t>稳定性</a:t>
            </a:r>
            <a:r>
              <a:rPr lang="en-US" altLang="zh-CN" dirty="0" smtClean="0"/>
              <a:t>, </a:t>
            </a:r>
            <a:r>
              <a:rPr lang="zh-CN" altLang="en-US" dirty="0" smtClean="0"/>
              <a:t>并</a:t>
            </a:r>
            <a:r>
              <a:rPr lang="zh-CN" altLang="en-US" dirty="0"/>
              <a:t>保证简单</a:t>
            </a:r>
            <a:r>
              <a:rPr lang="zh-CN" altLang="en-US" dirty="0" smtClean="0"/>
              <a:t>灵活</a:t>
            </a:r>
            <a:r>
              <a:rPr lang="zh-CN" altLang="en-US" dirty="0"/>
              <a:t>的</a:t>
            </a:r>
            <a:r>
              <a:rPr lang="zh-CN" altLang="en-US" dirty="0" smtClean="0"/>
              <a:t>配置</a:t>
            </a:r>
            <a:endParaRPr lang="en-US" altLang="zh-CN" b="0" dirty="0" smtClean="0"/>
          </a:p>
        </p:txBody>
      </p:sp>
      <p:pic>
        <p:nvPicPr>
          <p:cNvPr id="5" name="图片 4"/>
          <p:cNvPicPr>
            <a:picLocks noChangeAspect="1"/>
          </p:cNvPicPr>
          <p:nvPr/>
        </p:nvPicPr>
        <p:blipFill>
          <a:blip r:embed="rId2"/>
          <a:stretch>
            <a:fillRect/>
          </a:stretch>
        </p:blipFill>
        <p:spPr>
          <a:xfrm>
            <a:off x="457200" y="4246587"/>
            <a:ext cx="8267700" cy="1990725"/>
          </a:xfrm>
          <a:prstGeom prst="rect">
            <a:avLst/>
          </a:prstGeom>
        </p:spPr>
      </p:pic>
    </p:spTree>
    <p:extLst>
      <p:ext uri="{BB962C8B-B14F-4D97-AF65-F5344CB8AC3E}">
        <p14:creationId xmlns:p14="http://schemas.microsoft.com/office/powerpoint/2010/main" val="20185895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基础</a:t>
            </a:r>
            <a:endParaRPr lang="zh-CN" altLang="en-US" dirty="0"/>
          </a:p>
        </p:txBody>
      </p:sp>
      <p:sp>
        <p:nvSpPr>
          <p:cNvPr id="4" name="内容占位符 3"/>
          <p:cNvSpPr>
            <a:spLocks noGrp="1"/>
          </p:cNvSpPr>
          <p:nvPr>
            <p:ph idx="1"/>
          </p:nvPr>
        </p:nvSpPr>
        <p:spPr/>
        <p:txBody>
          <a:bodyPr>
            <a:normAutofit/>
          </a:bodyPr>
          <a:lstStyle/>
          <a:p>
            <a:pPr marL="457200" indent="-457200">
              <a:lnSpc>
                <a:spcPct val="114000"/>
              </a:lnSpc>
              <a:spcBef>
                <a:spcPts val="600"/>
              </a:spcBef>
              <a:buSzPct val="60000"/>
            </a:pPr>
            <a:r>
              <a:rPr lang="en-US" altLang="zh-CN" sz="2800" dirty="0" err="1" smtClean="0"/>
              <a:t>LaTeX</a:t>
            </a:r>
            <a:r>
              <a:rPr lang="zh-CN" altLang="en-US" sz="2800" dirty="0" smtClean="0"/>
              <a:t>源文件可分为导言和正文两部分</a:t>
            </a:r>
            <a:r>
              <a:rPr lang="en-US" altLang="zh-CN" sz="2800" dirty="0" smtClean="0"/>
              <a:t>.</a:t>
            </a:r>
          </a:p>
          <a:p>
            <a:pPr marL="457200" indent="-457200">
              <a:lnSpc>
                <a:spcPct val="114000"/>
              </a:lnSpc>
              <a:spcBef>
                <a:spcPts val="600"/>
              </a:spcBef>
              <a:buSzPct val="60000"/>
            </a:pPr>
            <a:r>
              <a:rPr lang="zh-CN" altLang="en-US" sz="2800" dirty="0" smtClean="0"/>
              <a:t>从源文件的第一行命令</a:t>
            </a:r>
            <a:r>
              <a:rPr lang="en-US" altLang="zh-CN" sz="2800" dirty="0" smtClean="0"/>
              <a:t>\</a:t>
            </a:r>
            <a:r>
              <a:rPr lang="en-US" altLang="zh-CN" sz="2800" dirty="0" err="1" smtClean="0"/>
              <a:t>documentclass</a:t>
            </a:r>
            <a:r>
              <a:rPr lang="zh-CN" altLang="en-US" sz="2800" dirty="0" smtClean="0"/>
              <a:t>开始</a:t>
            </a:r>
            <a:r>
              <a:rPr lang="en-US" altLang="zh-CN" sz="2800" dirty="0" smtClean="0"/>
              <a:t>, </a:t>
            </a:r>
            <a:r>
              <a:rPr lang="zh-CN" altLang="en-US" sz="2800" dirty="0" smtClean="0"/>
              <a:t>至命令</a:t>
            </a:r>
            <a:r>
              <a:rPr lang="en-US" altLang="zh-CN" sz="2800" dirty="0"/>
              <a:t>\</a:t>
            </a:r>
            <a:r>
              <a:rPr lang="en-US" altLang="zh-CN" sz="2800" dirty="0">
                <a:solidFill>
                  <a:schemeClr val="tx2">
                    <a:lumMod val="50000"/>
                    <a:lumOff val="50000"/>
                  </a:schemeClr>
                </a:solidFill>
              </a:rPr>
              <a:t>begin{</a:t>
            </a:r>
            <a:r>
              <a:rPr lang="en-US" altLang="zh-CN" sz="2800" dirty="0">
                <a:solidFill>
                  <a:schemeClr val="tx2">
                    <a:lumMod val="90000"/>
                    <a:lumOff val="10000"/>
                  </a:schemeClr>
                </a:solidFill>
              </a:rPr>
              <a:t>document</a:t>
            </a:r>
            <a:r>
              <a:rPr lang="en-US" altLang="zh-CN" sz="2800" dirty="0" smtClean="0">
                <a:solidFill>
                  <a:schemeClr val="tx2">
                    <a:lumMod val="50000"/>
                    <a:lumOff val="50000"/>
                  </a:schemeClr>
                </a:solidFill>
              </a:rPr>
              <a:t>}</a:t>
            </a:r>
            <a:r>
              <a:rPr lang="zh-CN" altLang="en-US" sz="2800" dirty="0" smtClean="0"/>
              <a:t>语句统称为导言</a:t>
            </a:r>
            <a:r>
              <a:rPr lang="en-US" altLang="zh-CN" sz="2800" dirty="0" smtClean="0"/>
              <a:t>.</a:t>
            </a:r>
          </a:p>
          <a:p>
            <a:pPr marL="457200" indent="-457200">
              <a:lnSpc>
                <a:spcPct val="114000"/>
              </a:lnSpc>
              <a:spcBef>
                <a:spcPts val="600"/>
              </a:spcBef>
              <a:buSzPct val="60000"/>
            </a:pPr>
            <a:r>
              <a:rPr lang="en-US" altLang="zh-CN" sz="2800" dirty="0"/>
              <a:t>\</a:t>
            </a:r>
            <a:r>
              <a:rPr lang="en-US" altLang="zh-CN" sz="2800" dirty="0">
                <a:solidFill>
                  <a:schemeClr val="tx2">
                    <a:lumMod val="50000"/>
                    <a:lumOff val="50000"/>
                  </a:schemeClr>
                </a:solidFill>
              </a:rPr>
              <a:t>begin{</a:t>
            </a:r>
            <a:r>
              <a:rPr lang="en-US" altLang="zh-CN" sz="2800" dirty="0">
                <a:solidFill>
                  <a:schemeClr val="tx2">
                    <a:lumMod val="90000"/>
                    <a:lumOff val="10000"/>
                  </a:schemeClr>
                </a:solidFill>
              </a:rPr>
              <a:t>document</a:t>
            </a:r>
            <a:r>
              <a:rPr lang="en-US" altLang="zh-CN" sz="2800" dirty="0" smtClean="0">
                <a:solidFill>
                  <a:schemeClr val="tx2">
                    <a:lumMod val="50000"/>
                    <a:lumOff val="50000"/>
                  </a:schemeClr>
                </a:solidFill>
              </a:rPr>
              <a:t>}</a:t>
            </a:r>
            <a:r>
              <a:rPr lang="zh-CN" altLang="en-US" sz="2800" dirty="0" smtClean="0"/>
              <a:t>与</a:t>
            </a:r>
            <a:r>
              <a:rPr lang="en-US" altLang="zh-CN" sz="2800" dirty="0" smtClean="0"/>
              <a:t>\</a:t>
            </a:r>
            <a:r>
              <a:rPr lang="en-US" altLang="zh-CN" sz="2800" dirty="0" smtClean="0">
                <a:solidFill>
                  <a:schemeClr val="tx2">
                    <a:lumMod val="50000"/>
                    <a:lumOff val="50000"/>
                  </a:schemeClr>
                </a:solidFill>
              </a:rPr>
              <a:t>end{</a:t>
            </a:r>
            <a:r>
              <a:rPr lang="en-US" altLang="zh-CN" sz="2800" dirty="0" smtClean="0">
                <a:solidFill>
                  <a:schemeClr val="tx2">
                    <a:lumMod val="90000"/>
                    <a:lumOff val="10000"/>
                  </a:schemeClr>
                </a:solidFill>
              </a:rPr>
              <a:t>document</a:t>
            </a:r>
            <a:r>
              <a:rPr lang="en-US" altLang="zh-CN" sz="2800" dirty="0" smtClean="0">
                <a:solidFill>
                  <a:schemeClr val="tx2">
                    <a:lumMod val="50000"/>
                    <a:lumOff val="50000"/>
                  </a:schemeClr>
                </a:solidFill>
              </a:rPr>
              <a:t>}</a:t>
            </a:r>
            <a:r>
              <a:rPr lang="zh-CN" altLang="en-US" sz="2800" dirty="0" smtClean="0"/>
              <a:t>之间的所有命令成为文本</a:t>
            </a:r>
            <a:r>
              <a:rPr lang="en-US" altLang="zh-CN" sz="2800" dirty="0" smtClean="0"/>
              <a:t>.</a:t>
            </a:r>
          </a:p>
          <a:p>
            <a:pPr marL="457200" indent="-457200">
              <a:lnSpc>
                <a:spcPct val="114000"/>
              </a:lnSpc>
              <a:spcBef>
                <a:spcPts val="600"/>
              </a:spcBef>
              <a:buSzPct val="60000"/>
            </a:pPr>
            <a:r>
              <a:rPr lang="en-US" altLang="zh-CN" sz="2800" dirty="0"/>
              <a:t>\</a:t>
            </a:r>
            <a:r>
              <a:rPr lang="en-US" altLang="zh-CN" sz="2800" dirty="0">
                <a:solidFill>
                  <a:schemeClr val="tx2">
                    <a:lumMod val="50000"/>
                    <a:lumOff val="50000"/>
                  </a:schemeClr>
                </a:solidFill>
              </a:rPr>
              <a:t>end{</a:t>
            </a:r>
            <a:r>
              <a:rPr lang="en-US" altLang="zh-CN" sz="2800" dirty="0">
                <a:solidFill>
                  <a:schemeClr val="tx2">
                    <a:lumMod val="90000"/>
                    <a:lumOff val="10000"/>
                  </a:schemeClr>
                </a:solidFill>
              </a:rPr>
              <a:t>document</a:t>
            </a:r>
            <a:r>
              <a:rPr lang="en-US" altLang="zh-CN" sz="2800" dirty="0">
                <a:solidFill>
                  <a:schemeClr val="tx2">
                    <a:lumMod val="50000"/>
                    <a:lumOff val="50000"/>
                  </a:schemeClr>
                </a:solidFill>
              </a:rPr>
              <a:t>}</a:t>
            </a:r>
            <a:r>
              <a:rPr lang="zh-CN" altLang="en-US" sz="2800" dirty="0" smtClean="0"/>
              <a:t>之后的任何字符</a:t>
            </a:r>
            <a:r>
              <a:rPr lang="en-US" altLang="zh-CN" sz="2800" dirty="0" smtClean="0"/>
              <a:t>, </a:t>
            </a:r>
            <a:r>
              <a:rPr lang="en-US" altLang="zh-CN" sz="2800" dirty="0" err="1" smtClean="0"/>
              <a:t>LaTex</a:t>
            </a:r>
            <a:r>
              <a:rPr lang="zh-CN" altLang="en-US" sz="2800" dirty="0" smtClean="0"/>
              <a:t>都会忽略</a:t>
            </a:r>
            <a:r>
              <a:rPr lang="en-US" altLang="zh-CN" sz="2800" dirty="0" smtClean="0"/>
              <a:t>.</a:t>
            </a:r>
          </a:p>
          <a:p>
            <a:pPr marL="457200" indent="-457200">
              <a:spcBef>
                <a:spcPct val="50000"/>
              </a:spcBef>
              <a:buSzPct val="60000"/>
            </a:pPr>
            <a:endParaRPr lang="en-US" altLang="zh-CN" sz="2800" dirty="0" smtClean="0"/>
          </a:p>
        </p:txBody>
      </p:sp>
    </p:spTree>
    <p:extLst>
      <p:ext uri="{BB962C8B-B14F-4D97-AF65-F5344CB8AC3E}">
        <p14:creationId xmlns:p14="http://schemas.microsoft.com/office/powerpoint/2010/main" val="363986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语句</a:t>
            </a:r>
            <a:endParaRPr lang="zh-CN" altLang="en-US" dirty="0"/>
          </a:p>
        </p:txBody>
      </p:sp>
      <p:sp>
        <p:nvSpPr>
          <p:cNvPr id="4" name="内容占位符 3"/>
          <p:cNvSpPr>
            <a:spLocks noGrp="1"/>
          </p:cNvSpPr>
          <p:nvPr>
            <p:ph idx="1"/>
          </p:nvPr>
        </p:nvSpPr>
        <p:spPr/>
        <p:txBody>
          <a:bodyPr>
            <a:normAutofit fontScale="92500" lnSpcReduction="10000"/>
          </a:bodyPr>
          <a:lstStyle/>
          <a:p>
            <a:pPr marL="457200" indent="-457200">
              <a:lnSpc>
                <a:spcPct val="124000"/>
              </a:lnSpc>
              <a:spcBef>
                <a:spcPts val="600"/>
              </a:spcBef>
              <a:buSzPct val="60000"/>
            </a:pPr>
            <a:r>
              <a:rPr lang="en-US" altLang="zh-CN" sz="2800" dirty="0" err="1" smtClean="0"/>
              <a:t>LaTeX</a:t>
            </a:r>
            <a:r>
              <a:rPr lang="zh-CN" altLang="en-US" sz="2800" dirty="0" smtClean="0"/>
              <a:t>源文件的语句可分为三种</a:t>
            </a:r>
            <a:r>
              <a:rPr lang="en-US" altLang="zh-CN" sz="2800" dirty="0" smtClean="0"/>
              <a:t>: </a:t>
            </a:r>
            <a:r>
              <a:rPr lang="zh-CN" altLang="en-US" sz="2800" dirty="0" smtClean="0"/>
              <a:t>命令、数据、注释</a:t>
            </a:r>
            <a:r>
              <a:rPr lang="en-US" altLang="zh-CN" sz="2800" dirty="0" smtClean="0"/>
              <a:t>.</a:t>
            </a:r>
          </a:p>
          <a:p>
            <a:pPr marL="457200" indent="-457200">
              <a:lnSpc>
                <a:spcPct val="124000"/>
              </a:lnSpc>
              <a:spcBef>
                <a:spcPts val="600"/>
              </a:spcBef>
              <a:buSzPct val="60000"/>
            </a:pPr>
            <a:r>
              <a:rPr lang="zh-CN" altLang="en-US" sz="2800" dirty="0" smtClean="0"/>
              <a:t>数据就是普通的内容</a:t>
            </a:r>
            <a:endParaRPr lang="en-US" altLang="zh-CN" sz="2800" dirty="0" smtClean="0"/>
          </a:p>
          <a:p>
            <a:pPr marL="457200" indent="-457200">
              <a:lnSpc>
                <a:spcPct val="124000"/>
              </a:lnSpc>
              <a:spcBef>
                <a:spcPts val="600"/>
              </a:spcBef>
              <a:buSzPct val="60000"/>
            </a:pPr>
            <a:r>
              <a:rPr lang="zh-CN" altLang="en-US" sz="2800" dirty="0" smtClean="0"/>
              <a:t>注释语句以</a:t>
            </a:r>
            <a:r>
              <a:rPr lang="en-US" altLang="zh-CN" sz="2800" dirty="0" smtClean="0"/>
              <a:t>%</a:t>
            </a:r>
            <a:r>
              <a:rPr lang="zh-CN" altLang="en-US" sz="2800" dirty="0" smtClean="0"/>
              <a:t>起始</a:t>
            </a:r>
            <a:r>
              <a:rPr lang="en-US" altLang="zh-CN" sz="2800" dirty="0" smtClean="0"/>
              <a:t>, </a:t>
            </a:r>
            <a:r>
              <a:rPr lang="zh-CN" altLang="en-US" sz="2800" dirty="0" smtClean="0"/>
              <a:t>它在编译过程中被忽略</a:t>
            </a:r>
            <a:r>
              <a:rPr lang="en-US" altLang="zh-CN" sz="2800" dirty="0" smtClean="0"/>
              <a:t>, </a:t>
            </a:r>
            <a:r>
              <a:rPr lang="zh-CN" altLang="en-US" sz="2800" dirty="0" smtClean="0"/>
              <a:t>快捷键有可能是</a:t>
            </a:r>
            <a:r>
              <a:rPr lang="en-US" altLang="zh-CN" sz="2800" dirty="0" err="1" smtClean="0"/>
              <a:t>Ctrl+T</a:t>
            </a:r>
            <a:r>
              <a:rPr lang="en-US" altLang="zh-CN" sz="2800" dirty="0" smtClean="0"/>
              <a:t> </a:t>
            </a:r>
            <a:r>
              <a:rPr lang="zh-CN" altLang="en-US" sz="2800" dirty="0" smtClean="0"/>
              <a:t>或者 </a:t>
            </a:r>
            <a:r>
              <a:rPr lang="en-US" altLang="zh-CN" sz="2800" dirty="0" smtClean="0"/>
              <a:t>Ctrl /</a:t>
            </a:r>
          </a:p>
          <a:p>
            <a:pPr marL="457200" indent="-457200">
              <a:lnSpc>
                <a:spcPct val="124000"/>
              </a:lnSpc>
              <a:spcBef>
                <a:spcPts val="600"/>
              </a:spcBef>
              <a:buSzPct val="60000"/>
            </a:pPr>
            <a:r>
              <a:rPr lang="en-US" altLang="zh-CN" sz="2800" dirty="0" err="1" smtClean="0"/>
              <a:t>LaTex</a:t>
            </a:r>
            <a:r>
              <a:rPr lang="zh-CN" altLang="en-US" sz="2800" dirty="0" smtClean="0"/>
              <a:t>的命令都是以反斜杠</a:t>
            </a:r>
            <a:r>
              <a:rPr lang="en-US" altLang="zh-CN" sz="2800" dirty="0" smtClean="0"/>
              <a:t>\</a:t>
            </a:r>
            <a:r>
              <a:rPr lang="zh-CN" altLang="en-US" sz="2800" dirty="0" smtClean="0"/>
              <a:t>开头</a:t>
            </a:r>
            <a:r>
              <a:rPr lang="en-US" altLang="zh-CN" sz="2800" dirty="0" smtClean="0"/>
              <a:t>, </a:t>
            </a:r>
            <a:r>
              <a:rPr lang="zh-CN" altLang="en-US" sz="2800" dirty="0" smtClean="0"/>
              <a:t>命令区分大小写</a:t>
            </a:r>
            <a:r>
              <a:rPr lang="en-US" altLang="zh-CN" sz="2800" dirty="0" smtClean="0"/>
              <a:t>, </a:t>
            </a:r>
            <a:r>
              <a:rPr lang="zh-CN" altLang="en-US" sz="2800" dirty="0" smtClean="0"/>
              <a:t>命令可含有参数</a:t>
            </a:r>
            <a:endParaRPr lang="en-US" altLang="zh-CN" sz="2800" dirty="0" smtClean="0"/>
          </a:p>
          <a:p>
            <a:pPr marL="457200" indent="-457200">
              <a:lnSpc>
                <a:spcPct val="124000"/>
              </a:lnSpc>
              <a:spcBef>
                <a:spcPts val="600"/>
              </a:spcBef>
              <a:buSzPct val="60000"/>
            </a:pPr>
            <a:r>
              <a:rPr lang="en-US" altLang="zh-CN" sz="2800" dirty="0" smtClean="0"/>
              <a:t>\</a:t>
            </a:r>
            <a:r>
              <a:rPr lang="zh-CN" altLang="en-US" sz="2800" dirty="0" smtClean="0"/>
              <a:t>命令名</a:t>
            </a:r>
            <a:r>
              <a:rPr lang="en-US" altLang="zh-CN" sz="2800" dirty="0" smtClean="0"/>
              <a:t>[</a:t>
            </a:r>
            <a:r>
              <a:rPr lang="zh-CN" altLang="en-US" sz="2800" dirty="0" smtClean="0"/>
              <a:t>可选参数</a:t>
            </a:r>
            <a:r>
              <a:rPr lang="en-US" altLang="zh-CN" sz="2800" dirty="0" smtClean="0"/>
              <a:t>]{</a:t>
            </a:r>
            <a:r>
              <a:rPr lang="zh-CN" altLang="en-US" sz="2800" dirty="0" smtClean="0"/>
              <a:t>必要参数</a:t>
            </a:r>
            <a:r>
              <a:rPr lang="en-US" altLang="zh-CN" sz="2800" dirty="0" smtClean="0"/>
              <a:t>}, </a:t>
            </a:r>
            <a:r>
              <a:rPr lang="zh-CN" altLang="en-US" sz="2800" dirty="0" smtClean="0"/>
              <a:t>比如</a:t>
            </a:r>
            <a:r>
              <a:rPr lang="en-US" altLang="zh-CN" sz="2800" dirty="0" smtClean="0"/>
              <a:t>:</a:t>
            </a:r>
          </a:p>
          <a:p>
            <a:pPr marL="457200" indent="-457200">
              <a:lnSpc>
                <a:spcPct val="124000"/>
              </a:lnSpc>
              <a:spcBef>
                <a:spcPts val="600"/>
              </a:spcBef>
              <a:buSzPct val="60000"/>
            </a:pPr>
            <a:r>
              <a:rPr lang="en-US" altLang="zh-CN" sz="2800" dirty="0" smtClean="0"/>
              <a:t>\</a:t>
            </a:r>
            <a:r>
              <a:rPr lang="en-US" altLang="zh-CN" sz="2800" dirty="0" err="1"/>
              <a:t>documentclass</a:t>
            </a:r>
            <a:r>
              <a:rPr lang="en-US" altLang="zh-CN" sz="2800" dirty="0"/>
              <a:t>[10pt,twocolumn,letterpaper]{article}</a:t>
            </a:r>
            <a:endParaRPr lang="en-US" altLang="zh-CN" sz="2800" dirty="0" smtClean="0"/>
          </a:p>
        </p:txBody>
      </p:sp>
    </p:spTree>
    <p:extLst>
      <p:ext uri="{BB962C8B-B14F-4D97-AF65-F5344CB8AC3E}">
        <p14:creationId xmlns:p14="http://schemas.microsoft.com/office/powerpoint/2010/main" val="29457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LaTeX</a:t>
            </a:r>
            <a:r>
              <a:rPr lang="zh-CN" altLang="en-US" dirty="0" smtClean="0"/>
              <a:t>命令</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en-US" altLang="zh-CN" sz="2800" dirty="0" err="1" smtClean="0"/>
              <a:t>LaTeX</a:t>
            </a:r>
            <a:r>
              <a:rPr lang="zh-CN" altLang="en-US" sz="2800" dirty="0" smtClean="0"/>
              <a:t>命令的作用范围</a:t>
            </a:r>
            <a:r>
              <a:rPr lang="en-US" altLang="zh-CN" sz="2800" dirty="0" smtClean="0"/>
              <a:t>: </a:t>
            </a:r>
          </a:p>
          <a:p>
            <a:pPr marL="857250" lvl="1" indent="-457200">
              <a:spcBef>
                <a:spcPct val="50000"/>
              </a:spcBef>
              <a:buSzPct val="60000"/>
            </a:pPr>
            <a:r>
              <a:rPr lang="zh-CN" altLang="en-US" sz="2400" dirty="0" smtClean="0"/>
              <a:t>声明形式</a:t>
            </a:r>
            <a:r>
              <a:rPr lang="en-US" altLang="zh-CN" sz="2400" dirty="0" smtClean="0"/>
              <a:t>, </a:t>
            </a:r>
            <a:r>
              <a:rPr lang="zh-CN" altLang="en-US" sz="2400" dirty="0" smtClean="0"/>
              <a:t>将作用于命令之后的所有相关内容</a:t>
            </a:r>
            <a:r>
              <a:rPr lang="en-US" altLang="zh-CN" sz="2400" dirty="0" smtClean="0"/>
              <a:t>. </a:t>
            </a:r>
            <a:r>
              <a:rPr lang="zh-CN" altLang="en-US" sz="2400" dirty="0" smtClean="0"/>
              <a:t>比如粗体命令</a:t>
            </a:r>
            <a:r>
              <a:rPr lang="en-US" altLang="zh-CN" sz="2400" dirty="0" smtClean="0"/>
              <a:t>\</a:t>
            </a:r>
            <a:r>
              <a:rPr lang="en-US" altLang="zh-CN" sz="2400" dirty="0" err="1" smtClean="0"/>
              <a:t>bfseries</a:t>
            </a:r>
            <a:endParaRPr lang="en-US" altLang="zh-CN" sz="2400" dirty="0" smtClean="0"/>
          </a:p>
          <a:p>
            <a:pPr marL="857250" lvl="1" indent="-457200">
              <a:spcBef>
                <a:spcPct val="50000"/>
              </a:spcBef>
              <a:buSzPct val="60000"/>
            </a:pPr>
            <a:r>
              <a:rPr lang="zh-CN" altLang="en-US" sz="2400" dirty="0" smtClean="0"/>
              <a:t>参数形式</a:t>
            </a:r>
            <a:r>
              <a:rPr lang="en-US" altLang="zh-CN" sz="2400" dirty="0" smtClean="0"/>
              <a:t>, </a:t>
            </a:r>
            <a:r>
              <a:rPr lang="zh-CN" altLang="en-US" sz="2400" dirty="0" smtClean="0"/>
              <a:t>只作用于命令所带的参数</a:t>
            </a:r>
            <a:r>
              <a:rPr lang="en-US" altLang="zh-CN" sz="2400" dirty="0" smtClean="0"/>
              <a:t>, </a:t>
            </a:r>
            <a:r>
              <a:rPr lang="zh-CN" altLang="en-US" sz="2400" dirty="0" smtClean="0"/>
              <a:t>比如倾斜体命令</a:t>
            </a:r>
            <a:r>
              <a:rPr lang="en-US" altLang="zh-CN" sz="2400" dirty="0" smtClean="0"/>
              <a:t>\</a:t>
            </a:r>
            <a:r>
              <a:rPr lang="en-US" altLang="zh-CN" sz="2400" dirty="0" err="1" smtClean="0"/>
              <a:t>test</a:t>
            </a:r>
            <a:r>
              <a:rPr lang="en-US" altLang="zh-CN" sz="2400" dirty="0" err="1" smtClean="0">
                <a:solidFill>
                  <a:srgbClr val="FF0000"/>
                </a:solidFill>
              </a:rPr>
              <a:t>sl</a:t>
            </a:r>
            <a:r>
              <a:rPr lang="en-US" altLang="zh-CN" sz="2400" dirty="0" smtClean="0"/>
              <a:t>{Asia}</a:t>
            </a:r>
          </a:p>
          <a:p>
            <a:pPr marL="857250" lvl="1" indent="-457200">
              <a:spcBef>
                <a:spcPct val="50000"/>
              </a:spcBef>
              <a:buSzPct val="60000"/>
            </a:pPr>
            <a:r>
              <a:rPr lang="zh-CN" altLang="en-US" sz="2400" dirty="0" smtClean="0"/>
              <a:t>组合形式</a:t>
            </a:r>
            <a:r>
              <a:rPr lang="en-US" altLang="zh-CN" sz="2400" dirty="0" smtClean="0"/>
              <a:t>, </a:t>
            </a:r>
            <a:r>
              <a:rPr lang="zh-CN" altLang="en-US" sz="2400" dirty="0" smtClean="0"/>
              <a:t>声明命令与花括号联用</a:t>
            </a:r>
            <a:r>
              <a:rPr lang="en-US" altLang="zh-CN" sz="2400" dirty="0" smtClean="0"/>
              <a:t>, </a:t>
            </a:r>
            <a:r>
              <a:rPr lang="zh-CN" altLang="en-US" sz="2400" dirty="0" smtClean="0"/>
              <a:t>以限制的形式声明命令的范围</a:t>
            </a:r>
            <a:r>
              <a:rPr lang="en-US" altLang="zh-CN" sz="2400" dirty="0"/>
              <a:t>{\</a:t>
            </a:r>
            <a:r>
              <a:rPr lang="en-US" altLang="zh-CN" sz="2400" dirty="0" err="1"/>
              <a:t>textbf</a:t>
            </a:r>
            <a:r>
              <a:rPr lang="en-US" altLang="zh-CN" sz="2400" dirty="0"/>
              <a:t> Asia</a:t>
            </a:r>
            <a:r>
              <a:rPr lang="en-US" altLang="zh-CN" sz="2400" dirty="0" smtClean="0"/>
              <a:t>}</a:t>
            </a:r>
          </a:p>
          <a:p>
            <a:pPr marL="857250" lvl="1" indent="-457200">
              <a:spcBef>
                <a:spcPct val="50000"/>
              </a:spcBef>
              <a:buSzPct val="60000"/>
            </a:pPr>
            <a:r>
              <a:rPr lang="zh-CN" altLang="en-US" sz="2400" dirty="0" smtClean="0"/>
              <a:t>环境形式</a:t>
            </a:r>
            <a:r>
              <a:rPr lang="en-US" altLang="zh-CN" sz="2400" dirty="0" smtClean="0"/>
              <a:t>, </a:t>
            </a:r>
            <a:r>
              <a:rPr lang="zh-CN" altLang="en-US" sz="2400" dirty="0" smtClean="0"/>
              <a:t>在各种环境中使用的声明</a:t>
            </a:r>
            <a:r>
              <a:rPr lang="en-US" altLang="zh-CN" sz="2400" dirty="0" smtClean="0"/>
              <a:t>, </a:t>
            </a:r>
            <a:r>
              <a:rPr lang="zh-CN" altLang="en-US" sz="2400" dirty="0"/>
              <a:t>仅</a:t>
            </a:r>
            <a:r>
              <a:rPr lang="zh-CN" altLang="en-US" sz="2400" dirty="0" smtClean="0"/>
              <a:t>在环境内生效</a:t>
            </a:r>
            <a:endParaRPr lang="en-US" altLang="zh-CN" sz="2400" dirty="0" smtClean="0"/>
          </a:p>
          <a:p>
            <a:pPr marL="857250" lvl="1" indent="-457200">
              <a:spcBef>
                <a:spcPct val="50000"/>
              </a:spcBef>
              <a:buSzPct val="60000"/>
            </a:pPr>
            <a:endParaRPr lang="en-US" altLang="zh-CN" sz="2800" dirty="0" smtClean="0"/>
          </a:p>
        </p:txBody>
      </p:sp>
    </p:spTree>
    <p:extLst>
      <p:ext uri="{BB962C8B-B14F-4D97-AF65-F5344CB8AC3E}">
        <p14:creationId xmlns:p14="http://schemas.microsoft.com/office/powerpoint/2010/main" val="184280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常见图标</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8"/>
            <a:ext cx="7272808" cy="423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35281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自定义命令</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en-US" altLang="zh-CN" sz="2800" dirty="0"/>
              <a:t>\</a:t>
            </a:r>
            <a:r>
              <a:rPr lang="en-US" altLang="zh-CN" sz="2800" dirty="0" err="1" smtClean="0"/>
              <a:t>newcommand</a:t>
            </a:r>
            <a:r>
              <a:rPr lang="en-US" altLang="zh-CN" sz="2800" dirty="0" smtClean="0"/>
              <a:t>{</a:t>
            </a:r>
            <a:r>
              <a:rPr lang="zh-CN" altLang="en-US" sz="2800" dirty="0" smtClean="0"/>
              <a:t>新命令</a:t>
            </a:r>
            <a:r>
              <a:rPr lang="en-US" altLang="zh-CN" sz="2800" dirty="0" smtClean="0"/>
              <a:t>}[</a:t>
            </a:r>
            <a:r>
              <a:rPr lang="zh-CN" altLang="en-US" sz="2800" dirty="0" smtClean="0"/>
              <a:t>参数数量</a:t>
            </a:r>
            <a:r>
              <a:rPr lang="en-US" altLang="zh-CN" sz="2800" dirty="0" smtClean="0"/>
              <a:t>][</a:t>
            </a:r>
            <a:r>
              <a:rPr lang="zh-CN" altLang="en-US" sz="2800" dirty="0" smtClean="0"/>
              <a:t>默认值</a:t>
            </a:r>
            <a:r>
              <a:rPr lang="en-US" altLang="zh-CN" sz="2800" dirty="0" smtClean="0"/>
              <a:t>]{</a:t>
            </a:r>
            <a:r>
              <a:rPr lang="zh-CN" altLang="en-US" sz="2800" dirty="0" smtClean="0"/>
              <a:t>定义内容</a:t>
            </a:r>
            <a:r>
              <a:rPr lang="en-US" altLang="zh-CN" sz="2800" dirty="0" smtClean="0"/>
              <a:t>} </a:t>
            </a:r>
          </a:p>
          <a:p>
            <a:pPr marL="857250" lvl="1" indent="-457200">
              <a:spcBef>
                <a:spcPct val="50000"/>
              </a:spcBef>
              <a:buSzPct val="60000"/>
            </a:pPr>
            <a:r>
              <a:rPr lang="zh-CN" altLang="en-US" sz="2400" dirty="0" smtClean="0"/>
              <a:t>新命令</a:t>
            </a:r>
            <a:r>
              <a:rPr lang="en-US" altLang="zh-CN" sz="2400" dirty="0" smtClean="0"/>
              <a:t>: </a:t>
            </a:r>
            <a:r>
              <a:rPr lang="zh-CN" altLang="en-US" sz="2400" dirty="0" smtClean="0"/>
              <a:t>自定义新命令的名称</a:t>
            </a:r>
            <a:r>
              <a:rPr lang="en-US" altLang="zh-CN" sz="2400" dirty="0" smtClean="0"/>
              <a:t>, </a:t>
            </a:r>
            <a:r>
              <a:rPr lang="zh-CN" altLang="en-US" sz="2400" dirty="0" smtClean="0"/>
              <a:t>必须以</a:t>
            </a:r>
            <a:r>
              <a:rPr lang="en-US" altLang="zh-CN" sz="2400" dirty="0" smtClean="0"/>
              <a:t>\</a:t>
            </a:r>
            <a:r>
              <a:rPr lang="zh-CN" altLang="en-US" sz="2400" dirty="0" smtClean="0"/>
              <a:t>开头</a:t>
            </a:r>
            <a:r>
              <a:rPr lang="en-US" altLang="zh-CN" sz="2400" dirty="0" smtClean="0"/>
              <a:t>, </a:t>
            </a:r>
            <a:r>
              <a:rPr lang="zh-CN" altLang="en-US" sz="2400" dirty="0" smtClean="0"/>
              <a:t>不能和已有的命令重名</a:t>
            </a:r>
            <a:endParaRPr lang="en-US" altLang="zh-CN" sz="2400" dirty="0" smtClean="0"/>
          </a:p>
          <a:p>
            <a:pPr marL="857250" lvl="1" indent="-457200">
              <a:spcBef>
                <a:spcPct val="50000"/>
              </a:spcBef>
              <a:buSzPct val="60000"/>
            </a:pPr>
            <a:r>
              <a:rPr lang="zh-CN" altLang="en-US" sz="2400" dirty="0" smtClean="0"/>
              <a:t>参数数量</a:t>
            </a:r>
            <a:r>
              <a:rPr lang="en-US" altLang="zh-CN" sz="2400" dirty="0" smtClean="0"/>
              <a:t>: </a:t>
            </a:r>
            <a:r>
              <a:rPr lang="zh-CN" altLang="en-US" sz="2400" dirty="0" smtClean="0"/>
              <a:t>可选参数</a:t>
            </a:r>
            <a:r>
              <a:rPr lang="en-US" altLang="zh-CN" sz="2400" dirty="0" smtClean="0"/>
              <a:t>, 0~9</a:t>
            </a:r>
            <a:r>
              <a:rPr lang="zh-CN" altLang="en-US" sz="2400" dirty="0" smtClean="0"/>
              <a:t>之间的整数</a:t>
            </a:r>
            <a:r>
              <a:rPr lang="en-US" altLang="zh-CN" sz="2400" dirty="0" smtClean="0"/>
              <a:t>, </a:t>
            </a:r>
            <a:r>
              <a:rPr lang="zh-CN" altLang="en-US" sz="2400" dirty="0" smtClean="0"/>
              <a:t>默认值为</a:t>
            </a:r>
            <a:r>
              <a:rPr lang="en-US" altLang="zh-CN" sz="2400" dirty="0" smtClean="0"/>
              <a:t>0</a:t>
            </a:r>
          </a:p>
          <a:p>
            <a:pPr marL="857250" lvl="1" indent="-457200">
              <a:spcBef>
                <a:spcPct val="50000"/>
              </a:spcBef>
              <a:buSzPct val="60000"/>
            </a:pPr>
            <a:r>
              <a:rPr lang="zh-CN" altLang="en-US" sz="2400" dirty="0" smtClean="0"/>
              <a:t>默认值</a:t>
            </a:r>
            <a:r>
              <a:rPr lang="en-US" altLang="zh-CN" sz="2400" dirty="0" smtClean="0"/>
              <a:t>: </a:t>
            </a:r>
            <a:r>
              <a:rPr lang="zh-CN" altLang="en-US" sz="2400" dirty="0" smtClean="0"/>
              <a:t>可选参数</a:t>
            </a:r>
            <a:r>
              <a:rPr lang="en-US" altLang="zh-CN" sz="2400" dirty="0" smtClean="0"/>
              <a:t>, </a:t>
            </a:r>
            <a:r>
              <a:rPr lang="zh-CN" altLang="en-US" sz="2400" dirty="0" smtClean="0"/>
              <a:t>用于设定第一个参数的默认值</a:t>
            </a:r>
            <a:endParaRPr lang="en-US" altLang="zh-CN" sz="2400" dirty="0" smtClean="0"/>
          </a:p>
          <a:p>
            <a:pPr marL="857250" lvl="1" indent="-457200">
              <a:spcBef>
                <a:spcPct val="50000"/>
              </a:spcBef>
              <a:buSzPct val="60000"/>
            </a:pPr>
            <a:r>
              <a:rPr lang="zh-CN" altLang="en-US" sz="2400" dirty="0" smtClean="0"/>
              <a:t>定义内容</a:t>
            </a:r>
            <a:r>
              <a:rPr lang="en-US" altLang="zh-CN" sz="2400" dirty="0" smtClean="0"/>
              <a:t>: </a:t>
            </a:r>
            <a:r>
              <a:rPr lang="zh-CN" altLang="en-US" sz="2400" dirty="0" smtClean="0"/>
              <a:t>新命令所要执行的任务</a:t>
            </a:r>
            <a:r>
              <a:rPr lang="en-US" altLang="zh-CN" sz="2400" dirty="0" smtClean="0"/>
              <a:t>, </a:t>
            </a:r>
            <a:r>
              <a:rPr lang="zh-CN" altLang="en-US" sz="2400" dirty="0" smtClean="0"/>
              <a:t>其中涉及参数时</a:t>
            </a:r>
            <a:r>
              <a:rPr lang="en-US" altLang="zh-CN" sz="2400" dirty="0" smtClean="0"/>
              <a:t>, </a:t>
            </a:r>
            <a:r>
              <a:rPr lang="zh-CN" altLang="en-US" sz="2400" dirty="0" smtClean="0"/>
              <a:t>用符号</a:t>
            </a:r>
            <a:r>
              <a:rPr lang="en-US" altLang="zh-CN" sz="2400" dirty="0" smtClean="0"/>
              <a:t>#n</a:t>
            </a:r>
            <a:r>
              <a:rPr lang="zh-CN" altLang="en-US" sz="2400" dirty="0" smtClean="0"/>
              <a:t>表示</a:t>
            </a:r>
            <a:r>
              <a:rPr lang="en-US" altLang="zh-CN" sz="2400" dirty="0" smtClean="0"/>
              <a:t>, </a:t>
            </a:r>
            <a:r>
              <a:rPr lang="zh-CN" altLang="en-US" sz="2400" dirty="0" smtClean="0"/>
              <a:t>例如第一个参数</a:t>
            </a:r>
            <a:r>
              <a:rPr lang="en-US" altLang="zh-CN" sz="2400" dirty="0" smtClean="0"/>
              <a:t>#1, </a:t>
            </a:r>
            <a:r>
              <a:rPr lang="zh-CN" altLang="en-US" sz="2400" dirty="0" smtClean="0"/>
              <a:t>第二个参数</a:t>
            </a:r>
            <a:r>
              <a:rPr lang="en-US" altLang="zh-CN" sz="2400" dirty="0" smtClean="0"/>
              <a:t>#2.</a:t>
            </a:r>
            <a:endParaRPr lang="en-US" altLang="zh-CN" sz="2800" dirty="0" smtClean="0"/>
          </a:p>
        </p:txBody>
      </p:sp>
    </p:spTree>
    <p:extLst>
      <p:ext uri="{BB962C8B-B14F-4D97-AF65-F5344CB8AC3E}">
        <p14:creationId xmlns:p14="http://schemas.microsoft.com/office/powerpoint/2010/main" val="9762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自定义命令</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zh-CN" altLang="en-US" sz="2800" dirty="0"/>
              <a:t>举例</a:t>
            </a:r>
            <a:endParaRPr lang="en-US" altLang="zh-CN" sz="2800" dirty="0" smtClean="0"/>
          </a:p>
        </p:txBody>
      </p:sp>
      <p:pic>
        <p:nvPicPr>
          <p:cNvPr id="5" name="图片 4"/>
          <p:cNvPicPr>
            <a:picLocks noChangeAspect="1"/>
          </p:cNvPicPr>
          <p:nvPr/>
        </p:nvPicPr>
        <p:blipFill>
          <a:blip r:embed="rId3"/>
          <a:stretch>
            <a:fillRect/>
          </a:stretch>
        </p:blipFill>
        <p:spPr>
          <a:xfrm>
            <a:off x="3567381" y="2155045"/>
            <a:ext cx="4743450" cy="1352550"/>
          </a:xfrm>
          <a:prstGeom prst="rect">
            <a:avLst/>
          </a:prstGeom>
        </p:spPr>
      </p:pic>
      <p:pic>
        <p:nvPicPr>
          <p:cNvPr id="6" name="图片 5"/>
          <p:cNvPicPr>
            <a:picLocks noChangeAspect="1"/>
          </p:cNvPicPr>
          <p:nvPr/>
        </p:nvPicPr>
        <p:blipFill>
          <a:blip r:embed="rId4"/>
          <a:stretch>
            <a:fillRect/>
          </a:stretch>
        </p:blipFill>
        <p:spPr>
          <a:xfrm>
            <a:off x="1155651" y="3821205"/>
            <a:ext cx="2438400" cy="819150"/>
          </a:xfrm>
          <a:prstGeom prst="rect">
            <a:avLst/>
          </a:prstGeom>
        </p:spPr>
      </p:pic>
      <p:pic>
        <p:nvPicPr>
          <p:cNvPr id="7" name="图片 6"/>
          <p:cNvPicPr>
            <a:picLocks noChangeAspect="1"/>
          </p:cNvPicPr>
          <p:nvPr/>
        </p:nvPicPr>
        <p:blipFill>
          <a:blip r:embed="rId5"/>
          <a:stretch>
            <a:fillRect/>
          </a:stretch>
        </p:blipFill>
        <p:spPr>
          <a:xfrm>
            <a:off x="1131243" y="2140446"/>
            <a:ext cx="2324100" cy="1600200"/>
          </a:xfrm>
          <a:prstGeom prst="rect">
            <a:avLst/>
          </a:prstGeom>
        </p:spPr>
      </p:pic>
      <p:pic>
        <p:nvPicPr>
          <p:cNvPr id="8" name="图片 7"/>
          <p:cNvPicPr>
            <a:picLocks noChangeAspect="1"/>
          </p:cNvPicPr>
          <p:nvPr/>
        </p:nvPicPr>
        <p:blipFill>
          <a:blip r:embed="rId6"/>
          <a:stretch>
            <a:fillRect/>
          </a:stretch>
        </p:blipFill>
        <p:spPr>
          <a:xfrm>
            <a:off x="1691680" y="4778563"/>
            <a:ext cx="5864621" cy="1746781"/>
          </a:xfrm>
          <a:prstGeom prst="rect">
            <a:avLst/>
          </a:prstGeom>
        </p:spPr>
      </p:pic>
    </p:spTree>
    <p:extLst>
      <p:ext uri="{BB962C8B-B14F-4D97-AF65-F5344CB8AC3E}">
        <p14:creationId xmlns:p14="http://schemas.microsoft.com/office/powerpoint/2010/main" val="73073892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文档类型</a:t>
            </a:r>
            <a:endParaRPr lang="zh-CN" altLang="en-US" dirty="0"/>
          </a:p>
        </p:txBody>
      </p:sp>
      <p:sp>
        <p:nvSpPr>
          <p:cNvPr id="4" name="内容占位符 3"/>
          <p:cNvSpPr>
            <a:spLocks noGrp="1"/>
          </p:cNvSpPr>
          <p:nvPr>
            <p:ph idx="1"/>
          </p:nvPr>
        </p:nvSpPr>
        <p:spPr/>
        <p:txBody>
          <a:bodyPr>
            <a:normAutofit/>
          </a:bodyPr>
          <a:lstStyle/>
          <a:p>
            <a:pPr marL="457200" indent="-457200">
              <a:lnSpc>
                <a:spcPct val="114000"/>
              </a:lnSpc>
              <a:spcBef>
                <a:spcPts val="600"/>
              </a:spcBef>
              <a:buSzPct val="60000"/>
            </a:pPr>
            <a:r>
              <a:rPr lang="zh-CN" altLang="en-US" sz="2800" dirty="0" smtClean="0"/>
              <a:t>文档类型</a:t>
            </a:r>
            <a:r>
              <a:rPr lang="en-US" altLang="zh-CN" sz="2800" dirty="0" smtClean="0"/>
              <a:t>(</a:t>
            </a:r>
            <a:r>
              <a:rPr lang="zh-CN" altLang="en-US" sz="2800" b="1" dirty="0" smtClean="0">
                <a:solidFill>
                  <a:srgbClr val="FF0000"/>
                </a:solidFill>
              </a:rPr>
              <a:t>文类</a:t>
            </a:r>
            <a:r>
              <a:rPr lang="en-US" altLang="zh-CN" sz="2800" dirty="0" smtClean="0"/>
              <a:t>)</a:t>
            </a:r>
            <a:r>
              <a:rPr lang="zh-CN" altLang="en-US" sz="2800" dirty="0" smtClean="0"/>
              <a:t>由</a:t>
            </a:r>
            <a:r>
              <a:rPr lang="en-US" altLang="zh-CN" sz="2800" dirty="0" err="1" smtClean="0"/>
              <a:t>Tex</a:t>
            </a:r>
            <a:r>
              <a:rPr lang="zh-CN" altLang="en-US" sz="2800" dirty="0" smtClean="0"/>
              <a:t>或</a:t>
            </a:r>
            <a:r>
              <a:rPr lang="en-US" altLang="zh-CN" sz="2800" dirty="0" err="1" smtClean="0"/>
              <a:t>LaTeX</a:t>
            </a:r>
            <a:r>
              <a:rPr lang="zh-CN" altLang="en-US" sz="2800" dirty="0" smtClean="0"/>
              <a:t>命令编写</a:t>
            </a:r>
            <a:r>
              <a:rPr lang="en-US" altLang="zh-CN" sz="2800" dirty="0" smtClean="0"/>
              <a:t>, </a:t>
            </a:r>
            <a:r>
              <a:rPr lang="zh-CN" altLang="en-US" sz="2800" dirty="0" smtClean="0"/>
              <a:t>用于规范某种类型文档排版格式的程序文件</a:t>
            </a:r>
            <a:r>
              <a:rPr lang="en-US" altLang="zh-CN" sz="2800" dirty="0" smtClean="0"/>
              <a:t>, </a:t>
            </a:r>
            <a:r>
              <a:rPr lang="zh-CN" altLang="en-US" sz="2800" dirty="0" smtClean="0"/>
              <a:t>其扩展名为</a:t>
            </a:r>
            <a:r>
              <a:rPr lang="en-US" altLang="zh-CN" sz="2800" dirty="0" smtClean="0"/>
              <a:t>.</a:t>
            </a:r>
            <a:r>
              <a:rPr lang="en-US" altLang="zh-CN" sz="2800" dirty="0" err="1" smtClean="0"/>
              <a:t>cls</a:t>
            </a:r>
            <a:r>
              <a:rPr lang="en-US" altLang="zh-CN" sz="2800" dirty="0" smtClean="0"/>
              <a:t> </a:t>
            </a:r>
          </a:p>
          <a:p>
            <a:pPr marL="457200" indent="-457200">
              <a:lnSpc>
                <a:spcPct val="114000"/>
              </a:lnSpc>
              <a:spcBef>
                <a:spcPts val="600"/>
              </a:spcBef>
              <a:buSzPct val="60000"/>
            </a:pPr>
            <a:r>
              <a:rPr lang="zh-CN" altLang="en-US" sz="2800" dirty="0" smtClean="0"/>
              <a:t>源文件的首条命令用来确定文档类型</a:t>
            </a:r>
            <a:endParaRPr lang="en-US" altLang="zh-CN" sz="2800" dirty="0" smtClean="0"/>
          </a:p>
          <a:p>
            <a:pPr marL="457200" indent="-457200">
              <a:lnSpc>
                <a:spcPct val="114000"/>
              </a:lnSpc>
              <a:spcBef>
                <a:spcPts val="600"/>
              </a:spcBef>
              <a:buSzPct val="60000"/>
            </a:pPr>
            <a:r>
              <a:rPr lang="en-US" altLang="zh-CN" sz="2800" dirty="0"/>
              <a:t>\</a:t>
            </a:r>
            <a:r>
              <a:rPr lang="en-US" altLang="zh-CN" sz="2800" dirty="0" err="1"/>
              <a:t>documentclass</a:t>
            </a:r>
            <a:r>
              <a:rPr lang="en-US" altLang="zh-CN" sz="2800" dirty="0" smtClean="0"/>
              <a:t>[</a:t>
            </a:r>
            <a:r>
              <a:rPr lang="zh-CN" altLang="en-US" sz="2800" dirty="0" smtClean="0"/>
              <a:t>参数</a:t>
            </a:r>
            <a:r>
              <a:rPr lang="en-US" altLang="zh-CN" sz="2800" dirty="0" smtClean="0"/>
              <a:t>1,</a:t>
            </a:r>
            <a:r>
              <a:rPr lang="zh-CN" altLang="en-US" sz="2800" dirty="0" smtClean="0"/>
              <a:t>参数</a:t>
            </a:r>
            <a:r>
              <a:rPr lang="en-US" altLang="zh-CN" sz="2800" dirty="0" smtClean="0"/>
              <a:t>2,……]{</a:t>
            </a:r>
            <a:r>
              <a:rPr lang="zh-CN" altLang="en-US" sz="2800" dirty="0" smtClean="0"/>
              <a:t>文档类型</a:t>
            </a:r>
            <a:r>
              <a:rPr lang="en-US" altLang="zh-CN" sz="2800" dirty="0" smtClean="0"/>
              <a:t>}</a:t>
            </a:r>
          </a:p>
          <a:p>
            <a:pPr marL="457200" indent="-457200">
              <a:lnSpc>
                <a:spcPct val="114000"/>
              </a:lnSpc>
              <a:spcBef>
                <a:spcPts val="600"/>
              </a:spcBef>
              <a:buSzPct val="60000"/>
            </a:pPr>
            <a:r>
              <a:rPr lang="zh-CN" altLang="en-US" sz="2800" dirty="0" smtClean="0"/>
              <a:t>常用的文档类型由</a:t>
            </a:r>
            <a:r>
              <a:rPr lang="en-US" altLang="zh-CN" sz="2800" dirty="0" smtClean="0"/>
              <a:t>: book, report, article, beamer</a:t>
            </a:r>
          </a:p>
        </p:txBody>
      </p:sp>
    </p:spTree>
    <p:extLst>
      <p:ext uri="{BB962C8B-B14F-4D97-AF65-F5344CB8AC3E}">
        <p14:creationId xmlns:p14="http://schemas.microsoft.com/office/powerpoint/2010/main" val="381686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文档类型选项</a:t>
            </a:r>
            <a:endParaRPr lang="zh-CN" altLang="en-US" dirty="0"/>
          </a:p>
        </p:txBody>
      </p:sp>
      <p:sp>
        <p:nvSpPr>
          <p:cNvPr id="8195" name="Rectangle 3"/>
          <p:cNvSpPr>
            <a:spLocks noGrp="1" noChangeArrowheads="1"/>
          </p:cNvSpPr>
          <p:nvPr>
            <p:ph idx="1"/>
          </p:nvPr>
        </p:nvSpPr>
        <p:spPr/>
        <p:txBody>
          <a:bodyPr/>
          <a:lstStyle/>
          <a:p>
            <a:r>
              <a:rPr lang="en-US" altLang="zh-CN" sz="2800" dirty="0"/>
              <a:t>\</a:t>
            </a:r>
            <a:r>
              <a:rPr lang="en-US" altLang="zh-CN" sz="2800" dirty="0" err="1"/>
              <a:t>documentclass</a:t>
            </a:r>
            <a:r>
              <a:rPr lang="en-US" altLang="zh-CN" sz="2800" dirty="0"/>
              <a:t>[</a:t>
            </a:r>
            <a:r>
              <a:rPr lang="en-US" altLang="zh-CN" sz="2800" b="1" dirty="0">
                <a:solidFill>
                  <a:srgbClr val="FF0000"/>
                </a:solidFill>
              </a:rPr>
              <a:t>10pt,twocolumn,letterpaper</a:t>
            </a:r>
            <a:r>
              <a:rPr lang="en-US" altLang="zh-CN" sz="2800" dirty="0"/>
              <a:t>]{article}</a:t>
            </a:r>
            <a:endParaRPr lang="en-US" altLang="zh-CN" sz="2800" b="0" dirty="0" smtClean="0"/>
          </a:p>
        </p:txBody>
      </p:sp>
      <p:graphicFrame>
        <p:nvGraphicFramePr>
          <p:cNvPr id="2" name="表格 1"/>
          <p:cNvGraphicFramePr>
            <a:graphicFrameLocks noGrp="1"/>
          </p:cNvGraphicFramePr>
          <p:nvPr>
            <p:extLst>
              <p:ext uri="{D42A27DB-BD31-4B8C-83A1-F6EECF244321}">
                <p14:modId xmlns:p14="http://schemas.microsoft.com/office/powerpoint/2010/main" val="694455326"/>
              </p:ext>
            </p:extLst>
          </p:nvPr>
        </p:nvGraphicFramePr>
        <p:xfrm>
          <a:off x="611560" y="2636912"/>
          <a:ext cx="8352928" cy="4945585"/>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066224770"/>
                    </a:ext>
                  </a:extLst>
                </a:gridCol>
                <a:gridCol w="5832648">
                  <a:extLst>
                    <a:ext uri="{9D8B030D-6E8A-4147-A177-3AD203B41FA5}">
                      <a16:colId xmlns:a16="http://schemas.microsoft.com/office/drawing/2014/main" val="2301749946"/>
                    </a:ext>
                  </a:extLst>
                </a:gridCol>
              </a:tblGrid>
              <a:tr h="477053">
                <a:tc>
                  <a:txBody>
                    <a:bodyPr/>
                    <a:lstStyle/>
                    <a:p>
                      <a:r>
                        <a:rPr lang="en-US" altLang="zh-CN" dirty="0" smtClean="0"/>
                        <a:t>aspect</a:t>
                      </a:r>
                      <a:endParaRPr lang="zh-CN" altLang="en-US" dirty="0"/>
                    </a:p>
                  </a:txBody>
                  <a:tcPr anchor="ctr"/>
                </a:tc>
                <a:tc>
                  <a:txBody>
                    <a:bodyPr/>
                    <a:lstStyle/>
                    <a:p>
                      <a:r>
                        <a:rPr lang="en-US" altLang="zh-CN" dirty="0" smtClean="0"/>
                        <a:t>comment</a:t>
                      </a:r>
                      <a:endParaRPr lang="zh-CN" altLang="en-US" dirty="0"/>
                    </a:p>
                  </a:txBody>
                  <a:tcPr anchor="ctr"/>
                </a:tc>
                <a:extLst>
                  <a:ext uri="{0D108BD9-81ED-4DB2-BD59-A6C34878D82A}">
                    <a16:rowId xmlns:a16="http://schemas.microsoft.com/office/drawing/2014/main" val="3349443338"/>
                  </a:ext>
                </a:extLst>
              </a:tr>
              <a:tr h="477053">
                <a:tc>
                  <a:txBody>
                    <a:bodyPr/>
                    <a:lstStyle/>
                    <a:p>
                      <a:r>
                        <a:rPr lang="en-US" altLang="zh-CN" dirty="0" smtClean="0"/>
                        <a:t>10pt, 11pt, 12pt</a:t>
                      </a:r>
                      <a:endParaRPr lang="zh-CN" altLang="en-US" dirty="0"/>
                    </a:p>
                  </a:txBody>
                  <a:tcPr anchor="ctr"/>
                </a:tc>
                <a:tc>
                  <a:txBody>
                    <a:bodyPr/>
                    <a:lstStyle/>
                    <a:p>
                      <a:r>
                        <a:rPr lang="zh-CN" altLang="en-US" dirty="0" smtClean="0"/>
                        <a:t>正文字号</a:t>
                      </a:r>
                      <a:r>
                        <a:rPr lang="en-US" altLang="zh-CN" dirty="0" smtClean="0"/>
                        <a:t>, </a:t>
                      </a:r>
                      <a:r>
                        <a:rPr lang="zh-CN" altLang="en-US" dirty="0" smtClean="0"/>
                        <a:t>缺省</a:t>
                      </a:r>
                      <a:r>
                        <a:rPr lang="en-US" altLang="zh-CN" dirty="0" smtClean="0"/>
                        <a:t>10pt, </a:t>
                      </a:r>
                      <a:r>
                        <a:rPr lang="en-US" altLang="zh-CN" dirty="0" err="1" smtClean="0"/>
                        <a:t>LaTeX</a:t>
                      </a:r>
                      <a:r>
                        <a:rPr lang="zh-CN" altLang="en-US" dirty="0" smtClean="0"/>
                        <a:t>会根据它选择各级标题的字号</a:t>
                      </a:r>
                      <a:endParaRPr lang="zh-CN" altLang="en-US" dirty="0"/>
                    </a:p>
                  </a:txBody>
                  <a:tcPr anchor="ctr"/>
                </a:tc>
                <a:extLst>
                  <a:ext uri="{0D108BD9-81ED-4DB2-BD59-A6C34878D82A}">
                    <a16:rowId xmlns:a16="http://schemas.microsoft.com/office/drawing/2014/main" val="1053126203"/>
                  </a:ext>
                </a:extLst>
              </a:tr>
              <a:tr h="238527">
                <a:tc>
                  <a:txBody>
                    <a:bodyPr/>
                    <a:lstStyle/>
                    <a:p>
                      <a:r>
                        <a:rPr lang="en-US" altLang="zh-CN" dirty="0" err="1" smtClean="0"/>
                        <a:t>letterpaper</a:t>
                      </a:r>
                      <a:r>
                        <a:rPr lang="en-US" altLang="zh-CN" dirty="0" smtClean="0"/>
                        <a:t>, a4paper</a:t>
                      </a:r>
                      <a:endParaRPr lang="zh-CN" altLang="en-US" dirty="0"/>
                    </a:p>
                  </a:txBody>
                  <a:tcPr anchor="ctr"/>
                </a:tc>
                <a:tc>
                  <a:txBody>
                    <a:bodyPr/>
                    <a:lstStyle/>
                    <a:p>
                      <a:r>
                        <a:rPr lang="zh-CN" altLang="en-US" dirty="0" smtClean="0"/>
                        <a:t>纸张尺寸</a:t>
                      </a:r>
                      <a:r>
                        <a:rPr lang="en-US" altLang="zh-CN" dirty="0" smtClean="0"/>
                        <a:t>, </a:t>
                      </a:r>
                      <a:r>
                        <a:rPr lang="zh-CN" altLang="en-US" dirty="0" smtClean="0"/>
                        <a:t>缺省是</a:t>
                      </a:r>
                      <a:r>
                        <a:rPr lang="en-US" altLang="zh-CN" dirty="0" smtClean="0"/>
                        <a:t>letter</a:t>
                      </a:r>
                      <a:endParaRPr lang="zh-CN" altLang="en-US" dirty="0"/>
                    </a:p>
                  </a:txBody>
                  <a:tcPr anchor="ctr"/>
                </a:tc>
                <a:extLst>
                  <a:ext uri="{0D108BD9-81ED-4DB2-BD59-A6C34878D82A}">
                    <a16:rowId xmlns:a16="http://schemas.microsoft.com/office/drawing/2014/main" val="1928108299"/>
                  </a:ext>
                </a:extLst>
              </a:tr>
              <a:tr h="238527">
                <a:tc>
                  <a:txBody>
                    <a:bodyPr/>
                    <a:lstStyle/>
                    <a:p>
                      <a:r>
                        <a:rPr lang="en-US" altLang="zh-CN" dirty="0" err="1" smtClean="0"/>
                        <a:t>notitlepapge</a:t>
                      </a:r>
                      <a:r>
                        <a:rPr lang="en-US" altLang="zh-CN" dirty="0" smtClean="0"/>
                        <a:t>, </a:t>
                      </a:r>
                      <a:r>
                        <a:rPr lang="en-US" altLang="zh-CN" dirty="0" err="1" smtClean="0"/>
                        <a:t>titlepage</a:t>
                      </a:r>
                      <a:endParaRPr lang="zh-CN" altLang="en-US" dirty="0"/>
                    </a:p>
                  </a:txBody>
                  <a:tcPr anchor="ctr"/>
                </a:tc>
                <a:tc>
                  <a:txBody>
                    <a:bodyPr/>
                    <a:lstStyle/>
                    <a:p>
                      <a:r>
                        <a:rPr lang="zh-CN" altLang="en-US" dirty="0" smtClean="0"/>
                        <a:t>标题后是否新起页</a:t>
                      </a:r>
                      <a:r>
                        <a:rPr lang="en-US" altLang="zh-CN" dirty="0" smtClean="0"/>
                        <a:t>, article</a:t>
                      </a:r>
                      <a:r>
                        <a:rPr lang="zh-CN" altLang="en-US" dirty="0" smtClean="0"/>
                        <a:t>缺省为不新起页</a:t>
                      </a:r>
                      <a:endParaRPr lang="zh-CN" altLang="en-US" dirty="0"/>
                    </a:p>
                  </a:txBody>
                  <a:tcPr anchor="ctr"/>
                </a:tc>
                <a:extLst>
                  <a:ext uri="{0D108BD9-81ED-4DB2-BD59-A6C34878D82A}">
                    <a16:rowId xmlns:a16="http://schemas.microsoft.com/office/drawing/2014/main" val="2556233449"/>
                  </a:ext>
                </a:extLst>
              </a:tr>
              <a:tr h="477053">
                <a:tc>
                  <a:txBody>
                    <a:bodyPr/>
                    <a:lstStyle/>
                    <a:p>
                      <a:r>
                        <a:rPr lang="en-US" altLang="zh-CN" dirty="0" err="1" smtClean="0"/>
                        <a:t>onecolumn</a:t>
                      </a:r>
                      <a:r>
                        <a:rPr lang="en-US" altLang="zh-CN" dirty="0" smtClean="0"/>
                        <a:t>, </a:t>
                      </a:r>
                      <a:r>
                        <a:rPr lang="en-US" altLang="zh-CN" dirty="0" err="1" smtClean="0"/>
                        <a:t>twocolumn</a:t>
                      </a:r>
                      <a:endParaRPr lang="zh-CN" altLang="en-US" dirty="0"/>
                    </a:p>
                  </a:txBody>
                  <a:tcPr anchor="ctr"/>
                </a:tc>
                <a:tc>
                  <a:txBody>
                    <a:bodyPr/>
                    <a:lstStyle/>
                    <a:p>
                      <a:r>
                        <a:rPr lang="zh-CN" altLang="en-US" dirty="0" smtClean="0"/>
                        <a:t>栏数</a:t>
                      </a:r>
                      <a:r>
                        <a:rPr lang="en-US" altLang="zh-CN" dirty="0" smtClean="0"/>
                        <a:t>, </a:t>
                      </a:r>
                      <a:r>
                        <a:rPr lang="zh-CN" altLang="en-US" dirty="0" smtClean="0"/>
                        <a:t>缺省为单栏</a:t>
                      </a:r>
                      <a:endParaRPr lang="zh-CN" altLang="en-US" dirty="0"/>
                    </a:p>
                  </a:txBody>
                  <a:tcPr anchor="ctr"/>
                </a:tc>
                <a:extLst>
                  <a:ext uri="{0D108BD9-81ED-4DB2-BD59-A6C34878D82A}">
                    <a16:rowId xmlns:a16="http://schemas.microsoft.com/office/drawing/2014/main" val="4227138975"/>
                  </a:ext>
                </a:extLst>
              </a:tr>
              <a:tr h="477053">
                <a:tc>
                  <a:txBody>
                    <a:bodyPr/>
                    <a:lstStyle/>
                    <a:p>
                      <a:r>
                        <a:rPr lang="en-US" altLang="zh-CN" dirty="0" err="1" smtClean="0"/>
                        <a:t>oneside</a:t>
                      </a:r>
                      <a:r>
                        <a:rPr lang="en-US" altLang="zh-CN" dirty="0" smtClean="0"/>
                        <a:t>, </a:t>
                      </a:r>
                      <a:r>
                        <a:rPr lang="en-US" altLang="zh-CN" dirty="0" err="1" smtClean="0"/>
                        <a:t>twoside</a:t>
                      </a:r>
                      <a:endParaRPr lang="zh-CN" altLang="en-US" dirty="0"/>
                    </a:p>
                  </a:txBody>
                  <a:tcPr anchor="ctr"/>
                </a:tc>
                <a:tc>
                  <a:txBody>
                    <a:bodyPr/>
                    <a:lstStyle/>
                    <a:p>
                      <a:r>
                        <a:rPr lang="zh-CN" altLang="en-US" dirty="0" smtClean="0"/>
                        <a:t>单面双面</a:t>
                      </a:r>
                      <a:r>
                        <a:rPr lang="en-US" altLang="zh-CN" dirty="0" smtClean="0"/>
                        <a:t>, article</a:t>
                      </a:r>
                      <a:r>
                        <a:rPr lang="zh-CN" altLang="en-US" dirty="0" smtClean="0"/>
                        <a:t>和</a:t>
                      </a:r>
                      <a:r>
                        <a:rPr lang="en-US" altLang="zh-CN" dirty="0" smtClean="0"/>
                        <a:t>report</a:t>
                      </a:r>
                      <a:r>
                        <a:rPr lang="zh-CN" altLang="en-US" dirty="0" smtClean="0"/>
                        <a:t>缺省为单面</a:t>
                      </a:r>
                      <a:r>
                        <a:rPr lang="en-US" altLang="zh-CN" dirty="0" smtClean="0"/>
                        <a:t>, book</a:t>
                      </a:r>
                      <a:r>
                        <a:rPr lang="zh-CN" altLang="en-US" dirty="0" smtClean="0"/>
                        <a:t>缺省双面</a:t>
                      </a:r>
                      <a:endParaRPr lang="zh-CN" altLang="en-US" dirty="0"/>
                    </a:p>
                  </a:txBody>
                  <a:tcPr anchor="ctr"/>
                </a:tc>
                <a:extLst>
                  <a:ext uri="{0D108BD9-81ED-4DB2-BD59-A6C34878D82A}">
                    <a16:rowId xmlns:a16="http://schemas.microsoft.com/office/drawing/2014/main" val="2413015098"/>
                  </a:ext>
                </a:extLst>
              </a:tr>
              <a:tr h="477053">
                <a:tc>
                  <a:txBody>
                    <a:bodyPr/>
                    <a:lstStyle/>
                    <a:p>
                      <a:r>
                        <a:rPr lang="en-US" altLang="zh-CN" dirty="0" smtClean="0"/>
                        <a:t>Landscape</a:t>
                      </a:r>
                      <a:endParaRPr lang="zh-CN" altLang="en-US" dirty="0"/>
                    </a:p>
                  </a:txBody>
                  <a:tcPr anchor="ctr"/>
                </a:tc>
                <a:tc>
                  <a:txBody>
                    <a:bodyPr/>
                    <a:lstStyle/>
                    <a:p>
                      <a:r>
                        <a:rPr lang="zh-CN" altLang="en-US" dirty="0" smtClean="0"/>
                        <a:t>纵横打印方向</a:t>
                      </a:r>
                      <a:r>
                        <a:rPr lang="en-US" altLang="zh-CN" dirty="0" smtClean="0"/>
                        <a:t>, </a:t>
                      </a:r>
                      <a:r>
                        <a:rPr lang="zh-CN" altLang="en-US" dirty="0" smtClean="0"/>
                        <a:t>缺省为纵向</a:t>
                      </a:r>
                      <a:endParaRPr lang="zh-CN" altLang="en-US" dirty="0"/>
                    </a:p>
                  </a:txBody>
                  <a:tcPr anchor="ctr"/>
                </a:tc>
                <a:extLst>
                  <a:ext uri="{0D108BD9-81ED-4DB2-BD59-A6C34878D82A}">
                    <a16:rowId xmlns:a16="http://schemas.microsoft.com/office/drawing/2014/main" val="3391495740"/>
                  </a:ext>
                </a:extLst>
              </a:tr>
              <a:tr h="477053">
                <a:tc>
                  <a:txBody>
                    <a:bodyPr/>
                    <a:lstStyle/>
                    <a:p>
                      <a:r>
                        <a:rPr lang="en-US" altLang="zh-CN" dirty="0" err="1" smtClean="0"/>
                        <a:t>openany</a:t>
                      </a:r>
                      <a:r>
                        <a:rPr lang="en-US" altLang="zh-CN" dirty="0" smtClean="0"/>
                        <a:t>, </a:t>
                      </a:r>
                      <a:r>
                        <a:rPr lang="en-US" altLang="zh-CN" dirty="0" err="1" smtClean="0"/>
                        <a:t>openright</a:t>
                      </a:r>
                      <a:endParaRPr lang="zh-CN" altLang="en-US" dirty="0"/>
                    </a:p>
                  </a:txBody>
                  <a:tcPr anchor="ctr"/>
                </a:tc>
                <a:tc>
                  <a:txBody>
                    <a:bodyPr/>
                    <a:lstStyle/>
                    <a:p>
                      <a:r>
                        <a:rPr lang="en-US" altLang="zh-CN" dirty="0" smtClean="0"/>
                        <a:t>report</a:t>
                      </a:r>
                      <a:r>
                        <a:rPr lang="zh-CN" altLang="en-US" dirty="0" smtClean="0"/>
                        <a:t>缺省</a:t>
                      </a:r>
                      <a:r>
                        <a:rPr lang="en-US" altLang="zh-CN" dirty="0" err="1" smtClean="0"/>
                        <a:t>openany</a:t>
                      </a:r>
                      <a:r>
                        <a:rPr lang="en-US" altLang="zh-CN" dirty="0" smtClean="0"/>
                        <a:t>, book</a:t>
                      </a:r>
                      <a:r>
                        <a:rPr lang="zh-CN" altLang="en-US" dirty="0" smtClean="0"/>
                        <a:t>缺省</a:t>
                      </a:r>
                      <a:r>
                        <a:rPr lang="en-US" altLang="zh-CN" dirty="0" err="1" smtClean="0"/>
                        <a:t>openright</a:t>
                      </a:r>
                      <a:endParaRPr lang="zh-CN" altLang="en-US" dirty="0"/>
                    </a:p>
                  </a:txBody>
                  <a:tcPr anchor="ctr"/>
                </a:tc>
                <a:extLst>
                  <a:ext uri="{0D108BD9-81ED-4DB2-BD59-A6C34878D82A}">
                    <a16:rowId xmlns:a16="http://schemas.microsoft.com/office/drawing/2014/main" val="3735400198"/>
                  </a:ext>
                </a:extLst>
              </a:tr>
              <a:tr h="477053">
                <a:tc>
                  <a:txBody>
                    <a:bodyPr/>
                    <a:lstStyle/>
                    <a:p>
                      <a:r>
                        <a:rPr lang="en-US" altLang="zh-CN" dirty="0" smtClean="0"/>
                        <a:t>Draft</a:t>
                      </a:r>
                      <a:endParaRPr lang="zh-CN" altLang="en-US" dirty="0"/>
                    </a:p>
                  </a:txBody>
                  <a:tcPr anchor="ctr"/>
                </a:tc>
                <a:tc>
                  <a:txBody>
                    <a:bodyPr/>
                    <a:lstStyle/>
                    <a:p>
                      <a:r>
                        <a:rPr lang="zh-CN" altLang="en-US" dirty="0" smtClean="0"/>
                        <a:t>草稿模式</a:t>
                      </a:r>
                      <a:r>
                        <a:rPr lang="en-US" altLang="zh-CN" dirty="0" smtClean="0"/>
                        <a:t>. </a:t>
                      </a:r>
                      <a:r>
                        <a:rPr lang="zh-CN" altLang="en-US" dirty="0" smtClean="0"/>
                        <a:t>如某些行排的过满</a:t>
                      </a:r>
                      <a:r>
                        <a:rPr lang="en-US" altLang="zh-CN" dirty="0" smtClean="0"/>
                        <a:t>, </a:t>
                      </a:r>
                      <a:r>
                        <a:rPr lang="zh-CN" altLang="en-US" dirty="0" smtClean="0"/>
                        <a:t>可以在右边标粗线提醒</a:t>
                      </a:r>
                      <a:endParaRPr lang="zh-CN" altLang="en-US" dirty="0"/>
                    </a:p>
                  </a:txBody>
                  <a:tcPr anchor="ctr"/>
                </a:tc>
                <a:extLst>
                  <a:ext uri="{0D108BD9-81ED-4DB2-BD59-A6C34878D82A}">
                    <a16:rowId xmlns:a16="http://schemas.microsoft.com/office/drawing/2014/main" val="1332845343"/>
                  </a:ext>
                </a:extLst>
              </a:tr>
            </a:tbl>
          </a:graphicData>
        </a:graphic>
      </p:graphicFrame>
    </p:spTree>
    <p:extLst>
      <p:ext uri="{BB962C8B-B14F-4D97-AF65-F5344CB8AC3E}">
        <p14:creationId xmlns:p14="http://schemas.microsoft.com/office/powerpoint/2010/main" val="23748721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宏包</a:t>
            </a:r>
            <a:r>
              <a:rPr lang="en-US" altLang="zh-CN" dirty="0" err="1" smtClean="0"/>
              <a:t>usepackage</a:t>
            </a:r>
            <a:endParaRPr lang="zh-CN" altLang="en-US" dirty="0"/>
          </a:p>
        </p:txBody>
      </p:sp>
      <p:sp>
        <p:nvSpPr>
          <p:cNvPr id="4" name="内容占位符 3"/>
          <p:cNvSpPr>
            <a:spLocks noGrp="1"/>
          </p:cNvSpPr>
          <p:nvPr>
            <p:ph idx="1"/>
          </p:nvPr>
        </p:nvSpPr>
        <p:spPr/>
        <p:txBody>
          <a:bodyPr>
            <a:normAutofit/>
          </a:bodyPr>
          <a:lstStyle/>
          <a:p>
            <a:pPr marL="457200" indent="-457200">
              <a:lnSpc>
                <a:spcPct val="114000"/>
              </a:lnSpc>
              <a:spcBef>
                <a:spcPts val="600"/>
              </a:spcBef>
              <a:buSzPct val="60000"/>
            </a:pPr>
            <a:r>
              <a:rPr lang="zh-CN" altLang="en-US" sz="2800" dirty="0" smtClean="0"/>
              <a:t>由多个</a:t>
            </a:r>
            <a:r>
              <a:rPr lang="en-US" altLang="zh-CN" sz="2800" dirty="0" err="1" smtClean="0"/>
              <a:t>TeX</a:t>
            </a:r>
            <a:r>
              <a:rPr lang="zh-CN" altLang="en-US" sz="2800" dirty="0" smtClean="0"/>
              <a:t>基础命令和</a:t>
            </a:r>
            <a:r>
              <a:rPr lang="en-US" altLang="zh-CN" sz="2800" dirty="0" err="1" smtClean="0"/>
              <a:t>LaTeX</a:t>
            </a:r>
            <a:r>
              <a:rPr lang="zh-CN" altLang="en-US" sz="2800" dirty="0" smtClean="0"/>
              <a:t>命令组合而成的命令或环境</a:t>
            </a:r>
            <a:r>
              <a:rPr lang="en-US" altLang="zh-CN" sz="2800" dirty="0" smtClean="0"/>
              <a:t>, </a:t>
            </a:r>
            <a:r>
              <a:rPr lang="zh-CN" altLang="en-US" sz="2800" dirty="0" smtClean="0"/>
              <a:t>成为宏</a:t>
            </a:r>
            <a:r>
              <a:rPr lang="en-US" altLang="zh-CN" sz="2800" dirty="0" smtClean="0"/>
              <a:t>. </a:t>
            </a:r>
            <a:r>
              <a:rPr lang="zh-CN" altLang="en-US" sz="2800" dirty="0" smtClean="0"/>
              <a:t>存储这些命令的文件成为宏包</a:t>
            </a:r>
            <a:r>
              <a:rPr lang="en-US" altLang="zh-CN" sz="2800" dirty="0" smtClean="0"/>
              <a:t>, </a:t>
            </a:r>
            <a:r>
              <a:rPr lang="zh-CN" altLang="en-US" sz="2800" dirty="0" smtClean="0"/>
              <a:t>扩展名为</a:t>
            </a:r>
            <a:r>
              <a:rPr lang="en-US" altLang="zh-CN" sz="2800" dirty="0" smtClean="0"/>
              <a:t>.sty</a:t>
            </a:r>
          </a:p>
          <a:p>
            <a:pPr marL="457200" indent="-457200">
              <a:lnSpc>
                <a:spcPct val="114000"/>
              </a:lnSpc>
              <a:spcBef>
                <a:spcPts val="600"/>
              </a:spcBef>
              <a:buSzPct val="60000"/>
            </a:pPr>
            <a:r>
              <a:rPr lang="en-US" altLang="zh-CN" sz="2800" dirty="0"/>
              <a:t>\</a:t>
            </a:r>
            <a:r>
              <a:rPr lang="en-US" altLang="zh-CN" sz="2800" dirty="0" err="1" smtClean="0"/>
              <a:t>usepackage</a:t>
            </a:r>
            <a:r>
              <a:rPr lang="en-US" altLang="zh-CN" sz="2800" dirty="0" smtClean="0"/>
              <a:t>[</a:t>
            </a:r>
            <a:r>
              <a:rPr lang="zh-CN" altLang="en-US" sz="2800" dirty="0" smtClean="0"/>
              <a:t>参数</a:t>
            </a:r>
            <a:r>
              <a:rPr lang="en-US" altLang="zh-CN" sz="2800" dirty="0" smtClean="0"/>
              <a:t>1, </a:t>
            </a:r>
            <a:r>
              <a:rPr lang="zh-CN" altLang="en-US" sz="2800" dirty="0" smtClean="0"/>
              <a:t>参数</a:t>
            </a:r>
            <a:r>
              <a:rPr lang="en-US" altLang="zh-CN" sz="2800" dirty="0" smtClean="0"/>
              <a:t>2, ……]{</a:t>
            </a:r>
            <a:r>
              <a:rPr lang="zh-CN" altLang="en-US" sz="2800" dirty="0" smtClean="0"/>
              <a:t>宏包</a:t>
            </a:r>
            <a:r>
              <a:rPr lang="en-US" altLang="zh-CN" sz="2800" dirty="0" smtClean="0"/>
              <a:t>}</a:t>
            </a:r>
          </a:p>
          <a:p>
            <a:pPr marL="457200" indent="-457200">
              <a:lnSpc>
                <a:spcPct val="114000"/>
              </a:lnSpc>
              <a:spcBef>
                <a:spcPts val="600"/>
              </a:spcBef>
              <a:buSzPct val="60000"/>
            </a:pPr>
            <a:r>
              <a:rPr lang="zh-CN" altLang="en-US" sz="2800" dirty="0" smtClean="0"/>
              <a:t>可使用调用宏包命令逐一调用</a:t>
            </a:r>
            <a:r>
              <a:rPr lang="en-US" altLang="zh-CN" sz="2800" dirty="0" smtClean="0"/>
              <a:t>, </a:t>
            </a:r>
            <a:r>
              <a:rPr lang="zh-CN" altLang="en-US" sz="2800" dirty="0" smtClean="0"/>
              <a:t>也可将所需的各种宏包使用一条命令统一调用</a:t>
            </a:r>
            <a:endParaRPr lang="en-US" altLang="zh-CN" sz="2800" dirty="0" smtClean="0"/>
          </a:p>
        </p:txBody>
      </p:sp>
    </p:spTree>
    <p:extLst>
      <p:ext uri="{BB962C8B-B14F-4D97-AF65-F5344CB8AC3E}">
        <p14:creationId xmlns:p14="http://schemas.microsoft.com/office/powerpoint/2010/main" val="35336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常用宏包</a:t>
            </a:r>
            <a:endParaRPr lang="zh-CN" altLang="en-US" dirty="0"/>
          </a:p>
        </p:txBody>
      </p:sp>
      <p:sp>
        <p:nvSpPr>
          <p:cNvPr id="8195" name="Rectangle 3"/>
          <p:cNvSpPr>
            <a:spLocks noGrp="1" noChangeArrowheads="1"/>
          </p:cNvSpPr>
          <p:nvPr>
            <p:ph idx="1"/>
          </p:nvPr>
        </p:nvSpPr>
        <p:spPr/>
        <p:txBody>
          <a:bodyPr/>
          <a:lstStyle/>
          <a:p>
            <a:r>
              <a:rPr lang="en-US" altLang="zh-CN" sz="2800" dirty="0"/>
              <a:t>\</a:t>
            </a:r>
            <a:r>
              <a:rPr lang="en-US" altLang="zh-CN" sz="2800" dirty="0" err="1"/>
              <a:t>usepackage</a:t>
            </a:r>
            <a:r>
              <a:rPr lang="en-US" altLang="zh-CN" sz="2800" dirty="0"/>
              <a:t>[</a:t>
            </a:r>
            <a:r>
              <a:rPr lang="zh-CN" altLang="en-US" sz="2800" dirty="0"/>
              <a:t>参数</a:t>
            </a:r>
            <a:r>
              <a:rPr lang="en-US" altLang="zh-CN" sz="2800" dirty="0"/>
              <a:t>1, </a:t>
            </a:r>
            <a:r>
              <a:rPr lang="zh-CN" altLang="en-US" sz="2800" dirty="0"/>
              <a:t>参数</a:t>
            </a:r>
            <a:r>
              <a:rPr lang="en-US" altLang="zh-CN" sz="2800" dirty="0"/>
              <a:t>2, ……]{</a:t>
            </a:r>
            <a:r>
              <a:rPr lang="zh-CN" altLang="en-US" sz="2800" dirty="0"/>
              <a:t>宏包</a:t>
            </a:r>
            <a:r>
              <a:rPr lang="en-US" altLang="zh-CN" sz="2800" dirty="0"/>
              <a:t>}</a:t>
            </a:r>
            <a:endParaRPr lang="en-US" altLang="zh-CN" sz="2800" b="0" dirty="0" smtClean="0"/>
          </a:p>
        </p:txBody>
      </p:sp>
      <p:graphicFrame>
        <p:nvGraphicFramePr>
          <p:cNvPr id="2" name="表格 1"/>
          <p:cNvGraphicFramePr>
            <a:graphicFrameLocks noGrp="1"/>
          </p:cNvGraphicFramePr>
          <p:nvPr>
            <p:extLst>
              <p:ext uri="{D42A27DB-BD31-4B8C-83A1-F6EECF244321}">
                <p14:modId xmlns:p14="http://schemas.microsoft.com/office/powerpoint/2010/main" val="2986724103"/>
              </p:ext>
            </p:extLst>
          </p:nvPr>
        </p:nvGraphicFramePr>
        <p:xfrm>
          <a:off x="611560" y="2636912"/>
          <a:ext cx="8352928" cy="3737012"/>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066224770"/>
                    </a:ext>
                  </a:extLst>
                </a:gridCol>
                <a:gridCol w="5832648">
                  <a:extLst>
                    <a:ext uri="{9D8B030D-6E8A-4147-A177-3AD203B41FA5}">
                      <a16:colId xmlns:a16="http://schemas.microsoft.com/office/drawing/2014/main" val="2301749946"/>
                    </a:ext>
                  </a:extLst>
                </a:gridCol>
              </a:tblGrid>
              <a:tr h="477053">
                <a:tc>
                  <a:txBody>
                    <a:bodyPr/>
                    <a:lstStyle/>
                    <a:p>
                      <a:r>
                        <a:rPr lang="en-US" altLang="zh-CN" dirty="0" smtClean="0"/>
                        <a:t>Aspect</a:t>
                      </a:r>
                      <a:endParaRPr lang="zh-CN" altLang="en-US" dirty="0"/>
                    </a:p>
                  </a:txBody>
                  <a:tcPr anchor="ctr"/>
                </a:tc>
                <a:tc>
                  <a:txBody>
                    <a:bodyPr/>
                    <a:lstStyle/>
                    <a:p>
                      <a:r>
                        <a:rPr lang="en-US" altLang="zh-CN" dirty="0" smtClean="0"/>
                        <a:t>comment</a:t>
                      </a:r>
                      <a:endParaRPr lang="zh-CN" altLang="en-US" dirty="0"/>
                    </a:p>
                  </a:txBody>
                  <a:tcPr anchor="ctr"/>
                </a:tc>
                <a:extLst>
                  <a:ext uri="{0D108BD9-81ED-4DB2-BD59-A6C34878D82A}">
                    <a16:rowId xmlns:a16="http://schemas.microsoft.com/office/drawing/2014/main" val="3349443338"/>
                  </a:ext>
                </a:extLst>
              </a:tr>
              <a:tr h="477053">
                <a:tc>
                  <a:txBody>
                    <a:bodyPr/>
                    <a:lstStyle/>
                    <a:p>
                      <a:r>
                        <a:rPr lang="en-US" altLang="zh-CN" dirty="0" err="1" smtClean="0"/>
                        <a:t>amsmath</a:t>
                      </a:r>
                      <a:endParaRPr lang="zh-CN" altLang="en-US" dirty="0"/>
                    </a:p>
                  </a:txBody>
                  <a:tcPr anchor="ctr"/>
                </a:tc>
                <a:tc>
                  <a:txBody>
                    <a:bodyPr/>
                    <a:lstStyle/>
                    <a:p>
                      <a:r>
                        <a:rPr lang="zh-CN" altLang="en-US" dirty="0" smtClean="0"/>
                        <a:t>数学符号与公式宏包</a:t>
                      </a:r>
                      <a:endParaRPr lang="zh-CN" altLang="en-US" dirty="0"/>
                    </a:p>
                  </a:txBody>
                  <a:tcPr anchor="ctr"/>
                </a:tc>
                <a:extLst>
                  <a:ext uri="{0D108BD9-81ED-4DB2-BD59-A6C34878D82A}">
                    <a16:rowId xmlns:a16="http://schemas.microsoft.com/office/drawing/2014/main" val="1053126203"/>
                  </a:ext>
                </a:extLst>
              </a:tr>
              <a:tr h="238527">
                <a:tc>
                  <a:txBody>
                    <a:bodyPr/>
                    <a:lstStyle/>
                    <a:p>
                      <a:r>
                        <a:rPr lang="en-US" altLang="zh-CN" dirty="0" err="1" smtClean="0"/>
                        <a:t>amsfonts</a:t>
                      </a:r>
                      <a:endParaRPr lang="zh-CN" altLang="en-US" dirty="0"/>
                    </a:p>
                  </a:txBody>
                  <a:tcPr anchor="ctr"/>
                </a:tc>
                <a:tc>
                  <a:txBody>
                    <a:bodyPr/>
                    <a:lstStyle/>
                    <a:p>
                      <a:r>
                        <a:rPr lang="zh-CN" altLang="en-US" dirty="0" smtClean="0"/>
                        <a:t>数学符号与字体</a:t>
                      </a:r>
                      <a:endParaRPr lang="zh-CN" altLang="en-US" dirty="0"/>
                    </a:p>
                  </a:txBody>
                  <a:tcPr anchor="ctr"/>
                </a:tc>
                <a:extLst>
                  <a:ext uri="{0D108BD9-81ED-4DB2-BD59-A6C34878D82A}">
                    <a16:rowId xmlns:a16="http://schemas.microsoft.com/office/drawing/2014/main" val="1928108299"/>
                  </a:ext>
                </a:extLst>
              </a:tr>
              <a:tr h="238527">
                <a:tc>
                  <a:txBody>
                    <a:bodyPr/>
                    <a:lstStyle/>
                    <a:p>
                      <a:r>
                        <a:rPr lang="en-US" altLang="zh-CN" dirty="0" smtClean="0"/>
                        <a:t>CJK</a:t>
                      </a:r>
                      <a:endParaRPr lang="zh-CN" altLang="en-US" dirty="0"/>
                    </a:p>
                  </a:txBody>
                  <a:tcPr anchor="ctr"/>
                </a:tc>
                <a:tc>
                  <a:txBody>
                    <a:bodyPr/>
                    <a:lstStyle/>
                    <a:p>
                      <a:r>
                        <a:rPr lang="zh-CN" altLang="en-US" dirty="0" smtClean="0"/>
                        <a:t>支持中日韩等语言的排版</a:t>
                      </a:r>
                      <a:endParaRPr lang="zh-CN" altLang="en-US" dirty="0"/>
                    </a:p>
                  </a:txBody>
                  <a:tcPr anchor="ctr"/>
                </a:tc>
                <a:extLst>
                  <a:ext uri="{0D108BD9-81ED-4DB2-BD59-A6C34878D82A}">
                    <a16:rowId xmlns:a16="http://schemas.microsoft.com/office/drawing/2014/main" val="2556233449"/>
                  </a:ext>
                </a:extLst>
              </a:tr>
              <a:tr h="477053">
                <a:tc>
                  <a:txBody>
                    <a:bodyPr/>
                    <a:lstStyle/>
                    <a:p>
                      <a:r>
                        <a:rPr lang="en-US" altLang="zh-CN" dirty="0" err="1" smtClean="0"/>
                        <a:t>graphicx</a:t>
                      </a:r>
                      <a:endParaRPr lang="zh-CN" altLang="en-US" dirty="0"/>
                    </a:p>
                  </a:txBody>
                  <a:tcPr anchor="ctr"/>
                </a:tc>
                <a:tc>
                  <a:txBody>
                    <a:bodyPr/>
                    <a:lstStyle/>
                    <a:p>
                      <a:r>
                        <a:rPr lang="zh-CN" altLang="en-US" dirty="0" smtClean="0"/>
                        <a:t>插图处理</a:t>
                      </a:r>
                      <a:endParaRPr lang="zh-CN" altLang="en-US" dirty="0"/>
                    </a:p>
                  </a:txBody>
                  <a:tcPr anchor="ctr"/>
                </a:tc>
                <a:extLst>
                  <a:ext uri="{0D108BD9-81ED-4DB2-BD59-A6C34878D82A}">
                    <a16:rowId xmlns:a16="http://schemas.microsoft.com/office/drawing/2014/main" val="4227138975"/>
                  </a:ext>
                </a:extLst>
              </a:tr>
              <a:tr h="477053">
                <a:tc>
                  <a:txBody>
                    <a:bodyPr/>
                    <a:lstStyle/>
                    <a:p>
                      <a:r>
                        <a:rPr lang="en-US" altLang="zh-CN" dirty="0" err="1" smtClean="0"/>
                        <a:t>xcolor</a:t>
                      </a:r>
                      <a:endParaRPr lang="zh-CN" altLang="en-US" dirty="0"/>
                    </a:p>
                  </a:txBody>
                  <a:tcPr anchor="ctr"/>
                </a:tc>
                <a:tc>
                  <a:txBody>
                    <a:bodyPr/>
                    <a:lstStyle/>
                    <a:p>
                      <a:r>
                        <a:rPr lang="zh-CN" altLang="en-US" dirty="0" smtClean="0"/>
                        <a:t>颜色处理</a:t>
                      </a:r>
                      <a:endParaRPr lang="zh-CN" altLang="en-US" dirty="0"/>
                    </a:p>
                  </a:txBody>
                  <a:tcPr anchor="ctr"/>
                </a:tc>
                <a:extLst>
                  <a:ext uri="{0D108BD9-81ED-4DB2-BD59-A6C34878D82A}">
                    <a16:rowId xmlns:a16="http://schemas.microsoft.com/office/drawing/2014/main" val="2413015098"/>
                  </a:ext>
                </a:extLst>
              </a:tr>
              <a:tr h="238527">
                <a:tc>
                  <a:txBody>
                    <a:bodyPr/>
                    <a:lstStyle/>
                    <a:p>
                      <a:r>
                        <a:rPr lang="en-US" altLang="zh-CN" dirty="0" err="1" smtClean="0"/>
                        <a:t>fancyhdr</a:t>
                      </a:r>
                      <a:endParaRPr lang="zh-CN" altLang="en-US" dirty="0"/>
                    </a:p>
                  </a:txBody>
                  <a:tcPr anchor="ctr"/>
                </a:tc>
                <a:tc>
                  <a:txBody>
                    <a:bodyPr/>
                    <a:lstStyle/>
                    <a:p>
                      <a:r>
                        <a:rPr lang="zh-CN" altLang="en-US" dirty="0" smtClean="0"/>
                        <a:t>页眉页脚处理</a:t>
                      </a:r>
                      <a:endParaRPr lang="zh-CN" altLang="en-US" dirty="0"/>
                    </a:p>
                  </a:txBody>
                  <a:tcPr anchor="ctr"/>
                </a:tc>
                <a:extLst>
                  <a:ext uri="{0D108BD9-81ED-4DB2-BD59-A6C34878D82A}">
                    <a16:rowId xmlns:a16="http://schemas.microsoft.com/office/drawing/2014/main" val="3391495740"/>
                  </a:ext>
                </a:extLst>
              </a:tr>
              <a:tr h="182880">
                <a:tc>
                  <a:txBody>
                    <a:bodyPr/>
                    <a:lstStyle/>
                    <a:p>
                      <a:r>
                        <a:rPr lang="en-US" altLang="zh-CN" dirty="0" err="1" smtClean="0"/>
                        <a:t>algrithm</a:t>
                      </a:r>
                      <a:endParaRPr lang="zh-CN" altLang="en-US" dirty="0"/>
                    </a:p>
                  </a:txBody>
                  <a:tcPr anchor="ctr"/>
                </a:tc>
                <a:tc>
                  <a:txBody>
                    <a:bodyPr/>
                    <a:lstStyle/>
                    <a:p>
                      <a:r>
                        <a:rPr lang="zh-CN" altLang="en-US" dirty="0" smtClean="0"/>
                        <a:t>算法处理</a:t>
                      </a:r>
                      <a:endParaRPr lang="zh-CN" altLang="en-US" dirty="0"/>
                    </a:p>
                  </a:txBody>
                  <a:tcPr anchor="ctr"/>
                </a:tc>
                <a:extLst>
                  <a:ext uri="{0D108BD9-81ED-4DB2-BD59-A6C34878D82A}">
                    <a16:rowId xmlns:a16="http://schemas.microsoft.com/office/drawing/2014/main" val="559943801"/>
                  </a:ext>
                </a:extLst>
              </a:tr>
              <a:tr h="182880">
                <a:tc>
                  <a:txBody>
                    <a:bodyPr/>
                    <a:lstStyle/>
                    <a:p>
                      <a:r>
                        <a:rPr lang="en-US" altLang="zh-CN" dirty="0" err="1" smtClean="0"/>
                        <a:t>algpseudocode</a:t>
                      </a:r>
                      <a:endParaRPr lang="zh-CN" altLang="en-US" dirty="0"/>
                    </a:p>
                  </a:txBody>
                  <a:tcPr anchor="ctr"/>
                </a:tc>
                <a:tc>
                  <a:txBody>
                    <a:bodyPr/>
                    <a:lstStyle/>
                    <a:p>
                      <a:r>
                        <a:rPr lang="zh-CN" altLang="en-US" dirty="0" smtClean="0"/>
                        <a:t>写算法的伪代码排版</a:t>
                      </a:r>
                      <a:endParaRPr lang="zh-CN" altLang="en-US" dirty="0"/>
                    </a:p>
                  </a:txBody>
                  <a:tcPr anchor="ctr"/>
                </a:tc>
                <a:extLst>
                  <a:ext uri="{0D108BD9-81ED-4DB2-BD59-A6C34878D82A}">
                    <a16:rowId xmlns:a16="http://schemas.microsoft.com/office/drawing/2014/main" val="2338607485"/>
                  </a:ext>
                </a:extLst>
              </a:tr>
            </a:tbl>
          </a:graphicData>
        </a:graphic>
      </p:graphicFrame>
    </p:spTree>
    <p:extLst>
      <p:ext uri="{BB962C8B-B14F-4D97-AF65-F5344CB8AC3E}">
        <p14:creationId xmlns:p14="http://schemas.microsoft.com/office/powerpoint/2010/main" val="353115831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常用宏包</a:t>
            </a:r>
            <a:endParaRPr lang="zh-CN" altLang="en-US" dirty="0"/>
          </a:p>
        </p:txBody>
      </p:sp>
      <p:sp>
        <p:nvSpPr>
          <p:cNvPr id="8195" name="Rectangle 3"/>
          <p:cNvSpPr>
            <a:spLocks noGrp="1" noChangeArrowheads="1"/>
          </p:cNvSpPr>
          <p:nvPr>
            <p:ph idx="1"/>
          </p:nvPr>
        </p:nvSpPr>
        <p:spPr/>
        <p:txBody>
          <a:bodyPr/>
          <a:lstStyle/>
          <a:p>
            <a:r>
              <a:rPr lang="en-US" altLang="zh-CN" sz="2800" dirty="0"/>
              <a:t>\</a:t>
            </a:r>
            <a:r>
              <a:rPr lang="en-US" altLang="zh-CN" sz="2800" dirty="0" err="1" smtClean="0"/>
              <a:t>usepackage</a:t>
            </a:r>
            <a:r>
              <a:rPr lang="en-US" altLang="zh-CN" sz="2800" dirty="0" smtClean="0"/>
              <a:t>[</a:t>
            </a:r>
            <a:r>
              <a:rPr lang="en-US" altLang="zh-CN" sz="2800" dirty="0" err="1" smtClean="0"/>
              <a:t>pagebackref</a:t>
            </a:r>
            <a:r>
              <a:rPr lang="en-US" altLang="zh-CN" sz="2800" dirty="0" smtClean="0"/>
              <a:t>=</a:t>
            </a:r>
            <a:r>
              <a:rPr lang="en-US" altLang="zh-CN" sz="2800" dirty="0" err="1" smtClean="0"/>
              <a:t>true,breaklinks</a:t>
            </a:r>
            <a:r>
              <a:rPr lang="en-US" altLang="zh-CN" sz="2800" dirty="0" smtClean="0"/>
              <a:t>=</a:t>
            </a:r>
            <a:r>
              <a:rPr lang="en-US" altLang="zh-CN" sz="2800" dirty="0" err="1" smtClean="0"/>
              <a:t>true,letterpaper</a:t>
            </a:r>
            <a:r>
              <a:rPr lang="en-US" altLang="zh-CN" sz="2800" dirty="0" smtClean="0"/>
              <a:t>=</a:t>
            </a:r>
            <a:r>
              <a:rPr lang="en-US" altLang="zh-CN" sz="2800" dirty="0" err="1" smtClean="0"/>
              <a:t>true,colorlinks,bookmarks</a:t>
            </a:r>
            <a:r>
              <a:rPr lang="en-US" altLang="zh-CN" sz="2800" dirty="0" smtClean="0"/>
              <a:t>=false</a:t>
            </a:r>
            <a:r>
              <a:rPr lang="en-US" altLang="zh-CN" sz="2800" dirty="0"/>
              <a:t>]{</a:t>
            </a:r>
            <a:r>
              <a:rPr lang="en-US" altLang="zh-CN" sz="2800" dirty="0" err="1"/>
              <a:t>hyperref</a:t>
            </a:r>
            <a:r>
              <a:rPr lang="en-US" altLang="zh-CN" sz="2800" dirty="0"/>
              <a:t>}</a:t>
            </a:r>
            <a:endParaRPr lang="en-US" altLang="zh-CN" sz="2800" dirty="0" smtClean="0"/>
          </a:p>
          <a:p>
            <a:r>
              <a:rPr lang="zh-CN" altLang="en-US" sz="2800" b="0" dirty="0" smtClean="0"/>
              <a:t>不同的论文排版可以调用不同的宏包</a:t>
            </a:r>
            <a:endParaRPr lang="en-US" altLang="zh-CN" sz="2800" b="0" dirty="0" smtClean="0"/>
          </a:p>
        </p:txBody>
      </p:sp>
      <p:pic>
        <p:nvPicPr>
          <p:cNvPr id="6" name="图片 5"/>
          <p:cNvPicPr>
            <a:picLocks noChangeAspect="1"/>
          </p:cNvPicPr>
          <p:nvPr/>
        </p:nvPicPr>
        <p:blipFill>
          <a:blip r:embed="rId3"/>
          <a:stretch>
            <a:fillRect/>
          </a:stretch>
        </p:blipFill>
        <p:spPr>
          <a:xfrm>
            <a:off x="4859238" y="3573016"/>
            <a:ext cx="2305050" cy="2305050"/>
          </a:xfrm>
          <a:prstGeom prst="rect">
            <a:avLst/>
          </a:prstGeom>
        </p:spPr>
      </p:pic>
      <p:pic>
        <p:nvPicPr>
          <p:cNvPr id="7" name="图片 6"/>
          <p:cNvPicPr>
            <a:picLocks noChangeAspect="1"/>
          </p:cNvPicPr>
          <p:nvPr/>
        </p:nvPicPr>
        <p:blipFill>
          <a:blip r:embed="rId4"/>
          <a:stretch>
            <a:fillRect/>
          </a:stretch>
        </p:blipFill>
        <p:spPr>
          <a:xfrm>
            <a:off x="2122934" y="3573016"/>
            <a:ext cx="2286000" cy="1771650"/>
          </a:xfrm>
          <a:prstGeom prst="rect">
            <a:avLst/>
          </a:prstGeom>
        </p:spPr>
      </p:pic>
    </p:spTree>
    <p:extLst>
      <p:ext uri="{BB962C8B-B14F-4D97-AF65-F5344CB8AC3E}">
        <p14:creationId xmlns:p14="http://schemas.microsoft.com/office/powerpoint/2010/main" val="61575941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环境</a:t>
            </a:r>
            <a:endParaRPr lang="zh-CN" altLang="en-US" dirty="0"/>
          </a:p>
        </p:txBody>
      </p:sp>
      <p:sp>
        <p:nvSpPr>
          <p:cNvPr id="4" name="内容占位符 3"/>
          <p:cNvSpPr>
            <a:spLocks noGrp="1"/>
          </p:cNvSpPr>
          <p:nvPr>
            <p:ph idx="1"/>
          </p:nvPr>
        </p:nvSpPr>
        <p:spPr/>
        <p:txBody>
          <a:bodyPr>
            <a:normAutofit/>
          </a:bodyPr>
          <a:lstStyle/>
          <a:p>
            <a:pPr marL="457200" indent="-457200">
              <a:lnSpc>
                <a:spcPct val="114000"/>
              </a:lnSpc>
              <a:spcBef>
                <a:spcPts val="600"/>
              </a:spcBef>
              <a:buSzPct val="60000"/>
            </a:pPr>
            <a:r>
              <a:rPr lang="zh-CN" altLang="en-US" sz="2800" dirty="0" smtClean="0"/>
              <a:t>环境</a:t>
            </a:r>
            <a:r>
              <a:rPr lang="en-US" altLang="zh-CN" sz="2800" dirty="0" smtClean="0"/>
              <a:t>, </a:t>
            </a:r>
            <a:r>
              <a:rPr lang="zh-CN" altLang="en-US" sz="2800" dirty="0" smtClean="0"/>
              <a:t>指具有某一专项排版功能的模板</a:t>
            </a:r>
            <a:r>
              <a:rPr lang="en-US" altLang="zh-CN" sz="2800" dirty="0" smtClean="0"/>
              <a:t>. </a:t>
            </a:r>
            <a:r>
              <a:rPr lang="zh-CN" altLang="en-US" sz="2800" dirty="0" smtClean="0"/>
              <a:t>例如表格环境</a:t>
            </a:r>
            <a:r>
              <a:rPr lang="en-US" altLang="zh-CN" sz="2800" dirty="0" smtClean="0"/>
              <a:t>, </a:t>
            </a:r>
            <a:r>
              <a:rPr lang="zh-CN" altLang="en-US" sz="2800" dirty="0" smtClean="0"/>
              <a:t>只要按照规定格式输入数据</a:t>
            </a:r>
            <a:r>
              <a:rPr lang="en-US" altLang="zh-CN" sz="2800" dirty="0" smtClean="0"/>
              <a:t>, </a:t>
            </a:r>
            <a:r>
              <a:rPr lang="zh-CN" altLang="en-US" sz="2800" dirty="0" smtClean="0"/>
              <a:t>系统就会自动完成表格的排版</a:t>
            </a:r>
            <a:r>
              <a:rPr lang="en-US" altLang="zh-CN" sz="2800" dirty="0" smtClean="0"/>
              <a:t>.</a:t>
            </a:r>
          </a:p>
          <a:p>
            <a:pPr marL="457200" indent="-457200">
              <a:lnSpc>
                <a:spcPct val="114000"/>
              </a:lnSpc>
              <a:spcBef>
                <a:spcPts val="600"/>
              </a:spcBef>
              <a:buSzPct val="60000"/>
            </a:pPr>
            <a:r>
              <a:rPr lang="zh-CN" altLang="en-US" sz="2800" dirty="0" smtClean="0"/>
              <a:t>调用环境的命令</a:t>
            </a:r>
            <a:r>
              <a:rPr lang="en-US" altLang="zh-CN" sz="2800" dirty="0" smtClean="0"/>
              <a:t>:</a:t>
            </a:r>
          </a:p>
          <a:p>
            <a:pPr marL="400050" lvl="1" indent="0">
              <a:lnSpc>
                <a:spcPct val="114000"/>
              </a:lnSpc>
              <a:spcBef>
                <a:spcPts val="600"/>
              </a:spcBef>
              <a:buSzPct val="60000"/>
              <a:buNone/>
            </a:pPr>
            <a:r>
              <a:rPr lang="en-US" altLang="zh-CN" sz="2400" dirty="0" smtClean="0"/>
              <a:t> </a:t>
            </a:r>
            <a:r>
              <a:rPr lang="en-US" altLang="zh-CN" sz="2400" dirty="0" smtClean="0">
                <a:solidFill>
                  <a:schemeClr val="tx2">
                    <a:lumMod val="50000"/>
                    <a:lumOff val="50000"/>
                  </a:schemeClr>
                </a:solidFill>
              </a:rPr>
              <a:t>\begin{</a:t>
            </a:r>
            <a:r>
              <a:rPr lang="zh-CN" altLang="en-US" sz="2400" dirty="0" smtClean="0">
                <a:solidFill>
                  <a:schemeClr val="tx2">
                    <a:lumMod val="90000"/>
                    <a:lumOff val="10000"/>
                  </a:schemeClr>
                </a:solidFill>
              </a:rPr>
              <a:t>环境</a:t>
            </a:r>
            <a:r>
              <a:rPr lang="en-US" altLang="zh-CN" sz="2400" dirty="0" smtClean="0">
                <a:solidFill>
                  <a:schemeClr val="tx2">
                    <a:lumMod val="50000"/>
                    <a:lumOff val="50000"/>
                  </a:schemeClr>
                </a:solidFill>
              </a:rPr>
              <a:t>}</a:t>
            </a:r>
          </a:p>
          <a:p>
            <a:pPr marL="400050" lvl="1" indent="0">
              <a:lnSpc>
                <a:spcPct val="114000"/>
              </a:lnSpc>
              <a:spcBef>
                <a:spcPts val="600"/>
              </a:spcBef>
              <a:buSzPct val="60000"/>
              <a:buNone/>
            </a:pPr>
            <a:r>
              <a:rPr lang="zh-CN" altLang="en-US" sz="2400" dirty="0" smtClean="0"/>
              <a:t>      </a:t>
            </a:r>
            <a:r>
              <a:rPr lang="zh-CN" altLang="en-US" sz="2400" dirty="0" smtClean="0">
                <a:solidFill>
                  <a:schemeClr val="accent6">
                    <a:lumMod val="50000"/>
                  </a:schemeClr>
                </a:solidFill>
              </a:rPr>
              <a:t>内容</a:t>
            </a:r>
            <a:endParaRPr lang="en-US" altLang="zh-CN" sz="2400" dirty="0" smtClean="0">
              <a:solidFill>
                <a:schemeClr val="accent6">
                  <a:lumMod val="50000"/>
                </a:schemeClr>
              </a:solidFill>
            </a:endParaRPr>
          </a:p>
          <a:p>
            <a:pPr marL="400050" lvl="1" indent="0">
              <a:lnSpc>
                <a:spcPct val="114000"/>
              </a:lnSpc>
              <a:spcBef>
                <a:spcPts val="600"/>
              </a:spcBef>
              <a:buSzPct val="60000"/>
              <a:buNone/>
            </a:pPr>
            <a:r>
              <a:rPr lang="en-US" altLang="zh-CN" sz="2400" dirty="0" smtClean="0"/>
              <a:t> </a:t>
            </a:r>
            <a:r>
              <a:rPr lang="en-US" altLang="zh-CN" sz="2400" dirty="0" smtClean="0">
                <a:solidFill>
                  <a:schemeClr val="tx2">
                    <a:lumMod val="50000"/>
                    <a:lumOff val="50000"/>
                  </a:schemeClr>
                </a:solidFill>
              </a:rPr>
              <a:t>\end{</a:t>
            </a:r>
            <a:r>
              <a:rPr lang="zh-CN" altLang="en-US" sz="2400" dirty="0" smtClean="0">
                <a:solidFill>
                  <a:schemeClr val="tx2">
                    <a:lumMod val="90000"/>
                    <a:lumOff val="10000"/>
                  </a:schemeClr>
                </a:solidFill>
              </a:rPr>
              <a:t>环境</a:t>
            </a:r>
            <a:r>
              <a:rPr lang="en-US" altLang="zh-CN" sz="2400" dirty="0" smtClean="0">
                <a:solidFill>
                  <a:schemeClr val="tx2">
                    <a:lumMod val="50000"/>
                    <a:lumOff val="50000"/>
                  </a:schemeClr>
                </a:solidFill>
              </a:rPr>
              <a:t>}</a:t>
            </a:r>
          </a:p>
        </p:txBody>
      </p:sp>
    </p:spTree>
    <p:extLst>
      <p:ext uri="{BB962C8B-B14F-4D97-AF65-F5344CB8AC3E}">
        <p14:creationId xmlns:p14="http://schemas.microsoft.com/office/powerpoint/2010/main" val="2255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fontScale="90000"/>
          </a:bodyPr>
          <a:lstStyle/>
          <a:p>
            <a:r>
              <a:rPr lang="zh-CN" altLang="en-US" dirty="0" smtClean="0"/>
              <a:t>常用环境</a:t>
            </a:r>
            <a:endParaRPr lang="zh-CN" altLang="en-US" dirty="0"/>
          </a:p>
        </p:txBody>
      </p:sp>
      <p:sp>
        <p:nvSpPr>
          <p:cNvPr id="5" name="内容占位符 4"/>
          <p:cNvSpPr>
            <a:spLocks noGrp="1"/>
          </p:cNvSpPr>
          <p:nvPr>
            <p:ph idx="1"/>
          </p:nvPr>
        </p:nvSpPr>
        <p:spPr/>
        <p:txBody>
          <a:bodyPr>
            <a:normAutofit/>
          </a:bodyPr>
          <a:lstStyle/>
          <a:p>
            <a:pPr marL="0" indent="0">
              <a:buNone/>
            </a:pPr>
            <a:r>
              <a:rPr lang="en-US" altLang="zh-CN" dirty="0" smtClean="0">
                <a:solidFill>
                  <a:schemeClr val="tx2">
                    <a:lumMod val="50000"/>
                    <a:lumOff val="50000"/>
                  </a:schemeClr>
                </a:solidFill>
              </a:rPr>
              <a:t>\begin{</a:t>
            </a:r>
            <a:r>
              <a:rPr lang="en-US" altLang="zh-CN" dirty="0" smtClean="0">
                <a:solidFill>
                  <a:schemeClr val="tx2">
                    <a:lumMod val="90000"/>
                    <a:lumOff val="10000"/>
                  </a:schemeClr>
                </a:solidFill>
              </a:rPr>
              <a:t>itemize</a:t>
            </a:r>
            <a:r>
              <a:rPr lang="en-US" altLang="zh-CN" dirty="0" smtClean="0">
                <a:solidFill>
                  <a:schemeClr val="tx2">
                    <a:lumMod val="50000"/>
                    <a:lumOff val="50000"/>
                  </a:schemeClr>
                </a:solidFill>
              </a:rPr>
              <a:t>}</a:t>
            </a:r>
          </a:p>
          <a:p>
            <a:pPr marL="0" indent="0">
              <a:buNone/>
            </a:pPr>
            <a:r>
              <a:rPr lang="en-US" altLang="zh-CN" b="0" dirty="0"/>
              <a:t> </a:t>
            </a:r>
            <a:r>
              <a:rPr lang="en-US" altLang="zh-CN" b="0" dirty="0" smtClean="0"/>
              <a:t>     </a:t>
            </a:r>
            <a:r>
              <a:rPr lang="en-US" altLang="zh-CN" b="0" dirty="0" smtClean="0">
                <a:solidFill>
                  <a:schemeClr val="accent6">
                    <a:lumMod val="50000"/>
                  </a:schemeClr>
                </a:solidFill>
              </a:rPr>
              <a:t>\item</a:t>
            </a:r>
            <a:r>
              <a:rPr lang="en-US" altLang="zh-CN" b="0" dirty="0" smtClean="0"/>
              <a:t> C++</a:t>
            </a:r>
          </a:p>
          <a:p>
            <a:pPr marL="0" indent="0">
              <a:buNone/>
            </a:pPr>
            <a:r>
              <a:rPr lang="en-US" altLang="zh-CN" dirty="0"/>
              <a:t> </a:t>
            </a:r>
            <a:r>
              <a:rPr lang="en-US" altLang="zh-CN" dirty="0" smtClean="0"/>
              <a:t>     </a:t>
            </a:r>
            <a:r>
              <a:rPr lang="en-US" altLang="zh-CN" dirty="0" smtClean="0">
                <a:solidFill>
                  <a:schemeClr val="accent6">
                    <a:lumMod val="50000"/>
                  </a:schemeClr>
                </a:solidFill>
              </a:rPr>
              <a:t>\item</a:t>
            </a:r>
            <a:r>
              <a:rPr lang="en-US" altLang="zh-CN" dirty="0" smtClean="0"/>
              <a:t> Java</a:t>
            </a:r>
          </a:p>
          <a:p>
            <a:pPr marL="0" indent="0">
              <a:buNone/>
            </a:pPr>
            <a:r>
              <a:rPr lang="en-US" altLang="zh-CN" b="0" dirty="0"/>
              <a:t> </a:t>
            </a:r>
            <a:r>
              <a:rPr lang="en-US" altLang="zh-CN" b="0" dirty="0" smtClean="0"/>
              <a:t>     </a:t>
            </a:r>
            <a:r>
              <a:rPr lang="en-US" altLang="zh-CN" b="0" dirty="0" smtClean="0">
                <a:solidFill>
                  <a:schemeClr val="accent6">
                    <a:lumMod val="50000"/>
                  </a:schemeClr>
                </a:solidFill>
              </a:rPr>
              <a:t>\item</a:t>
            </a:r>
            <a:r>
              <a:rPr lang="en-US" altLang="zh-CN" b="0" dirty="0" smtClean="0"/>
              <a:t> HTML</a:t>
            </a:r>
          </a:p>
          <a:p>
            <a:pPr marL="0" indent="0">
              <a:buNone/>
            </a:pPr>
            <a:r>
              <a:rPr lang="en-US" altLang="zh-CN" dirty="0" smtClean="0">
                <a:solidFill>
                  <a:schemeClr val="tx2">
                    <a:lumMod val="50000"/>
                    <a:lumOff val="50000"/>
                  </a:schemeClr>
                </a:solidFill>
              </a:rPr>
              <a:t>\end{</a:t>
            </a:r>
            <a:r>
              <a:rPr lang="en-US" altLang="zh-CN" dirty="0" smtClean="0">
                <a:solidFill>
                  <a:schemeClr val="bg2">
                    <a:lumMod val="10000"/>
                  </a:schemeClr>
                </a:solidFill>
              </a:rPr>
              <a:t>itemize</a:t>
            </a:r>
            <a:r>
              <a:rPr lang="en-US" altLang="zh-CN" dirty="0" smtClean="0">
                <a:solidFill>
                  <a:schemeClr val="tx2">
                    <a:lumMod val="50000"/>
                    <a:lumOff val="50000"/>
                  </a:schemeClr>
                </a:solidFill>
              </a:rPr>
              <a:t>}</a:t>
            </a:r>
            <a:endParaRPr lang="zh-CN" altLang="en-US" b="0" dirty="0">
              <a:solidFill>
                <a:schemeClr val="tx2">
                  <a:lumMod val="50000"/>
                  <a:lumOff val="50000"/>
                </a:schemeClr>
              </a:solidFill>
            </a:endParaRPr>
          </a:p>
        </p:txBody>
      </p:sp>
    </p:spTree>
    <p:extLst>
      <p:ext uri="{BB962C8B-B14F-4D97-AF65-F5344CB8AC3E}">
        <p14:creationId xmlns:p14="http://schemas.microsoft.com/office/powerpoint/2010/main" val="108787438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fontScale="90000"/>
          </a:bodyPr>
          <a:lstStyle/>
          <a:p>
            <a:r>
              <a:rPr lang="zh-CN" altLang="en-US" dirty="0" smtClean="0"/>
              <a:t>常用环境</a:t>
            </a:r>
            <a:endParaRPr lang="zh-CN" altLang="en-US" dirty="0"/>
          </a:p>
        </p:txBody>
      </p:sp>
      <p:sp>
        <p:nvSpPr>
          <p:cNvPr id="5" name="内容占位符 4"/>
          <p:cNvSpPr>
            <a:spLocks noGrp="1"/>
          </p:cNvSpPr>
          <p:nvPr>
            <p:ph idx="1"/>
          </p:nvPr>
        </p:nvSpPr>
        <p:spPr/>
        <p:txBody>
          <a:bodyPr>
            <a:normAutofit/>
          </a:bodyPr>
          <a:lstStyle/>
          <a:p>
            <a:pPr marL="0" indent="0">
              <a:buNone/>
            </a:pPr>
            <a:r>
              <a:rPr lang="en-US" altLang="zh-CN" dirty="0" smtClean="0">
                <a:solidFill>
                  <a:schemeClr val="tx2">
                    <a:lumMod val="50000"/>
                    <a:lumOff val="50000"/>
                  </a:schemeClr>
                </a:solidFill>
              </a:rPr>
              <a:t>\begin{</a:t>
            </a:r>
            <a:r>
              <a:rPr lang="en-US" altLang="zh-CN" dirty="0" smtClean="0">
                <a:solidFill>
                  <a:schemeClr val="tx2">
                    <a:lumMod val="90000"/>
                    <a:lumOff val="10000"/>
                  </a:schemeClr>
                </a:solidFill>
              </a:rPr>
              <a:t>enumerate</a:t>
            </a:r>
            <a:r>
              <a:rPr lang="en-US" altLang="zh-CN" dirty="0" smtClean="0">
                <a:solidFill>
                  <a:schemeClr val="tx2">
                    <a:lumMod val="50000"/>
                    <a:lumOff val="50000"/>
                  </a:schemeClr>
                </a:solidFill>
              </a:rPr>
              <a:t>}</a:t>
            </a:r>
          </a:p>
          <a:p>
            <a:pPr marL="0" indent="0">
              <a:buNone/>
            </a:pPr>
            <a:r>
              <a:rPr lang="en-US" altLang="zh-CN" b="0" dirty="0"/>
              <a:t> </a:t>
            </a:r>
            <a:r>
              <a:rPr lang="en-US" altLang="zh-CN" b="0" dirty="0" smtClean="0"/>
              <a:t>     </a:t>
            </a:r>
            <a:r>
              <a:rPr lang="en-US" altLang="zh-CN" b="0" dirty="0" smtClean="0">
                <a:solidFill>
                  <a:schemeClr val="accent6">
                    <a:lumMod val="50000"/>
                  </a:schemeClr>
                </a:solidFill>
              </a:rPr>
              <a:t>\item</a:t>
            </a:r>
            <a:r>
              <a:rPr lang="en-US" altLang="zh-CN" b="0" dirty="0" smtClean="0"/>
              <a:t> C++</a:t>
            </a:r>
          </a:p>
          <a:p>
            <a:pPr marL="0" indent="0">
              <a:buNone/>
            </a:pPr>
            <a:r>
              <a:rPr lang="en-US" altLang="zh-CN" dirty="0"/>
              <a:t> </a:t>
            </a:r>
            <a:r>
              <a:rPr lang="en-US" altLang="zh-CN" dirty="0" smtClean="0"/>
              <a:t>     </a:t>
            </a:r>
            <a:r>
              <a:rPr lang="en-US" altLang="zh-CN" dirty="0" smtClean="0">
                <a:solidFill>
                  <a:schemeClr val="accent6">
                    <a:lumMod val="50000"/>
                  </a:schemeClr>
                </a:solidFill>
              </a:rPr>
              <a:t>\item</a:t>
            </a:r>
            <a:r>
              <a:rPr lang="en-US" altLang="zh-CN" dirty="0" smtClean="0"/>
              <a:t> Java</a:t>
            </a:r>
          </a:p>
          <a:p>
            <a:pPr marL="0" indent="0">
              <a:buNone/>
            </a:pPr>
            <a:r>
              <a:rPr lang="en-US" altLang="zh-CN" b="0" dirty="0"/>
              <a:t> </a:t>
            </a:r>
            <a:r>
              <a:rPr lang="en-US" altLang="zh-CN" b="0" dirty="0" smtClean="0"/>
              <a:t>     </a:t>
            </a:r>
            <a:r>
              <a:rPr lang="en-US" altLang="zh-CN" b="0" dirty="0" smtClean="0">
                <a:solidFill>
                  <a:schemeClr val="accent6">
                    <a:lumMod val="50000"/>
                  </a:schemeClr>
                </a:solidFill>
              </a:rPr>
              <a:t>\item</a:t>
            </a:r>
            <a:r>
              <a:rPr lang="en-US" altLang="zh-CN" b="0" dirty="0" smtClean="0"/>
              <a:t> HTML</a:t>
            </a:r>
          </a:p>
          <a:p>
            <a:pPr marL="0" indent="0">
              <a:buNone/>
            </a:pPr>
            <a:r>
              <a:rPr lang="en-US" altLang="zh-CN" dirty="0" smtClean="0">
                <a:solidFill>
                  <a:schemeClr val="tx2">
                    <a:lumMod val="50000"/>
                    <a:lumOff val="50000"/>
                  </a:schemeClr>
                </a:solidFill>
              </a:rPr>
              <a:t>\end{</a:t>
            </a:r>
            <a:r>
              <a:rPr lang="en-US" altLang="zh-CN" dirty="0">
                <a:solidFill>
                  <a:schemeClr val="tx2">
                    <a:lumMod val="90000"/>
                    <a:lumOff val="10000"/>
                  </a:schemeClr>
                </a:solidFill>
              </a:rPr>
              <a:t>enumerate</a:t>
            </a:r>
            <a:r>
              <a:rPr lang="en-US" altLang="zh-CN" dirty="0" smtClean="0">
                <a:solidFill>
                  <a:schemeClr val="tx2">
                    <a:lumMod val="50000"/>
                    <a:lumOff val="50000"/>
                  </a:schemeClr>
                </a:solidFill>
              </a:rPr>
              <a:t>}</a:t>
            </a:r>
            <a:endParaRPr lang="zh-CN" altLang="en-US" b="0" dirty="0">
              <a:solidFill>
                <a:schemeClr val="tx2">
                  <a:lumMod val="50000"/>
                  <a:lumOff val="50000"/>
                </a:schemeClr>
              </a:solidFill>
            </a:endParaRPr>
          </a:p>
        </p:txBody>
      </p:sp>
    </p:spTree>
    <p:extLst>
      <p:ext uri="{BB962C8B-B14F-4D97-AF65-F5344CB8AC3E}">
        <p14:creationId xmlns:p14="http://schemas.microsoft.com/office/powerpoint/2010/main" val="2211652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界面元素</a:t>
            </a:r>
            <a:r>
              <a:rPr lang="en-US" altLang="zh-CN" dirty="0" smtClean="0"/>
              <a:t>-</a:t>
            </a:r>
            <a:r>
              <a:rPr lang="zh-CN" altLang="en-US" dirty="0" smtClean="0"/>
              <a:t>窗口</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0807"/>
            <a:ext cx="7344816" cy="434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29831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fontScale="90000"/>
          </a:bodyPr>
          <a:lstStyle/>
          <a:p>
            <a:r>
              <a:rPr lang="zh-CN" altLang="en-US" dirty="0" smtClean="0"/>
              <a:t>常用环境</a:t>
            </a:r>
            <a:endParaRPr lang="zh-CN" altLang="en-US" dirty="0"/>
          </a:p>
        </p:txBody>
      </p:sp>
      <p:sp>
        <p:nvSpPr>
          <p:cNvPr id="5" name="内容占位符 4"/>
          <p:cNvSpPr>
            <a:spLocks noGrp="1"/>
          </p:cNvSpPr>
          <p:nvPr>
            <p:ph idx="1"/>
          </p:nvPr>
        </p:nvSpPr>
        <p:spPr/>
        <p:txBody>
          <a:bodyPr>
            <a:normAutofit/>
          </a:bodyPr>
          <a:lstStyle/>
          <a:p>
            <a:pPr marL="0" indent="0">
              <a:buNone/>
            </a:pPr>
            <a:r>
              <a:rPr lang="en-US" altLang="zh-CN" dirty="0">
                <a:solidFill>
                  <a:schemeClr val="tx2">
                    <a:lumMod val="50000"/>
                    <a:lumOff val="50000"/>
                  </a:schemeClr>
                </a:solidFill>
              </a:rPr>
              <a:t>\begin{</a:t>
            </a:r>
            <a:r>
              <a:rPr lang="en-US" altLang="zh-CN" dirty="0">
                <a:solidFill>
                  <a:schemeClr val="tx2">
                    <a:lumMod val="90000"/>
                    <a:lumOff val="10000"/>
                  </a:schemeClr>
                </a:solidFill>
              </a:rPr>
              <a:t>figure</a:t>
            </a:r>
            <a:r>
              <a:rPr lang="en-US" altLang="zh-CN" dirty="0">
                <a:solidFill>
                  <a:schemeClr val="tx2">
                    <a:lumMod val="50000"/>
                    <a:lumOff val="50000"/>
                  </a:schemeClr>
                </a:solidFill>
              </a:rPr>
              <a:t>}</a:t>
            </a:r>
          </a:p>
          <a:p>
            <a:pPr marL="0" indent="0">
              <a:buNone/>
            </a:pPr>
            <a:r>
              <a:rPr lang="en-US" altLang="zh-CN" dirty="0">
                <a:solidFill>
                  <a:schemeClr val="tx2">
                    <a:lumMod val="50000"/>
                    <a:lumOff val="50000"/>
                  </a:schemeClr>
                </a:solidFill>
              </a:rPr>
              <a:t>	\begin{</a:t>
            </a:r>
            <a:r>
              <a:rPr lang="en-US" altLang="zh-CN" dirty="0">
                <a:solidFill>
                  <a:schemeClr val="tx2">
                    <a:lumMod val="90000"/>
                    <a:lumOff val="10000"/>
                  </a:schemeClr>
                </a:solidFill>
              </a:rPr>
              <a:t>center</a:t>
            </a:r>
            <a:r>
              <a:rPr lang="en-US" altLang="zh-CN" dirty="0" smtClean="0">
                <a:solidFill>
                  <a:schemeClr val="tx2">
                    <a:lumMod val="50000"/>
                    <a:lumOff val="50000"/>
                  </a:schemeClr>
                </a:solidFill>
              </a:rPr>
              <a:t>}</a:t>
            </a:r>
            <a:r>
              <a:rPr lang="en-US" altLang="zh-CN" dirty="0">
                <a:solidFill>
                  <a:schemeClr val="tx2">
                    <a:lumMod val="50000"/>
                    <a:lumOff val="50000"/>
                  </a:schemeClr>
                </a:solidFill>
              </a:rPr>
              <a:t>		</a:t>
            </a:r>
            <a:r>
              <a:rPr lang="en-US" altLang="zh-CN" dirty="0">
                <a:solidFill>
                  <a:schemeClr val="accent6">
                    <a:lumMod val="50000"/>
                  </a:schemeClr>
                </a:solidFill>
              </a:rPr>
              <a:t>\</a:t>
            </a:r>
            <a:r>
              <a:rPr lang="en-US" altLang="zh-CN" dirty="0" err="1">
                <a:solidFill>
                  <a:schemeClr val="accent6">
                    <a:lumMod val="50000"/>
                  </a:schemeClr>
                </a:solidFill>
              </a:rPr>
              <a:t>includegraphics</a:t>
            </a:r>
            <a:r>
              <a:rPr lang="en-US" altLang="zh-CN" dirty="0">
                <a:solidFill>
                  <a:schemeClr val="accent6">
                    <a:lumMod val="50000"/>
                  </a:schemeClr>
                </a:solidFill>
              </a:rPr>
              <a:t>[scale=0.3]{fig1.pdf}</a:t>
            </a:r>
          </a:p>
          <a:p>
            <a:pPr marL="0" indent="0">
              <a:buNone/>
            </a:pPr>
            <a:r>
              <a:rPr lang="en-US" altLang="zh-CN" dirty="0">
                <a:solidFill>
                  <a:schemeClr val="tx2">
                    <a:lumMod val="50000"/>
                    <a:lumOff val="50000"/>
                  </a:schemeClr>
                </a:solidFill>
              </a:rPr>
              <a:t>		</a:t>
            </a:r>
            <a:r>
              <a:rPr lang="en-US" altLang="zh-CN" dirty="0">
                <a:solidFill>
                  <a:schemeClr val="accent6">
                    <a:lumMod val="50000"/>
                  </a:schemeClr>
                </a:solidFill>
              </a:rPr>
              <a:t>\caption{Our </a:t>
            </a:r>
            <a:r>
              <a:rPr lang="en-US" altLang="zh-CN" dirty="0" smtClean="0">
                <a:solidFill>
                  <a:schemeClr val="accent6">
                    <a:lumMod val="50000"/>
                  </a:schemeClr>
                </a:solidFill>
              </a:rPr>
              <a:t>method.}</a:t>
            </a:r>
            <a:endParaRPr lang="en-US" altLang="zh-CN" dirty="0">
              <a:solidFill>
                <a:schemeClr val="accent6">
                  <a:lumMod val="50000"/>
                </a:schemeClr>
              </a:solidFill>
            </a:endParaRPr>
          </a:p>
          <a:p>
            <a:pPr marL="0" indent="0">
              <a:buNone/>
            </a:pPr>
            <a:r>
              <a:rPr lang="en-US" altLang="zh-CN" dirty="0">
                <a:solidFill>
                  <a:schemeClr val="tx2">
                    <a:lumMod val="50000"/>
                    <a:lumOff val="50000"/>
                  </a:schemeClr>
                </a:solidFill>
              </a:rPr>
              <a:t>		</a:t>
            </a:r>
            <a:r>
              <a:rPr lang="en-US" altLang="zh-CN" dirty="0">
                <a:solidFill>
                  <a:schemeClr val="accent6">
                    <a:lumMod val="50000"/>
                  </a:schemeClr>
                </a:solidFill>
              </a:rPr>
              <a:t>\label{</a:t>
            </a:r>
            <a:r>
              <a:rPr lang="en-US" altLang="zh-CN" dirty="0">
                <a:solidFill>
                  <a:schemeClr val="accent3"/>
                </a:solidFill>
              </a:rPr>
              <a:t>fig1</a:t>
            </a:r>
            <a:r>
              <a:rPr lang="en-US" altLang="zh-CN" dirty="0">
                <a:solidFill>
                  <a:schemeClr val="accent6">
                    <a:lumMod val="50000"/>
                  </a:schemeClr>
                </a:solidFill>
              </a:rPr>
              <a:t>}</a:t>
            </a:r>
          </a:p>
          <a:p>
            <a:pPr marL="0" indent="0">
              <a:buNone/>
            </a:pPr>
            <a:r>
              <a:rPr lang="en-US" altLang="zh-CN" dirty="0">
                <a:solidFill>
                  <a:schemeClr val="tx2">
                    <a:lumMod val="50000"/>
                    <a:lumOff val="50000"/>
                  </a:schemeClr>
                </a:solidFill>
              </a:rPr>
              <a:t>	\end{</a:t>
            </a:r>
            <a:r>
              <a:rPr lang="en-US" altLang="zh-CN" dirty="0">
                <a:solidFill>
                  <a:schemeClr val="tx2">
                    <a:lumMod val="90000"/>
                    <a:lumOff val="10000"/>
                  </a:schemeClr>
                </a:solidFill>
              </a:rPr>
              <a:t>center</a:t>
            </a:r>
            <a:r>
              <a:rPr lang="en-US" altLang="zh-CN" dirty="0">
                <a:solidFill>
                  <a:schemeClr val="tx2">
                    <a:lumMod val="50000"/>
                    <a:lumOff val="50000"/>
                  </a:schemeClr>
                </a:solidFill>
              </a:rPr>
              <a:t>}</a:t>
            </a:r>
          </a:p>
          <a:p>
            <a:pPr marL="0" indent="0">
              <a:buNone/>
            </a:pPr>
            <a:r>
              <a:rPr lang="en-US" altLang="zh-CN" dirty="0">
                <a:solidFill>
                  <a:schemeClr val="tx2">
                    <a:lumMod val="50000"/>
                    <a:lumOff val="50000"/>
                  </a:schemeClr>
                </a:solidFill>
              </a:rPr>
              <a:t>\end{</a:t>
            </a:r>
            <a:r>
              <a:rPr lang="en-US" altLang="zh-CN" dirty="0">
                <a:solidFill>
                  <a:schemeClr val="tx2">
                    <a:lumMod val="90000"/>
                    <a:lumOff val="10000"/>
                  </a:schemeClr>
                </a:solidFill>
              </a:rPr>
              <a:t>figure</a:t>
            </a:r>
            <a:r>
              <a:rPr lang="en-US" altLang="zh-CN" dirty="0">
                <a:solidFill>
                  <a:schemeClr val="tx2">
                    <a:lumMod val="50000"/>
                    <a:lumOff val="50000"/>
                  </a:schemeClr>
                </a:solidFill>
              </a:rPr>
              <a:t>}</a:t>
            </a:r>
            <a:endParaRPr lang="zh-CN" altLang="en-US" b="0" dirty="0">
              <a:solidFill>
                <a:schemeClr val="tx2">
                  <a:lumMod val="50000"/>
                  <a:lumOff val="50000"/>
                </a:schemeClr>
              </a:solidFill>
            </a:endParaRPr>
          </a:p>
        </p:txBody>
      </p:sp>
    </p:spTree>
    <p:extLst>
      <p:ext uri="{BB962C8B-B14F-4D97-AF65-F5344CB8AC3E}">
        <p14:creationId xmlns:p14="http://schemas.microsoft.com/office/powerpoint/2010/main" val="344129633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标题与作者</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zh-CN" altLang="en-US" sz="2800" dirty="0" smtClean="0"/>
              <a:t>一份文档正文部分的开头通常有标题、作者、摘要等信息</a:t>
            </a:r>
            <a:r>
              <a:rPr lang="en-US" altLang="zh-CN" sz="2800" dirty="0" smtClean="0"/>
              <a:t>, </a:t>
            </a:r>
            <a:r>
              <a:rPr lang="zh-CN" altLang="en-US" sz="2800" dirty="0" smtClean="0"/>
              <a:t>之后是章节层次结构</a:t>
            </a:r>
            <a:r>
              <a:rPr lang="en-US" altLang="zh-CN" sz="2800" dirty="0" smtClean="0"/>
              <a:t>, </a:t>
            </a:r>
            <a:r>
              <a:rPr lang="zh-CN" altLang="en-US" sz="2800" dirty="0" smtClean="0"/>
              <a:t>内容则散布于层次结构之间</a:t>
            </a:r>
            <a:r>
              <a:rPr lang="en-US" altLang="zh-CN" sz="2800" dirty="0" smtClean="0"/>
              <a:t>.</a:t>
            </a:r>
          </a:p>
          <a:p>
            <a:pPr marL="457200" indent="-457200">
              <a:spcBef>
                <a:spcPct val="50000"/>
              </a:spcBef>
              <a:buSzPct val="60000"/>
            </a:pPr>
            <a:r>
              <a:rPr lang="zh-CN" altLang="en-US" sz="2800" dirty="0" smtClean="0"/>
              <a:t>标题、作者、日期等命令如下</a:t>
            </a:r>
            <a:r>
              <a:rPr lang="en-US" altLang="zh-CN" sz="2800" dirty="0" smtClean="0"/>
              <a:t>, </a:t>
            </a:r>
            <a:r>
              <a:rPr lang="zh-CN" altLang="en-US" sz="2800" dirty="0" smtClean="0"/>
              <a:t>注意</a:t>
            </a:r>
            <a:r>
              <a:rPr lang="en-US" altLang="zh-CN" sz="2800" dirty="0" err="1" smtClean="0"/>
              <a:t>maketitle</a:t>
            </a:r>
            <a:r>
              <a:rPr lang="zh-CN" altLang="en-US" sz="2800" dirty="0" smtClean="0"/>
              <a:t>命令必须放在最后</a:t>
            </a:r>
            <a:r>
              <a:rPr lang="en-US" altLang="zh-CN" sz="2800" dirty="0" smtClean="0"/>
              <a:t>:</a:t>
            </a:r>
          </a:p>
          <a:p>
            <a:pPr marL="400050" lvl="1" indent="0">
              <a:spcBef>
                <a:spcPct val="50000"/>
              </a:spcBef>
              <a:buSzPct val="60000"/>
              <a:buNone/>
            </a:pPr>
            <a:r>
              <a:rPr lang="en-US" altLang="zh-CN" sz="2400" dirty="0" smtClean="0"/>
              <a:t> </a:t>
            </a:r>
            <a:r>
              <a:rPr lang="en-US" altLang="zh-CN" sz="2400" dirty="0" smtClean="0">
                <a:solidFill>
                  <a:schemeClr val="accent6">
                    <a:lumMod val="50000"/>
                  </a:schemeClr>
                </a:solidFill>
              </a:rPr>
              <a:t>\title{</a:t>
            </a:r>
            <a:r>
              <a:rPr lang="zh-CN" altLang="en-US" sz="2400" dirty="0" smtClean="0">
                <a:solidFill>
                  <a:schemeClr val="tx2">
                    <a:lumMod val="90000"/>
                    <a:lumOff val="10000"/>
                  </a:schemeClr>
                </a:solidFill>
              </a:rPr>
              <a:t>标题</a:t>
            </a:r>
            <a:r>
              <a:rPr lang="en-US" altLang="zh-CN" sz="2400" dirty="0" smtClean="0">
                <a:solidFill>
                  <a:schemeClr val="accent6">
                    <a:lumMod val="50000"/>
                  </a:schemeClr>
                </a:solidFill>
              </a:rPr>
              <a:t>}</a:t>
            </a:r>
          </a:p>
          <a:p>
            <a:pPr marL="400050" lvl="1" indent="0">
              <a:spcBef>
                <a:spcPct val="50000"/>
              </a:spcBef>
              <a:buSzPct val="60000"/>
              <a:buNone/>
            </a:pPr>
            <a:r>
              <a:rPr lang="zh-CN" altLang="en-US" sz="2400" dirty="0" smtClean="0"/>
              <a:t> </a:t>
            </a:r>
            <a:r>
              <a:rPr lang="en-US" altLang="zh-CN" sz="2400" dirty="0" smtClean="0">
                <a:solidFill>
                  <a:schemeClr val="accent6">
                    <a:lumMod val="50000"/>
                  </a:schemeClr>
                </a:solidFill>
              </a:rPr>
              <a:t>\author{</a:t>
            </a:r>
            <a:r>
              <a:rPr lang="zh-CN" altLang="en-US" sz="2400" dirty="0" smtClean="0"/>
              <a:t>作者</a:t>
            </a:r>
            <a:r>
              <a:rPr lang="en-US" altLang="zh-CN" sz="2400" dirty="0" smtClean="0">
                <a:solidFill>
                  <a:schemeClr val="accent6">
                    <a:lumMod val="50000"/>
                  </a:schemeClr>
                </a:solidFill>
              </a:rPr>
              <a:t>}</a:t>
            </a:r>
          </a:p>
          <a:p>
            <a:pPr marL="400050" lvl="1" indent="0">
              <a:spcBef>
                <a:spcPct val="50000"/>
              </a:spcBef>
              <a:buSzPct val="60000"/>
              <a:buNone/>
            </a:pPr>
            <a:r>
              <a:rPr lang="en-US" altLang="zh-CN" sz="2400" dirty="0" smtClean="0">
                <a:solidFill>
                  <a:schemeClr val="accent6">
                    <a:lumMod val="50000"/>
                  </a:schemeClr>
                </a:solidFill>
              </a:rPr>
              <a:t> \today</a:t>
            </a:r>
          </a:p>
          <a:p>
            <a:pPr marL="400050" lvl="1" indent="0">
              <a:spcBef>
                <a:spcPct val="50000"/>
              </a:spcBef>
              <a:buSzPct val="60000"/>
              <a:buNone/>
            </a:pPr>
            <a:r>
              <a:rPr lang="en-US" altLang="zh-CN" sz="2400" dirty="0" smtClean="0"/>
              <a:t> </a:t>
            </a:r>
            <a:r>
              <a:rPr lang="en-US" altLang="zh-CN" sz="2400" dirty="0" smtClean="0">
                <a:solidFill>
                  <a:schemeClr val="accent6">
                    <a:lumMod val="50000"/>
                  </a:schemeClr>
                </a:solidFill>
              </a:rPr>
              <a:t>\</a:t>
            </a:r>
            <a:r>
              <a:rPr lang="en-US" altLang="zh-CN" sz="2400" dirty="0" err="1" smtClean="0">
                <a:solidFill>
                  <a:schemeClr val="accent6">
                    <a:lumMod val="50000"/>
                  </a:schemeClr>
                </a:solidFill>
              </a:rPr>
              <a:t>maketitle</a:t>
            </a:r>
            <a:endParaRPr lang="en-US" altLang="zh-CN" sz="2400" dirty="0" smtClean="0">
              <a:solidFill>
                <a:schemeClr val="accent6">
                  <a:lumMod val="50000"/>
                </a:schemeClr>
              </a:solidFill>
            </a:endParaRPr>
          </a:p>
        </p:txBody>
      </p:sp>
      <p:pic>
        <p:nvPicPr>
          <p:cNvPr id="3" name="图片 2"/>
          <p:cNvPicPr>
            <a:picLocks noChangeAspect="1"/>
          </p:cNvPicPr>
          <p:nvPr/>
        </p:nvPicPr>
        <p:blipFill>
          <a:blip r:embed="rId3"/>
          <a:stretch>
            <a:fillRect/>
          </a:stretch>
        </p:blipFill>
        <p:spPr>
          <a:xfrm>
            <a:off x="3672135" y="3573016"/>
            <a:ext cx="5284737" cy="3168352"/>
          </a:xfrm>
          <a:prstGeom prst="rect">
            <a:avLst/>
          </a:prstGeom>
        </p:spPr>
      </p:pic>
    </p:spTree>
    <p:extLst>
      <p:ext uri="{BB962C8B-B14F-4D97-AF65-F5344CB8AC3E}">
        <p14:creationId xmlns:p14="http://schemas.microsoft.com/office/powerpoint/2010/main" val="426638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摘要</a:t>
            </a:r>
            <a:endParaRPr lang="zh-CN" altLang="en-US" dirty="0"/>
          </a:p>
        </p:txBody>
      </p:sp>
      <p:sp>
        <p:nvSpPr>
          <p:cNvPr id="4" name="内容占位符 3"/>
          <p:cNvSpPr>
            <a:spLocks noGrp="1"/>
          </p:cNvSpPr>
          <p:nvPr>
            <p:ph idx="1"/>
          </p:nvPr>
        </p:nvSpPr>
        <p:spPr/>
        <p:txBody>
          <a:bodyPr>
            <a:normAutofit/>
          </a:bodyPr>
          <a:lstStyle/>
          <a:p>
            <a:pPr marL="457200" indent="-457200">
              <a:spcBef>
                <a:spcPct val="50000"/>
              </a:spcBef>
              <a:buSzPct val="60000"/>
            </a:pPr>
            <a:r>
              <a:rPr lang="zh-CN" altLang="en-US" sz="2800" dirty="0" smtClean="0"/>
              <a:t>摘要的用法</a:t>
            </a:r>
            <a:endParaRPr lang="en-US" altLang="zh-CN" sz="2800" dirty="0" smtClean="0"/>
          </a:p>
          <a:p>
            <a:pPr marL="0" indent="0">
              <a:spcBef>
                <a:spcPct val="50000"/>
              </a:spcBef>
              <a:buSzPct val="60000"/>
              <a:buNone/>
            </a:pPr>
            <a:r>
              <a:rPr lang="en-US" altLang="zh-CN" sz="2800" dirty="0" smtClean="0"/>
              <a:t>      </a:t>
            </a:r>
            <a:r>
              <a:rPr lang="en-US" altLang="zh-CN" sz="2800" dirty="0" smtClean="0">
                <a:solidFill>
                  <a:schemeClr val="tx2">
                    <a:lumMod val="50000"/>
                    <a:lumOff val="50000"/>
                  </a:schemeClr>
                </a:solidFill>
              </a:rPr>
              <a:t>\</a:t>
            </a:r>
            <a:r>
              <a:rPr lang="en-US" altLang="zh-CN" sz="2800" dirty="0">
                <a:solidFill>
                  <a:schemeClr val="tx2">
                    <a:lumMod val="50000"/>
                    <a:lumOff val="50000"/>
                  </a:schemeClr>
                </a:solidFill>
              </a:rPr>
              <a:t>begin{</a:t>
            </a:r>
            <a:r>
              <a:rPr lang="en-US" altLang="zh-CN" sz="2800" dirty="0">
                <a:solidFill>
                  <a:schemeClr val="tx2">
                    <a:lumMod val="90000"/>
                    <a:lumOff val="10000"/>
                  </a:schemeClr>
                </a:solidFill>
              </a:rPr>
              <a:t>abstract</a:t>
            </a:r>
            <a:r>
              <a:rPr lang="en-US" altLang="zh-CN" sz="2800" dirty="0" smtClean="0">
                <a:solidFill>
                  <a:schemeClr val="tx2">
                    <a:lumMod val="50000"/>
                    <a:lumOff val="50000"/>
                  </a:schemeClr>
                </a:solidFill>
              </a:rPr>
              <a:t>}</a:t>
            </a:r>
          </a:p>
          <a:p>
            <a:pPr marL="0" indent="0">
              <a:spcBef>
                <a:spcPct val="50000"/>
              </a:spcBef>
              <a:buSzPct val="60000"/>
              <a:buNone/>
            </a:pPr>
            <a:r>
              <a:rPr lang="zh-CN" altLang="en-US" sz="2800" dirty="0" smtClean="0"/>
              <a:t>          内容</a:t>
            </a:r>
            <a:endParaRPr lang="en-US" altLang="zh-CN" sz="2800" dirty="0"/>
          </a:p>
          <a:p>
            <a:pPr marL="0" indent="0">
              <a:spcBef>
                <a:spcPct val="50000"/>
              </a:spcBef>
              <a:buSzPct val="60000"/>
              <a:buNone/>
            </a:pPr>
            <a:r>
              <a:rPr lang="en-US" altLang="zh-CN" sz="2800" dirty="0" smtClean="0"/>
              <a:t>      </a:t>
            </a:r>
            <a:r>
              <a:rPr lang="en-US" altLang="zh-CN" sz="2800" dirty="0" smtClean="0">
                <a:solidFill>
                  <a:schemeClr val="tx2">
                    <a:lumMod val="50000"/>
                    <a:lumOff val="50000"/>
                  </a:schemeClr>
                </a:solidFill>
              </a:rPr>
              <a:t>\</a:t>
            </a:r>
            <a:r>
              <a:rPr lang="en-US" altLang="zh-CN" sz="2800" dirty="0">
                <a:solidFill>
                  <a:schemeClr val="tx2">
                    <a:lumMod val="50000"/>
                    <a:lumOff val="50000"/>
                  </a:schemeClr>
                </a:solidFill>
              </a:rPr>
              <a:t>begin{</a:t>
            </a:r>
            <a:r>
              <a:rPr lang="en-US" altLang="zh-CN" sz="2800" dirty="0">
                <a:solidFill>
                  <a:schemeClr val="tx2">
                    <a:lumMod val="90000"/>
                    <a:lumOff val="10000"/>
                  </a:schemeClr>
                </a:solidFill>
              </a:rPr>
              <a:t>abstract</a:t>
            </a:r>
            <a:r>
              <a:rPr lang="en-US" altLang="zh-CN" sz="2800" dirty="0">
                <a:solidFill>
                  <a:schemeClr val="tx2">
                    <a:lumMod val="50000"/>
                    <a:lumOff val="50000"/>
                  </a:schemeClr>
                </a:solidFill>
              </a:rPr>
              <a:t>}</a:t>
            </a:r>
            <a:endParaRPr lang="en-US" altLang="zh-CN" sz="2800" dirty="0" smtClean="0">
              <a:solidFill>
                <a:schemeClr val="tx2">
                  <a:lumMod val="50000"/>
                  <a:lumOff val="50000"/>
                </a:schemeClr>
              </a:solidFill>
            </a:endParaRPr>
          </a:p>
        </p:txBody>
      </p:sp>
      <p:pic>
        <p:nvPicPr>
          <p:cNvPr id="5" name="图片 4"/>
          <p:cNvPicPr>
            <a:picLocks noChangeAspect="1"/>
          </p:cNvPicPr>
          <p:nvPr/>
        </p:nvPicPr>
        <p:blipFill>
          <a:blip r:embed="rId3"/>
          <a:stretch>
            <a:fillRect/>
          </a:stretch>
        </p:blipFill>
        <p:spPr>
          <a:xfrm>
            <a:off x="457200" y="4365104"/>
            <a:ext cx="8439150" cy="1381125"/>
          </a:xfrm>
          <a:prstGeom prst="rect">
            <a:avLst/>
          </a:prstGeom>
        </p:spPr>
      </p:pic>
    </p:spTree>
    <p:extLst>
      <p:ext uri="{BB962C8B-B14F-4D97-AF65-F5344CB8AC3E}">
        <p14:creationId xmlns:p14="http://schemas.microsoft.com/office/powerpoint/2010/main" val="358925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层次结构</a:t>
            </a:r>
            <a:endParaRPr lang="zh-CN" altLang="en-US" dirty="0"/>
          </a:p>
        </p:txBody>
      </p:sp>
      <p:sp>
        <p:nvSpPr>
          <p:cNvPr id="4" name="内容占位符 3"/>
          <p:cNvSpPr>
            <a:spLocks noGrp="1"/>
          </p:cNvSpPr>
          <p:nvPr>
            <p:ph idx="1"/>
          </p:nvPr>
        </p:nvSpPr>
        <p:spPr/>
        <p:txBody>
          <a:bodyPr>
            <a:normAutofit/>
          </a:bodyPr>
          <a:lstStyle/>
          <a:p>
            <a:pPr marL="457200" indent="-457200">
              <a:lnSpc>
                <a:spcPct val="124000"/>
              </a:lnSpc>
              <a:spcBef>
                <a:spcPts val="600"/>
              </a:spcBef>
              <a:buSzPct val="60000"/>
            </a:pPr>
            <a:r>
              <a:rPr lang="zh-CN" altLang="en-US" sz="2800" dirty="0" smtClean="0"/>
              <a:t>层次结构常用命令</a:t>
            </a:r>
            <a:endParaRPr lang="en-US" altLang="zh-CN" sz="2800" dirty="0" smtClean="0"/>
          </a:p>
          <a:p>
            <a:pPr marL="0" indent="0">
              <a:lnSpc>
                <a:spcPct val="124000"/>
              </a:lnSpc>
              <a:spcBef>
                <a:spcPts val="600"/>
              </a:spcBef>
              <a:buSzPct val="60000"/>
              <a:buNone/>
            </a:pPr>
            <a:r>
              <a:rPr lang="en-US" altLang="zh-CN" sz="2800" dirty="0" smtClean="0"/>
              <a:t>      </a:t>
            </a:r>
            <a:r>
              <a:rPr lang="en-US" altLang="zh-CN" sz="2800" dirty="0" smtClean="0">
                <a:solidFill>
                  <a:schemeClr val="tx2">
                    <a:lumMod val="50000"/>
                    <a:lumOff val="50000"/>
                  </a:schemeClr>
                </a:solidFill>
              </a:rPr>
              <a:t>\chapter{</a:t>
            </a:r>
            <a:r>
              <a:rPr lang="en-US" altLang="zh-CN" sz="2800" dirty="0" smtClean="0">
                <a:solidFill>
                  <a:schemeClr val="tx2">
                    <a:lumMod val="90000"/>
                    <a:lumOff val="10000"/>
                  </a:schemeClr>
                </a:solidFill>
              </a:rPr>
              <a:t>…</a:t>
            </a:r>
            <a:r>
              <a:rPr lang="en-US" altLang="zh-CN" sz="2800" dirty="0" smtClean="0">
                <a:solidFill>
                  <a:schemeClr val="tx2">
                    <a:lumMod val="50000"/>
                    <a:lumOff val="50000"/>
                  </a:schemeClr>
                </a:solidFill>
              </a:rPr>
              <a:t>}</a:t>
            </a:r>
          </a:p>
          <a:p>
            <a:pPr marL="0" indent="0">
              <a:lnSpc>
                <a:spcPct val="124000"/>
              </a:lnSpc>
              <a:spcBef>
                <a:spcPts val="600"/>
              </a:spcBef>
              <a:buSzPct val="60000"/>
              <a:buNone/>
            </a:pPr>
            <a:r>
              <a:rPr lang="en-US" altLang="zh-CN" sz="2800" dirty="0" smtClean="0"/>
              <a:t>      </a:t>
            </a:r>
            <a:r>
              <a:rPr lang="en-US" altLang="zh-CN" sz="2800" dirty="0" smtClean="0">
                <a:solidFill>
                  <a:schemeClr val="tx2">
                    <a:lumMod val="50000"/>
                    <a:lumOff val="50000"/>
                  </a:schemeClr>
                </a:solidFill>
              </a:rPr>
              <a:t>\section{</a:t>
            </a:r>
            <a:r>
              <a:rPr lang="en-US" altLang="zh-CN" sz="2800" dirty="0" smtClean="0">
                <a:solidFill>
                  <a:schemeClr val="tx2">
                    <a:lumMod val="90000"/>
                    <a:lumOff val="10000"/>
                  </a:schemeClr>
                </a:solidFill>
              </a:rPr>
              <a:t>…</a:t>
            </a:r>
            <a:r>
              <a:rPr lang="en-US" altLang="zh-CN" sz="2800" dirty="0" smtClean="0">
                <a:solidFill>
                  <a:schemeClr val="tx2">
                    <a:lumMod val="50000"/>
                    <a:lumOff val="50000"/>
                  </a:schemeClr>
                </a:solidFill>
              </a:rPr>
              <a:t>}</a:t>
            </a:r>
          </a:p>
          <a:p>
            <a:pPr marL="0" indent="0">
              <a:lnSpc>
                <a:spcPct val="124000"/>
              </a:lnSpc>
              <a:spcBef>
                <a:spcPts val="600"/>
              </a:spcBef>
              <a:buSzPct val="60000"/>
              <a:buNone/>
            </a:pPr>
            <a:r>
              <a:rPr lang="en-US" altLang="zh-CN" sz="2800" dirty="0" smtClean="0">
                <a:solidFill>
                  <a:schemeClr val="tx2">
                    <a:lumMod val="50000"/>
                    <a:lumOff val="50000"/>
                  </a:schemeClr>
                </a:solidFill>
              </a:rPr>
              <a:t>      \subsection</a:t>
            </a:r>
            <a:r>
              <a:rPr lang="en-US" altLang="zh-CN" sz="2800" dirty="0">
                <a:solidFill>
                  <a:schemeClr val="tx2">
                    <a:lumMod val="50000"/>
                    <a:lumOff val="50000"/>
                  </a:schemeClr>
                </a:solidFill>
              </a:rPr>
              <a:t>{</a:t>
            </a:r>
            <a:r>
              <a:rPr lang="en-US" altLang="zh-CN" sz="2800" dirty="0">
                <a:solidFill>
                  <a:schemeClr val="tx2">
                    <a:lumMod val="90000"/>
                    <a:lumOff val="10000"/>
                  </a:schemeClr>
                </a:solidFill>
              </a:rPr>
              <a:t>…</a:t>
            </a:r>
            <a:r>
              <a:rPr lang="en-US" altLang="zh-CN" sz="2800" dirty="0">
                <a:solidFill>
                  <a:schemeClr val="tx2">
                    <a:lumMod val="50000"/>
                    <a:lumOff val="50000"/>
                  </a:schemeClr>
                </a:solidFill>
              </a:rPr>
              <a:t>}</a:t>
            </a:r>
            <a:endParaRPr lang="en-US" altLang="zh-CN" sz="2800" dirty="0" smtClean="0">
              <a:solidFill>
                <a:schemeClr val="tx2">
                  <a:lumMod val="50000"/>
                  <a:lumOff val="50000"/>
                </a:schemeClr>
              </a:solidFill>
            </a:endParaRPr>
          </a:p>
          <a:p>
            <a:pPr marL="0" indent="0">
              <a:lnSpc>
                <a:spcPct val="124000"/>
              </a:lnSpc>
              <a:spcBef>
                <a:spcPts val="600"/>
              </a:spcBef>
              <a:buSzPct val="60000"/>
              <a:buNone/>
            </a:pPr>
            <a:r>
              <a:rPr lang="en-US" altLang="zh-CN" sz="2800" dirty="0" smtClean="0"/>
              <a:t>      </a:t>
            </a:r>
            <a:r>
              <a:rPr lang="en-US" altLang="zh-CN" sz="2800" dirty="0" smtClean="0">
                <a:solidFill>
                  <a:schemeClr val="tx2">
                    <a:lumMod val="50000"/>
                    <a:lumOff val="50000"/>
                  </a:schemeClr>
                </a:solidFill>
              </a:rPr>
              <a:t>\</a:t>
            </a:r>
            <a:r>
              <a:rPr lang="en-US" altLang="zh-CN" sz="2800" dirty="0" err="1" smtClean="0">
                <a:solidFill>
                  <a:schemeClr val="tx2">
                    <a:lumMod val="50000"/>
                    <a:lumOff val="50000"/>
                  </a:schemeClr>
                </a:solidFill>
              </a:rPr>
              <a:t>subsubsection</a:t>
            </a:r>
            <a:r>
              <a:rPr lang="en-US" altLang="zh-CN" sz="2800" dirty="0" smtClean="0">
                <a:solidFill>
                  <a:schemeClr val="tx2">
                    <a:lumMod val="50000"/>
                    <a:lumOff val="50000"/>
                  </a:schemeClr>
                </a:solidFill>
              </a:rPr>
              <a:t>{</a:t>
            </a:r>
            <a:r>
              <a:rPr lang="en-US" altLang="zh-CN" sz="2800" dirty="0" smtClean="0">
                <a:solidFill>
                  <a:schemeClr val="tx2">
                    <a:lumMod val="90000"/>
                    <a:lumOff val="10000"/>
                  </a:schemeClr>
                </a:solidFill>
              </a:rPr>
              <a:t>…</a:t>
            </a:r>
            <a:r>
              <a:rPr lang="en-US" altLang="zh-CN" sz="2800" dirty="0" smtClean="0">
                <a:solidFill>
                  <a:schemeClr val="tx2">
                    <a:lumMod val="50000"/>
                    <a:lumOff val="50000"/>
                  </a:schemeClr>
                </a:solidFill>
              </a:rPr>
              <a:t>}</a:t>
            </a:r>
          </a:p>
          <a:p>
            <a:pPr marL="457200" indent="-457200">
              <a:lnSpc>
                <a:spcPct val="124000"/>
              </a:lnSpc>
              <a:spcBef>
                <a:spcPts val="600"/>
              </a:spcBef>
              <a:buSzPct val="60000"/>
            </a:pPr>
            <a:r>
              <a:rPr lang="zh-CN" altLang="en-US" sz="2800" dirty="0"/>
              <a:t>每个高级层次可</a:t>
            </a:r>
            <a:r>
              <a:rPr lang="zh-CN" altLang="en-US" sz="2800" dirty="0" smtClean="0"/>
              <a:t>包含若干</a:t>
            </a:r>
            <a:r>
              <a:rPr lang="zh-CN" altLang="en-US" sz="2800" dirty="0"/>
              <a:t>个低级层次</a:t>
            </a:r>
            <a:r>
              <a:rPr lang="en-US" altLang="zh-CN" sz="2800" dirty="0"/>
              <a:t>, article</a:t>
            </a:r>
            <a:r>
              <a:rPr lang="zh-CN" altLang="en-US" sz="2800" dirty="0"/>
              <a:t>文类中没有</a:t>
            </a:r>
            <a:r>
              <a:rPr lang="en-US" altLang="zh-CN" sz="2800" dirty="0"/>
              <a:t>chapter, </a:t>
            </a:r>
            <a:r>
              <a:rPr lang="zh-CN" altLang="en-US" sz="2800" dirty="0"/>
              <a:t>而</a:t>
            </a:r>
            <a:r>
              <a:rPr lang="en-US" altLang="zh-CN" sz="2800" dirty="0"/>
              <a:t>report</a:t>
            </a:r>
            <a:r>
              <a:rPr lang="zh-CN" altLang="en-US" sz="2800" dirty="0"/>
              <a:t>与</a:t>
            </a:r>
            <a:r>
              <a:rPr lang="en-US" altLang="zh-CN" sz="2800" dirty="0"/>
              <a:t>book</a:t>
            </a:r>
            <a:r>
              <a:rPr lang="zh-CN" altLang="en-US" sz="2800" dirty="0"/>
              <a:t>支持上面所有</a:t>
            </a:r>
            <a:r>
              <a:rPr lang="zh-CN" altLang="en-US" sz="2800" dirty="0" smtClean="0"/>
              <a:t>层次</a:t>
            </a:r>
            <a:endParaRPr lang="en-US" altLang="zh-CN" sz="2800" dirty="0"/>
          </a:p>
        </p:txBody>
      </p:sp>
    </p:spTree>
    <p:extLst>
      <p:ext uri="{BB962C8B-B14F-4D97-AF65-F5344CB8AC3E}">
        <p14:creationId xmlns:p14="http://schemas.microsoft.com/office/powerpoint/2010/main" val="24681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4" name="内容占位符 3"/>
          <p:cNvSpPr>
            <a:spLocks noGrp="1"/>
          </p:cNvSpPr>
          <p:nvPr>
            <p:ph idx="1"/>
          </p:nvPr>
        </p:nvSpPr>
        <p:spPr/>
        <p:txBody>
          <a:bodyPr>
            <a:normAutofit/>
          </a:bodyPr>
          <a:lstStyle/>
          <a:p>
            <a:pPr marL="457200" indent="-457200">
              <a:lnSpc>
                <a:spcPct val="114000"/>
              </a:lnSpc>
              <a:spcBef>
                <a:spcPts val="600"/>
              </a:spcBef>
              <a:buSzPct val="60000"/>
            </a:pPr>
            <a:r>
              <a:rPr lang="zh-CN" altLang="en-US" sz="2800" dirty="0" smtClean="0"/>
              <a:t>可以采用</a:t>
            </a:r>
            <a:r>
              <a:rPr lang="en-US" altLang="zh-CN" sz="2800" dirty="0"/>
              <a:t>\</a:t>
            </a:r>
            <a:r>
              <a:rPr lang="en-US" altLang="zh-CN" sz="2800" dirty="0" err="1" smtClean="0"/>
              <a:t>tableofcontents</a:t>
            </a:r>
            <a:r>
              <a:rPr lang="zh-CN" altLang="en-US" sz="2800" dirty="0" smtClean="0"/>
              <a:t>命令来生成整个文档的目录</a:t>
            </a:r>
            <a:r>
              <a:rPr lang="en-US" altLang="zh-CN" sz="2800" dirty="0" smtClean="0"/>
              <a:t>, </a:t>
            </a:r>
            <a:r>
              <a:rPr lang="en-US" altLang="zh-CN" sz="2800" dirty="0" err="1" smtClean="0"/>
              <a:t>LaTeX</a:t>
            </a:r>
            <a:r>
              <a:rPr lang="zh-CN" altLang="en-US" sz="2800" dirty="0" smtClean="0"/>
              <a:t>会自动设定目录包含的章节层次</a:t>
            </a:r>
            <a:endParaRPr lang="en-US" altLang="zh-CN" sz="2800" dirty="0" smtClean="0"/>
          </a:p>
          <a:p>
            <a:pPr marL="457200" indent="-457200">
              <a:lnSpc>
                <a:spcPct val="114000"/>
              </a:lnSpc>
              <a:spcBef>
                <a:spcPts val="600"/>
              </a:spcBef>
              <a:buSzPct val="60000"/>
            </a:pPr>
            <a:r>
              <a:rPr lang="zh-CN" altLang="en-US" sz="2800" dirty="0" smtClean="0"/>
              <a:t>如果不想让某个章节标题出现在目录中</a:t>
            </a:r>
            <a:r>
              <a:rPr lang="en-US" altLang="zh-CN" sz="2800" dirty="0" smtClean="0"/>
              <a:t>, </a:t>
            </a:r>
            <a:r>
              <a:rPr lang="zh-CN" altLang="en-US" sz="2800" dirty="0" smtClean="0"/>
              <a:t>可以使用带*命令</a:t>
            </a:r>
            <a:r>
              <a:rPr lang="en-US" altLang="zh-CN" sz="2800" dirty="0" smtClean="0"/>
              <a:t>, </a:t>
            </a:r>
            <a:r>
              <a:rPr lang="zh-CN" altLang="en-US" sz="2800" dirty="0" smtClean="0"/>
              <a:t>例如</a:t>
            </a:r>
            <a:r>
              <a:rPr lang="en-US" altLang="zh-CN" sz="2800" dirty="0" smtClean="0"/>
              <a:t>: </a:t>
            </a:r>
            <a:r>
              <a:rPr lang="en-US" altLang="zh-CN" sz="2800" dirty="0">
                <a:solidFill>
                  <a:schemeClr val="tx2">
                    <a:lumMod val="50000"/>
                    <a:lumOff val="50000"/>
                  </a:schemeClr>
                </a:solidFill>
              </a:rPr>
              <a:t>\</a:t>
            </a:r>
            <a:r>
              <a:rPr lang="en-US" altLang="zh-CN" sz="2800" dirty="0" smtClean="0">
                <a:solidFill>
                  <a:schemeClr val="tx2">
                    <a:lumMod val="50000"/>
                    <a:lumOff val="50000"/>
                  </a:schemeClr>
                </a:solidFill>
              </a:rPr>
              <a:t>chapter</a:t>
            </a:r>
            <a:r>
              <a:rPr lang="zh-CN" altLang="en-US" sz="2800" dirty="0" smtClean="0">
                <a:solidFill>
                  <a:schemeClr val="tx2">
                    <a:lumMod val="50000"/>
                    <a:lumOff val="50000"/>
                  </a:schemeClr>
                </a:solidFill>
              </a:rPr>
              <a:t>*</a:t>
            </a:r>
            <a:r>
              <a:rPr lang="en-US" altLang="zh-CN" sz="2800" dirty="0" smtClean="0">
                <a:solidFill>
                  <a:schemeClr val="tx2">
                    <a:lumMod val="50000"/>
                    <a:lumOff val="50000"/>
                  </a:schemeClr>
                </a:solidFill>
              </a:rPr>
              <a:t>{</a:t>
            </a:r>
            <a:r>
              <a:rPr lang="en-US" altLang="zh-CN" sz="2800" dirty="0" smtClean="0">
                <a:solidFill>
                  <a:schemeClr val="tx2">
                    <a:lumMod val="90000"/>
                    <a:lumOff val="10000"/>
                  </a:schemeClr>
                </a:solidFill>
              </a:rPr>
              <a:t>…</a:t>
            </a:r>
            <a:r>
              <a:rPr lang="en-US" altLang="zh-CN" sz="2800" dirty="0" smtClean="0">
                <a:solidFill>
                  <a:schemeClr val="tx2">
                    <a:lumMod val="50000"/>
                    <a:lumOff val="50000"/>
                  </a:schemeClr>
                </a:solidFill>
              </a:rPr>
              <a:t>}</a:t>
            </a:r>
            <a:endParaRPr lang="en-US" altLang="zh-CN" sz="2800" dirty="0" smtClean="0"/>
          </a:p>
          <a:p>
            <a:pPr marL="457200" indent="-457200">
              <a:lnSpc>
                <a:spcPct val="114000"/>
              </a:lnSpc>
              <a:spcBef>
                <a:spcPts val="600"/>
              </a:spcBef>
              <a:buSzPct val="60000"/>
            </a:pPr>
            <a:r>
              <a:rPr lang="zh-CN" altLang="en-US" sz="2800" dirty="0" smtClean="0"/>
              <a:t>可以设置目录中出现的标题级别</a:t>
            </a:r>
            <a:r>
              <a:rPr lang="en-US" altLang="zh-CN" sz="2800" dirty="0" smtClean="0"/>
              <a:t>, </a:t>
            </a:r>
            <a:r>
              <a:rPr lang="zh-CN" altLang="en-US" sz="2800" dirty="0" smtClean="0"/>
              <a:t>如</a:t>
            </a:r>
            <a:r>
              <a:rPr lang="en-US" altLang="zh-CN" sz="2800" dirty="0"/>
              <a:t>: \</a:t>
            </a:r>
            <a:r>
              <a:rPr lang="en-US" altLang="zh-CN" sz="2800" dirty="0" err="1"/>
              <a:t>tableofcontents</a:t>
            </a:r>
            <a:r>
              <a:rPr lang="en-US" altLang="zh-CN" sz="2800" dirty="0"/>
              <a:t>[level=2]</a:t>
            </a:r>
          </a:p>
        </p:txBody>
      </p:sp>
    </p:spTree>
    <p:extLst>
      <p:ext uri="{BB962C8B-B14F-4D97-AF65-F5344CB8AC3E}">
        <p14:creationId xmlns:p14="http://schemas.microsoft.com/office/powerpoint/2010/main" val="289638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文字排版</a:t>
            </a:r>
            <a:endParaRPr lang="zh-CN" altLang="en-US" dirty="0"/>
          </a:p>
        </p:txBody>
      </p:sp>
      <p:sp>
        <p:nvSpPr>
          <p:cNvPr id="4" name="内容占位符 3"/>
          <p:cNvSpPr>
            <a:spLocks noGrp="1"/>
          </p:cNvSpPr>
          <p:nvPr>
            <p:ph idx="1"/>
          </p:nvPr>
        </p:nvSpPr>
        <p:spPr/>
        <p:txBody>
          <a:bodyPr>
            <a:normAutofit/>
          </a:bodyPr>
          <a:lstStyle/>
          <a:p>
            <a:pPr marL="457200" indent="-457200">
              <a:lnSpc>
                <a:spcPct val="114000"/>
              </a:lnSpc>
              <a:spcBef>
                <a:spcPts val="600"/>
              </a:spcBef>
              <a:buSzPct val="60000"/>
            </a:pPr>
            <a:r>
              <a:rPr lang="zh-CN" altLang="en-US" sz="2800" dirty="0" smtClean="0"/>
              <a:t>文档中主要由两种文字输入模式</a:t>
            </a:r>
            <a:r>
              <a:rPr lang="en-US" altLang="zh-CN" sz="2800" dirty="0" smtClean="0"/>
              <a:t>:</a:t>
            </a:r>
          </a:p>
          <a:p>
            <a:pPr marL="857250" lvl="1" indent="-457200">
              <a:lnSpc>
                <a:spcPct val="114000"/>
              </a:lnSpc>
              <a:spcBef>
                <a:spcPts val="600"/>
              </a:spcBef>
              <a:buSzPct val="60000"/>
            </a:pPr>
            <a:r>
              <a:rPr lang="zh-CN" altLang="en-US" sz="2400" dirty="0" smtClean="0"/>
              <a:t>文本模式</a:t>
            </a:r>
            <a:endParaRPr lang="en-US" altLang="zh-CN" sz="2400" dirty="0" smtClean="0"/>
          </a:p>
          <a:p>
            <a:pPr marL="857250" lvl="1" indent="-457200">
              <a:lnSpc>
                <a:spcPct val="114000"/>
              </a:lnSpc>
              <a:spcBef>
                <a:spcPts val="600"/>
              </a:spcBef>
              <a:buSzPct val="60000"/>
            </a:pPr>
            <a:r>
              <a:rPr lang="zh-CN" altLang="en-US" sz="2400" dirty="0" smtClean="0"/>
              <a:t>数学模式</a:t>
            </a:r>
            <a:endParaRPr lang="en-US" altLang="zh-CN" sz="2400" dirty="0" smtClean="0"/>
          </a:p>
          <a:p>
            <a:pPr marL="457200" indent="-457200">
              <a:lnSpc>
                <a:spcPct val="114000"/>
              </a:lnSpc>
              <a:spcBef>
                <a:spcPts val="600"/>
              </a:spcBef>
              <a:buSzPct val="60000"/>
            </a:pPr>
            <a:r>
              <a:rPr lang="en-US" altLang="zh-CN" sz="2800" dirty="0" err="1" smtClean="0"/>
              <a:t>LaTeX</a:t>
            </a:r>
            <a:r>
              <a:rPr lang="zh-CN" altLang="en-US" sz="2800" dirty="0" smtClean="0"/>
              <a:t>中有些字符</a:t>
            </a:r>
            <a:r>
              <a:rPr lang="en-US" altLang="zh-CN" sz="2800" dirty="0" smtClean="0"/>
              <a:t>, </a:t>
            </a:r>
            <a:r>
              <a:rPr lang="zh-CN" altLang="en-US" sz="2800" dirty="0" smtClean="0"/>
              <a:t>例如</a:t>
            </a:r>
            <a:r>
              <a:rPr lang="en-US" altLang="zh-CN" sz="2800" dirty="0" smtClean="0"/>
              <a:t>#$%^&amp;_{}~\</a:t>
            </a:r>
            <a:r>
              <a:rPr lang="zh-CN" altLang="en-US" sz="2800" dirty="0" smtClean="0"/>
              <a:t>等</a:t>
            </a:r>
            <a:r>
              <a:rPr lang="en-US" altLang="zh-CN" sz="2800" dirty="0" smtClean="0"/>
              <a:t>, </a:t>
            </a:r>
            <a:r>
              <a:rPr lang="zh-CN" altLang="en-US" sz="2800" dirty="0" smtClean="0"/>
              <a:t>被用作特殊控制符</a:t>
            </a:r>
            <a:r>
              <a:rPr lang="en-US" altLang="zh-CN" sz="2800" dirty="0" smtClean="0"/>
              <a:t>, </a:t>
            </a:r>
            <a:r>
              <a:rPr lang="zh-CN" altLang="en-US" sz="2800" dirty="0" smtClean="0"/>
              <a:t>不能直接输入</a:t>
            </a:r>
            <a:r>
              <a:rPr lang="en-US" altLang="zh-CN" sz="2800" dirty="0" smtClean="0"/>
              <a:t>, </a:t>
            </a:r>
            <a:r>
              <a:rPr lang="zh-CN" altLang="en-US" sz="2800" dirty="0" smtClean="0"/>
              <a:t>而是要加前面加</a:t>
            </a:r>
            <a:r>
              <a:rPr lang="en-US" altLang="zh-CN" sz="2800" dirty="0" smtClean="0"/>
              <a:t>\, </a:t>
            </a:r>
            <a:r>
              <a:rPr lang="zh-CN" altLang="en-US" sz="2800" dirty="0" smtClean="0"/>
              <a:t>比如</a:t>
            </a:r>
            <a:r>
              <a:rPr lang="en-US" altLang="zh-CN" sz="2800" dirty="0" smtClean="0"/>
              <a:t>90%</a:t>
            </a:r>
            <a:r>
              <a:rPr lang="zh-CN" altLang="en-US" sz="2800" dirty="0" smtClean="0"/>
              <a:t>要输入成</a:t>
            </a:r>
            <a:r>
              <a:rPr lang="en-US" altLang="zh-CN" sz="2800" dirty="0" smtClean="0"/>
              <a:t>90\%</a:t>
            </a:r>
            <a:endParaRPr lang="en-US" altLang="zh-CN" sz="2800" dirty="0"/>
          </a:p>
        </p:txBody>
      </p:sp>
    </p:spTree>
    <p:extLst>
      <p:ext uri="{BB962C8B-B14F-4D97-AF65-F5344CB8AC3E}">
        <p14:creationId xmlns:p14="http://schemas.microsoft.com/office/powerpoint/2010/main" val="99781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字样</a:t>
            </a:r>
            <a:endParaRPr lang="zh-CN" altLang="en-US" dirty="0"/>
          </a:p>
        </p:txBody>
      </p:sp>
      <p:sp>
        <p:nvSpPr>
          <p:cNvPr id="8195" name="Rectangle 3"/>
          <p:cNvSpPr>
            <a:spLocks noGrp="1" noChangeArrowheads="1"/>
          </p:cNvSpPr>
          <p:nvPr>
            <p:ph idx="1"/>
          </p:nvPr>
        </p:nvSpPr>
        <p:spPr/>
        <p:txBody>
          <a:bodyPr/>
          <a:lstStyle/>
          <a:p>
            <a:pPr>
              <a:lnSpc>
                <a:spcPct val="114000"/>
              </a:lnSpc>
              <a:spcBef>
                <a:spcPts val="600"/>
              </a:spcBef>
            </a:pPr>
            <a:r>
              <a:rPr lang="en-US" altLang="zh-CN" sz="2800" dirty="0" err="1" smtClean="0"/>
              <a:t>LaTeX</a:t>
            </a:r>
            <a:r>
              <a:rPr lang="zh-CN" altLang="en-US" sz="2800" dirty="0" smtClean="0"/>
              <a:t>会自动调整正文、标题、章节、上下标、脚注等的字样</a:t>
            </a:r>
            <a:r>
              <a:rPr lang="en-US" altLang="zh-CN" sz="2800" dirty="0" smtClean="0"/>
              <a:t>(</a:t>
            </a:r>
            <a:r>
              <a:rPr lang="zh-CN" altLang="en-US" sz="2800" dirty="0" smtClean="0"/>
              <a:t>不同于字体</a:t>
            </a:r>
            <a:r>
              <a:rPr lang="en-US" altLang="zh-CN" sz="2800" dirty="0" smtClean="0"/>
              <a:t>)</a:t>
            </a:r>
            <a:r>
              <a:rPr lang="zh-CN" altLang="en-US" sz="2800" dirty="0" smtClean="0"/>
              <a:t>字号</a:t>
            </a:r>
            <a:r>
              <a:rPr lang="en-US" altLang="zh-CN" sz="2800" dirty="0" smtClean="0"/>
              <a:t>. </a:t>
            </a:r>
            <a:r>
              <a:rPr lang="zh-CN" altLang="en-US" sz="2800" dirty="0" smtClean="0"/>
              <a:t>也可以通过命令设置</a:t>
            </a:r>
            <a:endParaRPr lang="en-US" altLang="zh-CN" sz="2800" b="0" dirty="0" smtClean="0"/>
          </a:p>
        </p:txBody>
      </p:sp>
      <p:graphicFrame>
        <p:nvGraphicFramePr>
          <p:cNvPr id="2" name="表格 1"/>
          <p:cNvGraphicFramePr>
            <a:graphicFrameLocks noGrp="1"/>
          </p:cNvGraphicFramePr>
          <p:nvPr>
            <p:extLst>
              <p:ext uri="{D42A27DB-BD31-4B8C-83A1-F6EECF244321}">
                <p14:modId xmlns:p14="http://schemas.microsoft.com/office/powerpoint/2010/main" val="4074221232"/>
              </p:ext>
            </p:extLst>
          </p:nvPr>
        </p:nvGraphicFramePr>
        <p:xfrm>
          <a:off x="611560" y="3093524"/>
          <a:ext cx="8352928" cy="2639732"/>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066224770"/>
                    </a:ext>
                  </a:extLst>
                </a:gridCol>
                <a:gridCol w="5832648">
                  <a:extLst>
                    <a:ext uri="{9D8B030D-6E8A-4147-A177-3AD203B41FA5}">
                      <a16:colId xmlns:a16="http://schemas.microsoft.com/office/drawing/2014/main" val="2301749946"/>
                    </a:ext>
                  </a:extLst>
                </a:gridCol>
              </a:tblGrid>
              <a:tr h="477053">
                <a:tc>
                  <a:txBody>
                    <a:bodyPr/>
                    <a:lstStyle/>
                    <a:p>
                      <a:r>
                        <a:rPr lang="zh-CN" altLang="en-US" dirty="0" smtClean="0"/>
                        <a:t>字样</a:t>
                      </a:r>
                      <a:endParaRPr lang="zh-CN" altLang="en-US" dirty="0"/>
                    </a:p>
                  </a:txBody>
                  <a:tcPr anchor="ctr">
                    <a:solidFill>
                      <a:srgbClr val="477AB1"/>
                    </a:solidFill>
                  </a:tcPr>
                </a:tc>
                <a:tc>
                  <a:txBody>
                    <a:bodyPr/>
                    <a:lstStyle/>
                    <a:p>
                      <a:r>
                        <a:rPr lang="zh-CN" altLang="en-US" dirty="0" smtClean="0"/>
                        <a:t>字样</a:t>
                      </a:r>
                      <a:endParaRPr lang="zh-CN" altLang="en-US" dirty="0"/>
                    </a:p>
                  </a:txBody>
                  <a:tcPr anchor="ctr"/>
                </a:tc>
                <a:extLst>
                  <a:ext uri="{0D108BD9-81ED-4DB2-BD59-A6C34878D82A}">
                    <a16:rowId xmlns:a16="http://schemas.microsoft.com/office/drawing/2014/main" val="3349443338"/>
                  </a:ext>
                </a:extLst>
              </a:tr>
              <a:tr h="477053">
                <a:tc>
                  <a:txBody>
                    <a:bodyPr/>
                    <a:lstStyle/>
                    <a:p>
                      <a:r>
                        <a:rPr lang="en-US" altLang="zh-CN" dirty="0" smtClean="0"/>
                        <a:t>\</a:t>
                      </a:r>
                      <a:r>
                        <a:rPr lang="en-US" altLang="zh-CN" dirty="0" err="1" smtClean="0"/>
                        <a:t>textrm</a:t>
                      </a:r>
                      <a:r>
                        <a:rPr lang="en-US" altLang="zh-CN" dirty="0" smtClean="0"/>
                        <a:t>{…}</a:t>
                      </a:r>
                      <a:endParaRPr lang="zh-CN" altLang="en-US" dirty="0"/>
                    </a:p>
                  </a:txBody>
                  <a:tcPr anchor="ctr"/>
                </a:tc>
                <a:tc>
                  <a:txBody>
                    <a:bodyPr/>
                    <a:lstStyle/>
                    <a:p>
                      <a:r>
                        <a:rPr lang="en-US" altLang="zh-CN" dirty="0" smtClean="0"/>
                        <a:t>\</a:t>
                      </a:r>
                      <a:r>
                        <a:rPr lang="en-US" altLang="zh-CN" dirty="0" err="1" smtClean="0"/>
                        <a:t>textbf</a:t>
                      </a:r>
                      <a:r>
                        <a:rPr lang="en-US" altLang="zh-CN" dirty="0" smtClean="0"/>
                        <a:t>{…}</a:t>
                      </a:r>
                      <a:endParaRPr lang="zh-CN" altLang="en-US" dirty="0"/>
                    </a:p>
                  </a:txBody>
                  <a:tcPr anchor="ctr"/>
                </a:tc>
                <a:extLst>
                  <a:ext uri="{0D108BD9-81ED-4DB2-BD59-A6C34878D82A}">
                    <a16:rowId xmlns:a16="http://schemas.microsoft.com/office/drawing/2014/main" val="1053126203"/>
                  </a:ext>
                </a:extLst>
              </a:tr>
              <a:tr h="238527">
                <a:tc>
                  <a:txBody>
                    <a:bodyPr/>
                    <a:lstStyle/>
                    <a:p>
                      <a:r>
                        <a:rPr lang="en-US" altLang="zh-CN" dirty="0" smtClean="0"/>
                        <a:t>\</a:t>
                      </a:r>
                      <a:r>
                        <a:rPr lang="en-US" altLang="zh-CN" dirty="0" err="1" smtClean="0"/>
                        <a:t>textsf</a:t>
                      </a:r>
                      <a:r>
                        <a:rPr lang="en-US" altLang="zh-CN" dirty="0" smtClean="0"/>
                        <a:t>{…}</a:t>
                      </a:r>
                      <a:endParaRPr lang="zh-CN" altLang="en-US" dirty="0"/>
                    </a:p>
                  </a:txBody>
                  <a:tcPr anchor="ctr"/>
                </a:tc>
                <a:tc>
                  <a:txBody>
                    <a:bodyPr/>
                    <a:lstStyle/>
                    <a:p>
                      <a:r>
                        <a:rPr lang="en-US" altLang="zh-CN" dirty="0" smtClean="0"/>
                        <a:t>\</a:t>
                      </a:r>
                      <a:r>
                        <a:rPr lang="en-US" altLang="zh-CN" dirty="0" err="1" smtClean="0"/>
                        <a:t>textit</a:t>
                      </a:r>
                      <a:r>
                        <a:rPr lang="en-US" altLang="zh-CN" dirty="0" smtClean="0"/>
                        <a:t>{…}</a:t>
                      </a:r>
                      <a:endParaRPr lang="zh-CN" altLang="en-US" dirty="0"/>
                    </a:p>
                  </a:txBody>
                  <a:tcPr anchor="ctr"/>
                </a:tc>
                <a:extLst>
                  <a:ext uri="{0D108BD9-81ED-4DB2-BD59-A6C34878D82A}">
                    <a16:rowId xmlns:a16="http://schemas.microsoft.com/office/drawing/2014/main" val="1928108299"/>
                  </a:ext>
                </a:extLst>
              </a:tr>
              <a:tr h="238527">
                <a:tc>
                  <a:txBody>
                    <a:bodyPr/>
                    <a:lstStyle/>
                    <a:p>
                      <a:r>
                        <a:rPr lang="en-US" altLang="zh-CN" dirty="0" smtClean="0"/>
                        <a:t>\</a:t>
                      </a:r>
                      <a:r>
                        <a:rPr lang="en-US" altLang="zh-CN" dirty="0" err="1" smtClean="0"/>
                        <a:t>texttt</a:t>
                      </a:r>
                      <a:r>
                        <a:rPr lang="en-US" altLang="zh-CN" dirty="0" smtClean="0"/>
                        <a:t>{…}</a:t>
                      </a:r>
                      <a:endParaRPr lang="zh-CN" altLang="en-US" dirty="0"/>
                    </a:p>
                  </a:txBody>
                  <a:tcPr anchor="ctr"/>
                </a:tc>
                <a:tc>
                  <a:txBody>
                    <a:bodyPr/>
                    <a:lstStyle/>
                    <a:p>
                      <a:r>
                        <a:rPr lang="en-US" altLang="zh-CN" dirty="0" smtClean="0"/>
                        <a:t>\</a:t>
                      </a:r>
                      <a:r>
                        <a:rPr lang="en-US" altLang="zh-CN" dirty="0" err="1" smtClean="0"/>
                        <a:t>textsl</a:t>
                      </a:r>
                      <a:r>
                        <a:rPr lang="en-US" altLang="zh-CN" dirty="0" smtClean="0"/>
                        <a:t>{…}</a:t>
                      </a:r>
                      <a:endParaRPr lang="zh-CN" altLang="en-US" dirty="0"/>
                    </a:p>
                  </a:txBody>
                  <a:tcPr anchor="ctr"/>
                </a:tc>
                <a:extLst>
                  <a:ext uri="{0D108BD9-81ED-4DB2-BD59-A6C34878D82A}">
                    <a16:rowId xmlns:a16="http://schemas.microsoft.com/office/drawing/2014/main" val="2556233449"/>
                  </a:ext>
                </a:extLst>
              </a:tr>
              <a:tr h="477053">
                <a:tc>
                  <a:txBody>
                    <a:bodyPr/>
                    <a:lstStyle/>
                    <a:p>
                      <a:r>
                        <a:rPr lang="en-US" altLang="zh-CN" dirty="0" smtClean="0"/>
                        <a:t>\</a:t>
                      </a:r>
                      <a:r>
                        <a:rPr lang="en-US" altLang="zh-CN" dirty="0" err="1" smtClean="0"/>
                        <a:t>emph</a:t>
                      </a:r>
                      <a:r>
                        <a:rPr lang="en-US" altLang="zh-CN" dirty="0" smtClean="0"/>
                        <a:t>{…}</a:t>
                      </a:r>
                      <a:endParaRPr lang="zh-CN" altLang="en-US" dirty="0"/>
                    </a:p>
                  </a:txBody>
                  <a:tcPr anchor="ctr"/>
                </a:tc>
                <a:tc>
                  <a:txBody>
                    <a:bodyPr/>
                    <a:lstStyle/>
                    <a:p>
                      <a:r>
                        <a:rPr lang="en-US" altLang="zh-CN" dirty="0" smtClean="0"/>
                        <a:t>\underline{…}</a:t>
                      </a:r>
                      <a:endParaRPr lang="zh-CN" altLang="en-US" dirty="0"/>
                    </a:p>
                  </a:txBody>
                  <a:tcPr anchor="ctr"/>
                </a:tc>
                <a:extLst>
                  <a:ext uri="{0D108BD9-81ED-4DB2-BD59-A6C34878D82A}">
                    <a16:rowId xmlns:a16="http://schemas.microsoft.com/office/drawing/2014/main" val="4227138975"/>
                  </a:ext>
                </a:extLst>
              </a:tr>
              <a:tr h="477053">
                <a:tc>
                  <a:txBody>
                    <a:bodyPr/>
                    <a:lstStyle/>
                    <a:p>
                      <a:r>
                        <a:rPr lang="en-US" altLang="zh-CN" dirty="0" smtClean="0"/>
                        <a:t>\</a:t>
                      </a:r>
                      <a:r>
                        <a:rPr lang="en-US" altLang="zh-CN" dirty="0" err="1" smtClean="0"/>
                        <a:t>textsc</a:t>
                      </a:r>
                      <a:r>
                        <a:rPr lang="en-US" altLang="zh-CN" dirty="0" smtClean="0"/>
                        <a:t>{…}</a:t>
                      </a:r>
                      <a:endParaRPr lang="zh-CN" altLang="en-US" dirty="0"/>
                    </a:p>
                  </a:txBody>
                  <a:tcPr anchor="ctr"/>
                </a:tc>
                <a:tc>
                  <a:txBody>
                    <a:bodyPr/>
                    <a:lstStyle/>
                    <a:p>
                      <a:endParaRPr lang="zh-CN" altLang="en-US" dirty="0"/>
                    </a:p>
                  </a:txBody>
                  <a:tcPr anchor="ctr"/>
                </a:tc>
                <a:extLst>
                  <a:ext uri="{0D108BD9-81ED-4DB2-BD59-A6C34878D82A}">
                    <a16:rowId xmlns:a16="http://schemas.microsoft.com/office/drawing/2014/main" val="2413015098"/>
                  </a:ext>
                </a:extLst>
              </a:tr>
            </a:tbl>
          </a:graphicData>
        </a:graphic>
      </p:graphicFrame>
    </p:spTree>
    <p:extLst>
      <p:ext uri="{BB962C8B-B14F-4D97-AF65-F5344CB8AC3E}">
        <p14:creationId xmlns:p14="http://schemas.microsoft.com/office/powerpoint/2010/main" val="32423485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字号</a:t>
            </a:r>
            <a:endParaRPr lang="zh-CN" altLang="en-US" dirty="0"/>
          </a:p>
        </p:txBody>
      </p:sp>
      <p:sp>
        <p:nvSpPr>
          <p:cNvPr id="8195" name="Rectangle 3"/>
          <p:cNvSpPr>
            <a:spLocks noGrp="1" noChangeArrowheads="1"/>
          </p:cNvSpPr>
          <p:nvPr>
            <p:ph idx="1"/>
          </p:nvPr>
        </p:nvSpPr>
        <p:spPr/>
        <p:txBody>
          <a:bodyPr/>
          <a:lstStyle/>
          <a:p>
            <a:pPr>
              <a:lnSpc>
                <a:spcPct val="114000"/>
              </a:lnSpc>
              <a:spcBef>
                <a:spcPts val="600"/>
              </a:spcBef>
            </a:pPr>
            <a:r>
              <a:rPr lang="en-US" altLang="zh-CN" sz="2800" dirty="0" err="1" smtClean="0"/>
              <a:t>LaTeX</a:t>
            </a:r>
            <a:r>
              <a:rPr lang="zh-CN" altLang="en-US" sz="2800" dirty="0" smtClean="0"/>
              <a:t>会自动调整正文、标题、章节、上下标、脚注等的字样</a:t>
            </a:r>
            <a:r>
              <a:rPr lang="en-US" altLang="zh-CN" sz="2800" dirty="0" smtClean="0"/>
              <a:t>(</a:t>
            </a:r>
            <a:r>
              <a:rPr lang="zh-CN" altLang="en-US" sz="2800" dirty="0" smtClean="0"/>
              <a:t>不同于字体</a:t>
            </a:r>
            <a:r>
              <a:rPr lang="en-US" altLang="zh-CN" sz="2800" dirty="0" smtClean="0"/>
              <a:t>)</a:t>
            </a:r>
            <a:r>
              <a:rPr lang="zh-CN" altLang="en-US" sz="2800" dirty="0" smtClean="0"/>
              <a:t>字号</a:t>
            </a:r>
            <a:r>
              <a:rPr lang="en-US" altLang="zh-CN" sz="2800" dirty="0" smtClean="0"/>
              <a:t>. </a:t>
            </a:r>
            <a:r>
              <a:rPr lang="zh-CN" altLang="en-US" sz="2800" dirty="0" smtClean="0"/>
              <a:t>也可以通过命令设置</a:t>
            </a:r>
            <a:endParaRPr lang="en-US" altLang="zh-CN" sz="2800" b="0" dirty="0" smtClean="0"/>
          </a:p>
        </p:txBody>
      </p:sp>
      <p:graphicFrame>
        <p:nvGraphicFramePr>
          <p:cNvPr id="2" name="表格 1"/>
          <p:cNvGraphicFramePr>
            <a:graphicFrameLocks noGrp="1"/>
          </p:cNvGraphicFramePr>
          <p:nvPr>
            <p:extLst>
              <p:ext uri="{D42A27DB-BD31-4B8C-83A1-F6EECF244321}">
                <p14:modId xmlns:p14="http://schemas.microsoft.com/office/powerpoint/2010/main" val="3704593850"/>
              </p:ext>
            </p:extLst>
          </p:nvPr>
        </p:nvGraphicFramePr>
        <p:xfrm>
          <a:off x="611560" y="3093524"/>
          <a:ext cx="8352928" cy="2894199"/>
        </p:xfrm>
        <a:graphic>
          <a:graphicData uri="http://schemas.openxmlformats.org/drawingml/2006/table">
            <a:tbl>
              <a:tblPr bandRow="1">
                <a:tableStyleId>{5C22544A-7EE6-4342-B048-85BDC9FD1C3A}</a:tableStyleId>
              </a:tblPr>
              <a:tblGrid>
                <a:gridCol w="2520280">
                  <a:extLst>
                    <a:ext uri="{9D8B030D-6E8A-4147-A177-3AD203B41FA5}">
                      <a16:colId xmlns:a16="http://schemas.microsoft.com/office/drawing/2014/main" val="1066224770"/>
                    </a:ext>
                  </a:extLst>
                </a:gridCol>
                <a:gridCol w="1944216">
                  <a:extLst>
                    <a:ext uri="{9D8B030D-6E8A-4147-A177-3AD203B41FA5}">
                      <a16:colId xmlns:a16="http://schemas.microsoft.com/office/drawing/2014/main" val="2301749946"/>
                    </a:ext>
                  </a:extLst>
                </a:gridCol>
                <a:gridCol w="1944216">
                  <a:extLst>
                    <a:ext uri="{9D8B030D-6E8A-4147-A177-3AD203B41FA5}">
                      <a16:colId xmlns:a16="http://schemas.microsoft.com/office/drawing/2014/main" val="1378545798"/>
                    </a:ext>
                  </a:extLst>
                </a:gridCol>
                <a:gridCol w="1944216">
                  <a:extLst>
                    <a:ext uri="{9D8B030D-6E8A-4147-A177-3AD203B41FA5}">
                      <a16:colId xmlns:a16="http://schemas.microsoft.com/office/drawing/2014/main" val="1547642591"/>
                    </a:ext>
                  </a:extLst>
                </a:gridCol>
              </a:tblGrid>
              <a:tr h="238527">
                <a:tc rowSpan="2">
                  <a:txBody>
                    <a:bodyPr/>
                    <a:lstStyle/>
                    <a:p>
                      <a:pPr algn="ctr"/>
                      <a:r>
                        <a:rPr lang="zh-CN" altLang="en-US" dirty="0" smtClean="0">
                          <a:solidFill>
                            <a:schemeClr val="bg1"/>
                          </a:solidFill>
                        </a:rPr>
                        <a:t>命令</a:t>
                      </a:r>
                      <a:endParaRPr lang="zh-CN" altLang="en-US" dirty="0">
                        <a:solidFill>
                          <a:schemeClr val="bg1"/>
                        </a:solidFill>
                      </a:endParaRPr>
                    </a:p>
                  </a:txBody>
                  <a:tcPr anchor="ctr">
                    <a:solidFill>
                      <a:srgbClr val="477AB1"/>
                    </a:solidFill>
                  </a:tcPr>
                </a:tc>
                <a:tc gridSpan="3">
                  <a:txBody>
                    <a:bodyPr/>
                    <a:lstStyle/>
                    <a:p>
                      <a:pPr algn="ctr"/>
                      <a:r>
                        <a:rPr lang="zh-CN" altLang="en-US" dirty="0" smtClean="0">
                          <a:solidFill>
                            <a:schemeClr val="bg1"/>
                          </a:solidFill>
                        </a:rPr>
                        <a:t>正文字号</a:t>
                      </a:r>
                      <a:endParaRPr lang="zh-CN" altLang="en-US" dirty="0">
                        <a:solidFill>
                          <a:schemeClr val="bg1"/>
                        </a:solidFill>
                      </a:endParaRPr>
                    </a:p>
                  </a:txBody>
                  <a:tcPr>
                    <a:solidFill>
                      <a:srgbClr val="477AB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49443338"/>
                  </a:ext>
                </a:extLst>
              </a:tr>
              <a:tr h="238527">
                <a:tc vMerge="1">
                  <a:txBody>
                    <a:bodyPr/>
                    <a:lstStyle/>
                    <a:p>
                      <a:endParaRPr lang="zh-CN" altLang="en-US"/>
                    </a:p>
                  </a:txBody>
                  <a:tcPr/>
                </a:tc>
                <a:tc>
                  <a:txBody>
                    <a:bodyPr/>
                    <a:lstStyle/>
                    <a:p>
                      <a:r>
                        <a:rPr lang="en-US" altLang="zh-CN" dirty="0" smtClean="0"/>
                        <a:t>10pt</a:t>
                      </a:r>
                      <a:endParaRPr lang="zh-CN" altLang="en-US" dirty="0"/>
                    </a:p>
                  </a:txBody>
                  <a:tcPr anchor="ctr">
                    <a:solidFill>
                      <a:srgbClr val="477AB1"/>
                    </a:solidFill>
                  </a:tcPr>
                </a:tc>
                <a:tc>
                  <a:txBody>
                    <a:bodyPr/>
                    <a:lstStyle/>
                    <a:p>
                      <a:r>
                        <a:rPr lang="en-US" altLang="zh-CN" dirty="0" smtClean="0"/>
                        <a:t>11pt</a:t>
                      </a:r>
                      <a:endParaRPr lang="zh-CN" altLang="en-US" dirty="0"/>
                    </a:p>
                  </a:txBody>
                  <a:tcPr anchor="ctr">
                    <a:solidFill>
                      <a:srgbClr val="477AB1"/>
                    </a:solidFill>
                  </a:tcPr>
                </a:tc>
                <a:tc>
                  <a:txBody>
                    <a:bodyPr/>
                    <a:lstStyle/>
                    <a:p>
                      <a:r>
                        <a:rPr lang="en-US" altLang="zh-CN" dirty="0" smtClean="0"/>
                        <a:t>12pt</a:t>
                      </a:r>
                      <a:endParaRPr lang="zh-CN" altLang="en-US" dirty="0"/>
                    </a:p>
                  </a:txBody>
                  <a:tcPr anchor="ctr">
                    <a:solidFill>
                      <a:srgbClr val="477AB1"/>
                    </a:solidFill>
                  </a:tcPr>
                </a:tc>
                <a:extLst>
                  <a:ext uri="{0D108BD9-81ED-4DB2-BD59-A6C34878D82A}">
                    <a16:rowId xmlns:a16="http://schemas.microsoft.com/office/drawing/2014/main" val="226678225"/>
                  </a:ext>
                </a:extLst>
              </a:tr>
              <a:tr h="477053">
                <a:tc>
                  <a:txBody>
                    <a:bodyPr/>
                    <a:lstStyle/>
                    <a:p>
                      <a:r>
                        <a:rPr lang="en-US" altLang="zh-CN" dirty="0" smtClean="0"/>
                        <a:t>\tiny</a:t>
                      </a:r>
                      <a:endParaRPr lang="zh-CN" altLang="en-US" dirty="0"/>
                    </a:p>
                  </a:txBody>
                  <a:tcPr anchor="ctr"/>
                </a:tc>
                <a:tc>
                  <a:txBody>
                    <a:bodyPr/>
                    <a:lstStyle/>
                    <a:p>
                      <a:r>
                        <a:rPr lang="en-US" altLang="zh-CN" dirty="0" smtClean="0"/>
                        <a:t>5pt</a:t>
                      </a:r>
                      <a:endParaRPr lang="zh-CN" altLang="en-US" dirty="0"/>
                    </a:p>
                  </a:txBody>
                  <a:tcPr anchor="ctr"/>
                </a:tc>
                <a:tc>
                  <a:txBody>
                    <a:bodyPr/>
                    <a:lstStyle/>
                    <a:p>
                      <a:r>
                        <a:rPr lang="en-US" altLang="zh-CN" dirty="0" smtClean="0"/>
                        <a:t>6pt</a:t>
                      </a:r>
                      <a:endParaRPr lang="zh-CN" altLang="en-US" dirty="0"/>
                    </a:p>
                  </a:txBody>
                  <a:tcPr anchor="ctr"/>
                </a:tc>
                <a:tc>
                  <a:txBody>
                    <a:bodyPr/>
                    <a:lstStyle/>
                    <a:p>
                      <a:r>
                        <a:rPr lang="en-US" altLang="zh-CN" dirty="0" smtClean="0"/>
                        <a:t>6pt</a:t>
                      </a:r>
                      <a:endParaRPr lang="zh-CN" altLang="en-US" dirty="0"/>
                    </a:p>
                  </a:txBody>
                  <a:tcPr anchor="ctr"/>
                </a:tc>
                <a:extLst>
                  <a:ext uri="{0D108BD9-81ED-4DB2-BD59-A6C34878D82A}">
                    <a16:rowId xmlns:a16="http://schemas.microsoft.com/office/drawing/2014/main" val="1053126203"/>
                  </a:ext>
                </a:extLst>
              </a:tr>
              <a:tr h="238527">
                <a:tc>
                  <a:txBody>
                    <a:bodyPr/>
                    <a:lstStyle/>
                    <a:p>
                      <a:r>
                        <a:rPr lang="en-US" altLang="zh-CN" dirty="0" smtClean="0"/>
                        <a:t>\</a:t>
                      </a:r>
                      <a:r>
                        <a:rPr lang="en-US" altLang="zh-CN" dirty="0" err="1" smtClean="0"/>
                        <a:t>scriptsize</a:t>
                      </a:r>
                      <a:endParaRPr lang="zh-CN" altLang="en-US" dirty="0"/>
                    </a:p>
                  </a:txBody>
                  <a:tcPr anchor="ctr"/>
                </a:tc>
                <a:tc>
                  <a:txBody>
                    <a:bodyPr/>
                    <a:lstStyle/>
                    <a:p>
                      <a:r>
                        <a:rPr lang="en-US" altLang="zh-CN" dirty="0" smtClean="0"/>
                        <a:t>7pt</a:t>
                      </a:r>
                      <a:endParaRPr lang="zh-CN" altLang="en-US" dirty="0"/>
                    </a:p>
                  </a:txBody>
                  <a:tcPr anchor="ctr"/>
                </a:tc>
                <a:tc>
                  <a:txBody>
                    <a:bodyPr/>
                    <a:lstStyle/>
                    <a:p>
                      <a:r>
                        <a:rPr lang="en-US" altLang="zh-CN" dirty="0" smtClean="0"/>
                        <a:t>8pt</a:t>
                      </a:r>
                      <a:endParaRPr lang="zh-CN" altLang="en-US" dirty="0"/>
                    </a:p>
                  </a:txBody>
                  <a:tcPr anchor="ctr"/>
                </a:tc>
                <a:tc>
                  <a:txBody>
                    <a:bodyPr/>
                    <a:lstStyle/>
                    <a:p>
                      <a:r>
                        <a:rPr lang="en-US" altLang="zh-CN" dirty="0" smtClean="0"/>
                        <a:t>9pt</a:t>
                      </a:r>
                      <a:endParaRPr lang="zh-CN" altLang="en-US" dirty="0"/>
                    </a:p>
                  </a:txBody>
                  <a:tcPr anchor="ctr"/>
                </a:tc>
                <a:extLst>
                  <a:ext uri="{0D108BD9-81ED-4DB2-BD59-A6C34878D82A}">
                    <a16:rowId xmlns:a16="http://schemas.microsoft.com/office/drawing/2014/main" val="1928108299"/>
                  </a:ext>
                </a:extLst>
              </a:tr>
              <a:tr h="238527">
                <a:tc>
                  <a:txBody>
                    <a:bodyPr/>
                    <a:lstStyle/>
                    <a:p>
                      <a:r>
                        <a:rPr lang="en-US" altLang="zh-CN" dirty="0" smtClean="0"/>
                        <a:t>\</a:t>
                      </a:r>
                      <a:r>
                        <a:rPr lang="en-US" altLang="zh-CN" dirty="0" err="1" smtClean="0"/>
                        <a:t>footnotesize</a:t>
                      </a:r>
                      <a:endParaRPr lang="zh-CN" altLang="en-US" dirty="0"/>
                    </a:p>
                  </a:txBody>
                  <a:tcPr anchor="ctr"/>
                </a:tc>
                <a:tc>
                  <a:txBody>
                    <a:bodyPr/>
                    <a:lstStyle/>
                    <a:p>
                      <a:r>
                        <a:rPr lang="en-US" altLang="zh-CN" dirty="0" smtClean="0"/>
                        <a:t>8pt</a:t>
                      </a:r>
                      <a:endParaRPr lang="zh-CN" altLang="en-US" dirty="0"/>
                    </a:p>
                  </a:txBody>
                  <a:tcPr anchor="ctr"/>
                </a:tc>
                <a:tc>
                  <a:txBody>
                    <a:bodyPr/>
                    <a:lstStyle/>
                    <a:p>
                      <a:r>
                        <a:rPr lang="en-US" altLang="zh-CN" dirty="0" smtClean="0"/>
                        <a:t>9pt</a:t>
                      </a:r>
                      <a:endParaRPr lang="zh-CN" altLang="en-US" dirty="0"/>
                    </a:p>
                  </a:txBody>
                  <a:tcPr anchor="ctr"/>
                </a:tc>
                <a:tc>
                  <a:txBody>
                    <a:bodyPr/>
                    <a:lstStyle/>
                    <a:p>
                      <a:r>
                        <a:rPr lang="en-US" altLang="zh-CN" dirty="0" smtClean="0"/>
                        <a:t>10pt</a:t>
                      </a:r>
                      <a:endParaRPr lang="zh-CN" altLang="en-US" dirty="0"/>
                    </a:p>
                  </a:txBody>
                  <a:tcPr anchor="ctr"/>
                </a:tc>
                <a:extLst>
                  <a:ext uri="{0D108BD9-81ED-4DB2-BD59-A6C34878D82A}">
                    <a16:rowId xmlns:a16="http://schemas.microsoft.com/office/drawing/2014/main" val="2556233449"/>
                  </a:ext>
                </a:extLst>
              </a:tr>
              <a:tr h="477053">
                <a:tc>
                  <a:txBody>
                    <a:bodyPr/>
                    <a:lstStyle/>
                    <a:p>
                      <a:r>
                        <a:rPr lang="en-US" altLang="zh-CN" dirty="0" smtClean="0"/>
                        <a:t>\small</a:t>
                      </a:r>
                      <a:endParaRPr lang="zh-CN" altLang="en-US" dirty="0"/>
                    </a:p>
                  </a:txBody>
                  <a:tcPr anchor="ctr"/>
                </a:tc>
                <a:tc>
                  <a:txBody>
                    <a:bodyPr/>
                    <a:lstStyle/>
                    <a:p>
                      <a:r>
                        <a:rPr lang="en-US" altLang="zh-CN" dirty="0" smtClean="0"/>
                        <a:t>9pt</a:t>
                      </a:r>
                      <a:endParaRPr lang="zh-CN" altLang="en-US" dirty="0"/>
                    </a:p>
                  </a:txBody>
                  <a:tcPr anchor="ctr"/>
                </a:tc>
                <a:tc>
                  <a:txBody>
                    <a:bodyPr/>
                    <a:lstStyle/>
                    <a:p>
                      <a:r>
                        <a:rPr lang="en-US" altLang="zh-CN" dirty="0" smtClean="0"/>
                        <a:t>10pt</a:t>
                      </a:r>
                      <a:endParaRPr lang="zh-CN" altLang="en-US" dirty="0"/>
                    </a:p>
                  </a:txBody>
                  <a:tcPr anchor="ctr"/>
                </a:tc>
                <a:tc>
                  <a:txBody>
                    <a:bodyPr/>
                    <a:lstStyle/>
                    <a:p>
                      <a:r>
                        <a:rPr lang="en-US" altLang="zh-CN" dirty="0" smtClean="0"/>
                        <a:t>11pt</a:t>
                      </a:r>
                      <a:endParaRPr lang="zh-CN" altLang="en-US" dirty="0"/>
                    </a:p>
                  </a:txBody>
                  <a:tcPr anchor="ctr"/>
                </a:tc>
                <a:extLst>
                  <a:ext uri="{0D108BD9-81ED-4DB2-BD59-A6C34878D82A}">
                    <a16:rowId xmlns:a16="http://schemas.microsoft.com/office/drawing/2014/main" val="4227138975"/>
                  </a:ext>
                </a:extLst>
              </a:tr>
              <a:tr h="477053">
                <a:tc>
                  <a:txBody>
                    <a:bodyPr/>
                    <a:lstStyle/>
                    <a:p>
                      <a:r>
                        <a:rPr lang="en-US" altLang="zh-CN" dirty="0" smtClean="0"/>
                        <a:t>\</a:t>
                      </a:r>
                      <a:r>
                        <a:rPr lang="en-US" altLang="zh-CN" dirty="0" err="1" smtClean="0"/>
                        <a:t>normalsize</a:t>
                      </a:r>
                      <a:endParaRPr lang="zh-CN" altLang="en-US" dirty="0"/>
                    </a:p>
                  </a:txBody>
                  <a:tcPr anchor="ctr"/>
                </a:tc>
                <a:tc>
                  <a:txBody>
                    <a:bodyPr/>
                    <a:lstStyle/>
                    <a:p>
                      <a:r>
                        <a:rPr lang="en-US" altLang="zh-CN" dirty="0" smtClean="0"/>
                        <a:t>10pt</a:t>
                      </a:r>
                      <a:endParaRPr lang="zh-CN" altLang="en-US" dirty="0"/>
                    </a:p>
                  </a:txBody>
                  <a:tcPr anchor="ctr"/>
                </a:tc>
                <a:tc>
                  <a:txBody>
                    <a:bodyPr/>
                    <a:lstStyle/>
                    <a:p>
                      <a:r>
                        <a:rPr lang="en-US" altLang="zh-CN" dirty="0" smtClean="0"/>
                        <a:t>11pt</a:t>
                      </a:r>
                      <a:endParaRPr lang="zh-CN" altLang="en-US" dirty="0"/>
                    </a:p>
                  </a:txBody>
                  <a:tcPr anchor="ctr"/>
                </a:tc>
                <a:tc>
                  <a:txBody>
                    <a:bodyPr/>
                    <a:lstStyle/>
                    <a:p>
                      <a:r>
                        <a:rPr lang="en-US" altLang="zh-CN" dirty="0" smtClean="0"/>
                        <a:t>12pt</a:t>
                      </a:r>
                      <a:endParaRPr lang="zh-CN" altLang="en-US" dirty="0"/>
                    </a:p>
                  </a:txBody>
                  <a:tcPr anchor="ctr"/>
                </a:tc>
                <a:extLst>
                  <a:ext uri="{0D108BD9-81ED-4DB2-BD59-A6C34878D82A}">
                    <a16:rowId xmlns:a16="http://schemas.microsoft.com/office/drawing/2014/main" val="2413015098"/>
                  </a:ext>
                </a:extLst>
              </a:tr>
            </a:tbl>
          </a:graphicData>
        </a:graphic>
      </p:graphicFrame>
    </p:spTree>
    <p:extLst>
      <p:ext uri="{BB962C8B-B14F-4D97-AF65-F5344CB8AC3E}">
        <p14:creationId xmlns:p14="http://schemas.microsoft.com/office/powerpoint/2010/main" val="222541493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字间距</a:t>
            </a:r>
          </a:p>
        </p:txBody>
      </p:sp>
      <p:sp>
        <p:nvSpPr>
          <p:cNvPr id="8195" name="Rectangle 3"/>
          <p:cNvSpPr>
            <a:spLocks noGrp="1" noChangeArrowheads="1"/>
          </p:cNvSpPr>
          <p:nvPr>
            <p:ph idx="1"/>
          </p:nvPr>
        </p:nvSpPr>
        <p:spPr/>
        <p:txBody>
          <a:bodyPr/>
          <a:lstStyle/>
          <a:p>
            <a:pPr>
              <a:lnSpc>
                <a:spcPct val="114000"/>
              </a:lnSpc>
              <a:spcBef>
                <a:spcPts val="600"/>
              </a:spcBef>
            </a:pPr>
            <a:r>
              <a:rPr lang="zh-CN" altLang="en-US" sz="2800" dirty="0" smtClean="0"/>
              <a:t>西文单词用空格隔开</a:t>
            </a:r>
            <a:r>
              <a:rPr lang="en-US" altLang="zh-CN" sz="2800" dirty="0" smtClean="0"/>
              <a:t>, </a:t>
            </a:r>
            <a:r>
              <a:rPr lang="zh-CN" altLang="en-US" sz="2800" dirty="0"/>
              <a:t>句末</a:t>
            </a:r>
            <a:r>
              <a:rPr lang="zh-CN" altLang="en-US" sz="2800" dirty="0" smtClean="0"/>
              <a:t>的标点之后也应该留有空格</a:t>
            </a:r>
            <a:endParaRPr lang="en-US" altLang="zh-CN" sz="2800" dirty="0" smtClean="0"/>
          </a:p>
          <a:p>
            <a:pPr>
              <a:lnSpc>
                <a:spcPct val="114000"/>
              </a:lnSpc>
              <a:spcBef>
                <a:spcPts val="600"/>
              </a:spcBef>
            </a:pPr>
            <a:r>
              <a:rPr lang="zh-CN" altLang="en-US" sz="2800" dirty="0" smtClean="0"/>
              <a:t>在</a:t>
            </a:r>
            <a:r>
              <a:rPr lang="en-US" altLang="zh-CN" sz="2800" dirty="0" err="1" smtClean="0"/>
              <a:t>LaTeX</a:t>
            </a:r>
            <a:r>
              <a:rPr lang="zh-CN" altLang="en-US" sz="2800" dirty="0" smtClean="0"/>
              <a:t>中</a:t>
            </a:r>
            <a:r>
              <a:rPr lang="en-US" altLang="zh-CN" sz="2800" dirty="0" smtClean="0"/>
              <a:t>, </a:t>
            </a:r>
            <a:r>
              <a:rPr lang="zh-CN" altLang="en-US" sz="2800" dirty="0" smtClean="0"/>
              <a:t>多个空格编译时看做一个空格</a:t>
            </a:r>
            <a:r>
              <a:rPr lang="en-US" altLang="zh-CN" sz="2800" dirty="0" smtClean="0"/>
              <a:t>, </a:t>
            </a:r>
            <a:r>
              <a:rPr lang="zh-CN" altLang="en-US" sz="2800" dirty="0" smtClean="0"/>
              <a:t>问</a:t>
            </a:r>
            <a:r>
              <a:rPr lang="en-US" altLang="zh-CN" sz="2800" dirty="0" smtClean="0"/>
              <a:t>: </a:t>
            </a:r>
            <a:r>
              <a:rPr lang="zh-CN" altLang="en-US" sz="2800" b="1" dirty="0" smtClean="0">
                <a:solidFill>
                  <a:srgbClr val="FF0000"/>
                </a:solidFill>
              </a:rPr>
              <a:t>怎么加入多个空格</a:t>
            </a:r>
            <a:r>
              <a:rPr lang="en-US" altLang="zh-CN" sz="2800" b="1" dirty="0" smtClean="0">
                <a:solidFill>
                  <a:srgbClr val="FF0000"/>
                </a:solidFill>
              </a:rPr>
              <a:t>?</a:t>
            </a:r>
          </a:p>
          <a:p>
            <a:pPr>
              <a:lnSpc>
                <a:spcPct val="114000"/>
              </a:lnSpc>
              <a:spcBef>
                <a:spcPts val="600"/>
              </a:spcBef>
            </a:pPr>
            <a:r>
              <a:rPr lang="zh-CN" altLang="en-US" sz="2800" b="0" dirty="0" smtClean="0"/>
              <a:t>汉字之间的空格不起作用</a:t>
            </a:r>
            <a:endParaRPr lang="en-US" altLang="zh-CN" sz="2800" b="0" dirty="0" smtClean="0"/>
          </a:p>
          <a:p>
            <a:pPr>
              <a:lnSpc>
                <a:spcPct val="114000"/>
              </a:lnSpc>
              <a:spcBef>
                <a:spcPts val="600"/>
              </a:spcBef>
            </a:pPr>
            <a:r>
              <a:rPr lang="zh-CN" altLang="en-US" sz="2800" dirty="0" smtClean="0"/>
              <a:t>在汉字和西文的交界处</a:t>
            </a:r>
            <a:r>
              <a:rPr lang="en-US" altLang="zh-CN" sz="2800" dirty="0" smtClean="0"/>
              <a:t>, </a:t>
            </a:r>
            <a:r>
              <a:rPr lang="zh-CN" altLang="en-US" sz="2800" dirty="0" smtClean="0"/>
              <a:t>西文单词后面的空格会起作用</a:t>
            </a:r>
            <a:endParaRPr lang="en-US" altLang="zh-CN" sz="2800" b="0" dirty="0" smtClean="0"/>
          </a:p>
        </p:txBody>
      </p:sp>
    </p:spTree>
    <p:extLst>
      <p:ext uri="{BB962C8B-B14F-4D97-AF65-F5344CB8AC3E}">
        <p14:creationId xmlns:p14="http://schemas.microsoft.com/office/powerpoint/2010/main" val="211810090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首行缩进</a:t>
            </a:r>
            <a:endParaRPr lang="zh-CN" altLang="en-US" dirty="0"/>
          </a:p>
        </p:txBody>
      </p:sp>
      <p:sp>
        <p:nvSpPr>
          <p:cNvPr id="8195" name="Rectangle 3"/>
          <p:cNvSpPr>
            <a:spLocks noGrp="1" noChangeArrowheads="1"/>
          </p:cNvSpPr>
          <p:nvPr>
            <p:ph idx="1"/>
          </p:nvPr>
        </p:nvSpPr>
        <p:spPr/>
        <p:txBody>
          <a:bodyPr>
            <a:normAutofit/>
          </a:bodyPr>
          <a:lstStyle/>
          <a:p>
            <a:pPr>
              <a:lnSpc>
                <a:spcPct val="114000"/>
              </a:lnSpc>
              <a:spcBef>
                <a:spcPts val="600"/>
              </a:spcBef>
            </a:pPr>
            <a:r>
              <a:rPr lang="zh-CN" altLang="en-US" sz="2800" dirty="0" smtClean="0"/>
              <a:t>一般英文书刊中</a:t>
            </a:r>
            <a:r>
              <a:rPr lang="en-US" altLang="zh-CN" sz="2800" dirty="0" smtClean="0"/>
              <a:t>, </a:t>
            </a:r>
            <a:r>
              <a:rPr lang="zh-CN" altLang="en-US" sz="2800" dirty="0" smtClean="0"/>
              <a:t>所以章节的手段首行是不缩进的</a:t>
            </a:r>
            <a:r>
              <a:rPr lang="en-US" altLang="zh-CN" sz="2800" dirty="0" smtClean="0"/>
              <a:t>, </a:t>
            </a:r>
            <a:r>
              <a:rPr lang="zh-CN" altLang="en-US" sz="2800" dirty="0" smtClean="0"/>
              <a:t>都是从第二段开始才缩进</a:t>
            </a:r>
            <a:endParaRPr lang="en-US" altLang="zh-CN" sz="2800" dirty="0" smtClean="0"/>
          </a:p>
          <a:p>
            <a:pPr>
              <a:lnSpc>
                <a:spcPct val="114000"/>
              </a:lnSpc>
              <a:spcBef>
                <a:spcPts val="600"/>
              </a:spcBef>
            </a:pPr>
            <a:r>
              <a:rPr lang="en-US" altLang="zh-CN" sz="2800" dirty="0" err="1" smtClean="0"/>
              <a:t>LaTeX</a:t>
            </a:r>
            <a:r>
              <a:rPr lang="zh-CN" altLang="en-US" sz="2800" dirty="0" smtClean="0"/>
              <a:t>默认是按照这个格式处理的</a:t>
            </a:r>
            <a:r>
              <a:rPr lang="en-US" altLang="zh-CN" sz="2800" dirty="0" smtClean="0"/>
              <a:t>. </a:t>
            </a:r>
            <a:r>
              <a:rPr lang="zh-CN" altLang="en-US" sz="2800" dirty="0" smtClean="0"/>
              <a:t>若希望所有段落都缩进</a:t>
            </a:r>
            <a:r>
              <a:rPr lang="en-US" altLang="zh-CN" sz="2800" dirty="0" smtClean="0"/>
              <a:t>, </a:t>
            </a:r>
            <a:r>
              <a:rPr lang="zh-CN" altLang="en-US" sz="2800" dirty="0" smtClean="0"/>
              <a:t>可在导言区导入缩进宏包</a:t>
            </a:r>
            <a:r>
              <a:rPr lang="en-US" altLang="zh-CN" sz="2800" dirty="0" err="1" smtClean="0"/>
              <a:t>indentfirst</a:t>
            </a:r>
            <a:r>
              <a:rPr lang="en-US" altLang="zh-CN" sz="2800" dirty="0" smtClean="0"/>
              <a:t>: </a:t>
            </a:r>
            <a:r>
              <a:rPr lang="en-US" altLang="zh-CN" sz="2800" dirty="0"/>
              <a:t>\</a:t>
            </a:r>
            <a:r>
              <a:rPr lang="en-US" altLang="zh-CN" sz="2800" dirty="0" err="1"/>
              <a:t>usepackage</a:t>
            </a:r>
            <a:r>
              <a:rPr lang="en-US" altLang="zh-CN" sz="2800" dirty="0"/>
              <a:t>{</a:t>
            </a:r>
            <a:r>
              <a:rPr lang="en-US" altLang="zh-CN" sz="2800" dirty="0" err="1"/>
              <a:t>indentfirst</a:t>
            </a:r>
            <a:r>
              <a:rPr lang="en-US" altLang="zh-CN" sz="2800" dirty="0"/>
              <a:t>}</a:t>
            </a:r>
            <a:endParaRPr lang="en-US" altLang="zh-CN" sz="2800" dirty="0" smtClean="0"/>
          </a:p>
          <a:p>
            <a:pPr>
              <a:lnSpc>
                <a:spcPct val="114000"/>
              </a:lnSpc>
              <a:spcBef>
                <a:spcPts val="600"/>
              </a:spcBef>
            </a:pPr>
            <a:r>
              <a:rPr lang="zh-CN" altLang="en-US" sz="2800" b="0" dirty="0" smtClean="0"/>
              <a:t>当调用中文字体宏包</a:t>
            </a:r>
            <a:r>
              <a:rPr lang="en-US" altLang="zh-CN" sz="2800" b="0" dirty="0" err="1" smtClean="0"/>
              <a:t>cTeX</a:t>
            </a:r>
            <a:r>
              <a:rPr lang="zh-CN" altLang="en-US" sz="2800" b="0" dirty="0" smtClean="0"/>
              <a:t>后</a:t>
            </a:r>
            <a:r>
              <a:rPr lang="en-US" altLang="zh-CN" sz="2800" b="0" dirty="0" smtClean="0"/>
              <a:t>(</a:t>
            </a:r>
            <a:r>
              <a:rPr lang="zh-CN" altLang="en-US" sz="2800" b="0" dirty="0" smtClean="0"/>
              <a:t>可以在</a:t>
            </a:r>
            <a:r>
              <a:rPr lang="en-US" altLang="zh-CN" sz="2800" b="0" dirty="0" smtClean="0"/>
              <a:t>.</a:t>
            </a:r>
            <a:r>
              <a:rPr lang="en-US" altLang="zh-CN" sz="2800" b="0" dirty="0" err="1" smtClean="0"/>
              <a:t>cls</a:t>
            </a:r>
            <a:r>
              <a:rPr lang="zh-CN" altLang="en-US" sz="2800" b="0" dirty="0" smtClean="0"/>
              <a:t>文件中调用</a:t>
            </a:r>
            <a:r>
              <a:rPr lang="en-US" altLang="zh-CN" sz="2800" b="0" dirty="0" smtClean="0"/>
              <a:t>), </a:t>
            </a:r>
            <a:r>
              <a:rPr lang="zh-CN" altLang="en-US" sz="2800" b="0" dirty="0" smtClean="0"/>
              <a:t>所有段落首行都自动缩进</a:t>
            </a:r>
            <a:r>
              <a:rPr lang="en-US" altLang="zh-CN" sz="2800" b="0" dirty="0" smtClean="0"/>
              <a:t>:</a:t>
            </a:r>
          </a:p>
          <a:p>
            <a:pPr lvl="1">
              <a:lnSpc>
                <a:spcPct val="114000"/>
              </a:lnSpc>
              <a:spcBef>
                <a:spcPts val="600"/>
              </a:spcBef>
            </a:pPr>
            <a:r>
              <a:rPr lang="en-US" altLang="zh-CN" sz="2400" dirty="0"/>
              <a:t>\</a:t>
            </a:r>
            <a:r>
              <a:rPr lang="en-US" altLang="zh-CN" sz="2400" dirty="0" err="1"/>
              <a:t>RequirePackage</a:t>
            </a:r>
            <a:r>
              <a:rPr lang="en-US" altLang="zh-CN" sz="2400" dirty="0"/>
              <a:t>[</a:t>
            </a:r>
            <a:r>
              <a:rPr lang="en-US" altLang="zh-CN" sz="2400" dirty="0" err="1"/>
              <a:t>zihao</a:t>
            </a:r>
            <a:r>
              <a:rPr lang="en-US" altLang="zh-CN" sz="2400" dirty="0"/>
              <a:t>=-4,UTF8,heading=true\</a:t>
            </a:r>
            <a:r>
              <a:rPr lang="en-US" altLang="zh-CN" sz="2400" dirty="0" err="1"/>
              <a:t>HGP@fontset</a:t>
            </a:r>
            <a:r>
              <a:rPr lang="en-US" altLang="zh-CN" sz="2400" dirty="0"/>
              <a:t>]{</a:t>
            </a:r>
            <a:r>
              <a:rPr lang="en-US" altLang="zh-CN" sz="2400" b="1" dirty="0" err="1">
                <a:solidFill>
                  <a:srgbClr val="FF0000"/>
                </a:solidFill>
              </a:rPr>
              <a:t>ctex</a:t>
            </a:r>
            <a:r>
              <a:rPr lang="en-US" altLang="zh-CN" sz="2400" dirty="0"/>
              <a:t>}[2016/12/27]</a:t>
            </a:r>
            <a:endParaRPr lang="en-US" altLang="zh-CN" sz="2400" b="0" dirty="0" smtClean="0"/>
          </a:p>
        </p:txBody>
      </p:sp>
    </p:spTree>
    <p:extLst>
      <p:ext uri="{BB962C8B-B14F-4D97-AF65-F5344CB8AC3E}">
        <p14:creationId xmlns:p14="http://schemas.microsoft.com/office/powerpoint/2010/main" val="2549659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p:txBody>
          <a:bodyPr/>
          <a:lstStyle/>
          <a:p>
            <a:pPr>
              <a:defRPr/>
            </a:pPr>
            <a:endParaRPr lang="zh-CN" altLang="en-US"/>
          </a:p>
          <a:p>
            <a:pPr>
              <a:defRPr/>
            </a:pPr>
            <a:fld id="{54DEC9B0-3851-4229-BC9A-7113ABAF750F}" type="slidenum">
              <a:rPr lang="zh-CN" altLang="en-US"/>
              <a:t>2</a:t>
            </a:fld>
            <a:endParaRPr lang="en-US" altLang="zh-CN"/>
          </a:p>
        </p:txBody>
      </p:sp>
      <p:sp>
        <p:nvSpPr>
          <p:cNvPr id="9218" name="Rectangle 2"/>
          <p:cNvSpPr>
            <a:spLocks noGrp="1" noChangeArrowheads="1"/>
          </p:cNvSpPr>
          <p:nvPr>
            <p:ph type="title"/>
          </p:nvPr>
        </p:nvSpPr>
        <p:spPr/>
        <p:txBody>
          <a:bodyPr/>
          <a:lstStyle/>
          <a:p>
            <a:pPr eaLnBrk="1" hangingPunct="1">
              <a:defRPr/>
            </a:pPr>
            <a:r>
              <a:rPr lang="zh-CN" altLang="en-US"/>
              <a:t>操作系统用在何处？</a:t>
            </a:r>
          </a:p>
        </p:txBody>
      </p:sp>
      <p:pic>
        <p:nvPicPr>
          <p:cNvPr id="9219" name="Picture 3" descr="笔记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188" y="1816100"/>
            <a:ext cx="2043112"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descr="智能手机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4467225"/>
            <a:ext cx="19812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第一台计算机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113" y="1689100"/>
            <a:ext cx="220980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descr="台式机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588" y="2071688"/>
            <a:ext cx="220345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descr="未来的机器"/>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1575" y="3992563"/>
            <a:ext cx="21224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8" descr="HTC PP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9825" y="4084638"/>
            <a:ext cx="18478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Rectangle 10"/>
          <p:cNvSpPr>
            <a:spLocks noChangeArrowheads="1"/>
          </p:cNvSpPr>
          <p:nvPr/>
        </p:nvSpPr>
        <p:spPr bwMode="auto">
          <a:xfrm>
            <a:off x="6213475" y="6323013"/>
            <a:ext cx="2386013"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2.1 </a:t>
            </a:r>
            <a:r>
              <a:rPr lang="zh-CN" altLang="en-US" sz="2000" b="1">
                <a:latin typeface="黑体" panose="02010609060101010101" pitchFamily="49" charset="-122"/>
                <a:ea typeface="黑体" panose="02010609060101010101" pitchFamily="49" charset="-122"/>
              </a:rPr>
              <a:t>操作系统概述</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2406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2000" fill="hold"/>
                                        <p:tgtEl>
                                          <p:spTgt spid="9218"/>
                                        </p:tgtEl>
                                        <p:attrNameLst>
                                          <p:attrName>ppt_x</p:attrName>
                                        </p:attrNameLst>
                                      </p:cBhvr>
                                      <p:tavLst>
                                        <p:tav tm="0">
                                          <p:val>
                                            <p:strVal val="1+#ppt_w/2"/>
                                          </p:val>
                                        </p:tav>
                                        <p:tav tm="100000">
                                          <p:val>
                                            <p:strVal val="#ppt_x"/>
                                          </p:val>
                                        </p:tav>
                                      </p:tavLst>
                                    </p:anim>
                                    <p:anim calcmode="lin" valueType="num">
                                      <p:cBhvr additive="base">
                                        <p:cTn id="8" dur="2000" fill="hold"/>
                                        <p:tgtEl>
                                          <p:spTgt spid="92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1"/>
                                        </p:tgtEl>
                                        <p:attrNameLst>
                                          <p:attrName>style.visibility</p:attrName>
                                        </p:attrNameLst>
                                      </p:cBhvr>
                                      <p:to>
                                        <p:strVal val="visible"/>
                                      </p:to>
                                    </p:set>
                                    <p:anim calcmode="lin" valueType="num">
                                      <p:cBhvr additive="base">
                                        <p:cTn id="13" dur="500" fill="hold"/>
                                        <p:tgtEl>
                                          <p:spTgt spid="9221"/>
                                        </p:tgtEl>
                                        <p:attrNameLst>
                                          <p:attrName>ppt_x</p:attrName>
                                        </p:attrNameLst>
                                      </p:cBhvr>
                                      <p:tavLst>
                                        <p:tav tm="0">
                                          <p:val>
                                            <p:strVal val="#ppt_x"/>
                                          </p:val>
                                        </p:tav>
                                        <p:tav tm="100000">
                                          <p:val>
                                            <p:strVal val="#ppt_x"/>
                                          </p:val>
                                        </p:tav>
                                      </p:tavLst>
                                    </p:anim>
                                    <p:anim calcmode="lin" valueType="num">
                                      <p:cBhvr additive="base">
                                        <p:cTn id="14"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22"/>
                                        </p:tgtEl>
                                        <p:attrNameLst>
                                          <p:attrName>style.visibility</p:attrName>
                                        </p:attrNameLst>
                                      </p:cBhvr>
                                      <p:to>
                                        <p:strVal val="visible"/>
                                      </p:to>
                                    </p:set>
                                    <p:anim calcmode="lin" valueType="num">
                                      <p:cBhvr additive="base">
                                        <p:cTn id="19" dur="500" fill="hold"/>
                                        <p:tgtEl>
                                          <p:spTgt spid="9222"/>
                                        </p:tgtEl>
                                        <p:attrNameLst>
                                          <p:attrName>ppt_x</p:attrName>
                                        </p:attrNameLst>
                                      </p:cBhvr>
                                      <p:tavLst>
                                        <p:tav tm="0">
                                          <p:val>
                                            <p:strVal val="#ppt_x"/>
                                          </p:val>
                                        </p:tav>
                                        <p:tav tm="100000">
                                          <p:val>
                                            <p:strVal val="#ppt_x"/>
                                          </p:val>
                                        </p:tav>
                                      </p:tavLst>
                                    </p:anim>
                                    <p:anim calcmode="lin" valueType="num">
                                      <p:cBhvr additive="base">
                                        <p:cTn id="20" dur="500" fill="hold"/>
                                        <p:tgtEl>
                                          <p:spTgt spid="92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19"/>
                                        </p:tgtEl>
                                        <p:attrNameLst>
                                          <p:attrName>style.visibility</p:attrName>
                                        </p:attrNameLst>
                                      </p:cBhvr>
                                      <p:to>
                                        <p:strVal val="visible"/>
                                      </p:to>
                                    </p:set>
                                    <p:anim calcmode="lin" valueType="num">
                                      <p:cBhvr additive="base">
                                        <p:cTn id="25" dur="500" fill="hold"/>
                                        <p:tgtEl>
                                          <p:spTgt spid="9219"/>
                                        </p:tgtEl>
                                        <p:attrNameLst>
                                          <p:attrName>ppt_x</p:attrName>
                                        </p:attrNameLst>
                                      </p:cBhvr>
                                      <p:tavLst>
                                        <p:tav tm="0">
                                          <p:val>
                                            <p:strVal val="#ppt_x"/>
                                          </p:val>
                                        </p:tav>
                                        <p:tav tm="100000">
                                          <p:val>
                                            <p:strVal val="#ppt_x"/>
                                          </p:val>
                                        </p:tav>
                                      </p:tavLst>
                                    </p:anim>
                                    <p:anim calcmode="lin" valueType="num">
                                      <p:cBhvr additive="base">
                                        <p:cTn id="26"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220"/>
                                        </p:tgtEl>
                                        <p:attrNameLst>
                                          <p:attrName>style.visibility</p:attrName>
                                        </p:attrNameLst>
                                      </p:cBhvr>
                                      <p:to>
                                        <p:strVal val="visible"/>
                                      </p:to>
                                    </p:set>
                                    <p:anim calcmode="lin" valueType="num">
                                      <p:cBhvr additive="base">
                                        <p:cTn id="31" dur="500" fill="hold"/>
                                        <p:tgtEl>
                                          <p:spTgt spid="9220"/>
                                        </p:tgtEl>
                                        <p:attrNameLst>
                                          <p:attrName>ppt_x</p:attrName>
                                        </p:attrNameLst>
                                      </p:cBhvr>
                                      <p:tavLst>
                                        <p:tav tm="0">
                                          <p:val>
                                            <p:strVal val="#ppt_x"/>
                                          </p:val>
                                        </p:tav>
                                        <p:tav tm="100000">
                                          <p:val>
                                            <p:strVal val="#ppt_x"/>
                                          </p:val>
                                        </p:tav>
                                      </p:tavLst>
                                    </p:anim>
                                    <p:anim calcmode="lin" valueType="num">
                                      <p:cBhvr additive="base">
                                        <p:cTn id="32"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23"/>
                                        </p:tgtEl>
                                        <p:attrNameLst>
                                          <p:attrName>style.visibility</p:attrName>
                                        </p:attrNameLst>
                                      </p:cBhvr>
                                      <p:to>
                                        <p:strVal val="visible"/>
                                      </p:to>
                                    </p:set>
                                    <p:anim calcmode="lin" valueType="num">
                                      <p:cBhvr additive="base">
                                        <p:cTn id="37" dur="500" fill="hold"/>
                                        <p:tgtEl>
                                          <p:spTgt spid="9223"/>
                                        </p:tgtEl>
                                        <p:attrNameLst>
                                          <p:attrName>ppt_x</p:attrName>
                                        </p:attrNameLst>
                                      </p:cBhvr>
                                      <p:tavLst>
                                        <p:tav tm="0">
                                          <p:val>
                                            <p:strVal val="#ppt_x"/>
                                          </p:val>
                                        </p:tav>
                                        <p:tav tm="100000">
                                          <p:val>
                                            <p:strVal val="#ppt_x"/>
                                          </p:val>
                                        </p:tav>
                                      </p:tavLst>
                                    </p:anim>
                                    <p:anim calcmode="lin" valueType="num">
                                      <p:cBhvr additive="base">
                                        <p:cTn id="38"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界面元素</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747" y="1628800"/>
            <a:ext cx="727939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099583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换行换页与分段</a:t>
            </a:r>
            <a:endParaRPr lang="zh-CN" altLang="en-US" dirty="0"/>
          </a:p>
        </p:txBody>
      </p:sp>
      <p:sp>
        <p:nvSpPr>
          <p:cNvPr id="8195" name="Rectangle 3"/>
          <p:cNvSpPr>
            <a:spLocks noGrp="1" noChangeArrowheads="1"/>
          </p:cNvSpPr>
          <p:nvPr>
            <p:ph idx="1"/>
          </p:nvPr>
        </p:nvSpPr>
        <p:spPr/>
        <p:txBody>
          <a:bodyPr>
            <a:normAutofit/>
          </a:bodyPr>
          <a:lstStyle/>
          <a:p>
            <a:pPr>
              <a:lnSpc>
                <a:spcPct val="114000"/>
              </a:lnSpc>
              <a:spcBef>
                <a:spcPts val="600"/>
              </a:spcBef>
            </a:pPr>
            <a:r>
              <a:rPr lang="zh-CN" altLang="en-US" sz="2800" dirty="0" smtClean="0"/>
              <a:t>通常</a:t>
            </a:r>
            <a:r>
              <a:rPr lang="en-US" altLang="zh-CN" sz="2800" dirty="0" err="1" smtClean="0"/>
              <a:t>LaTeX</a:t>
            </a:r>
            <a:r>
              <a:rPr lang="zh-CN" altLang="en-US" sz="2800" dirty="0" smtClean="0"/>
              <a:t>会自动换行、换页</a:t>
            </a:r>
            <a:endParaRPr lang="en-US" altLang="zh-CN" sz="2800" dirty="0" smtClean="0"/>
          </a:p>
          <a:p>
            <a:pPr>
              <a:lnSpc>
                <a:spcPct val="114000"/>
              </a:lnSpc>
              <a:spcBef>
                <a:spcPts val="600"/>
              </a:spcBef>
            </a:pPr>
            <a:r>
              <a:rPr lang="zh-CN" altLang="en-US" sz="2800" b="0" dirty="0" smtClean="0"/>
              <a:t>用户可以在句末加</a:t>
            </a:r>
            <a:r>
              <a:rPr lang="en-US" altLang="zh-CN" sz="2800" b="0" dirty="0" smtClean="0"/>
              <a:t>\\</a:t>
            </a:r>
            <a:r>
              <a:rPr lang="zh-CN" altLang="en-US" sz="2800" b="0" dirty="0" smtClean="0"/>
              <a:t>或者</a:t>
            </a:r>
            <a:r>
              <a:rPr lang="en-US" altLang="zh-CN" sz="2800" b="0" dirty="0" smtClean="0"/>
              <a:t>\newline</a:t>
            </a:r>
            <a:r>
              <a:rPr lang="zh-CN" altLang="en-US" sz="2800" b="0" dirty="0" smtClean="0"/>
              <a:t>换行</a:t>
            </a:r>
            <a:endParaRPr lang="en-US" altLang="zh-CN" sz="2800" b="0" dirty="0" smtClean="0"/>
          </a:p>
          <a:p>
            <a:pPr>
              <a:lnSpc>
                <a:spcPct val="114000"/>
              </a:lnSpc>
              <a:spcBef>
                <a:spcPts val="600"/>
              </a:spcBef>
            </a:pPr>
            <a:r>
              <a:rPr lang="zh-CN" altLang="en-US" sz="2800" dirty="0" smtClean="0"/>
              <a:t>用</a:t>
            </a:r>
            <a:r>
              <a:rPr lang="en-US" altLang="zh-CN" sz="2800" dirty="0" smtClean="0"/>
              <a:t>\</a:t>
            </a:r>
            <a:r>
              <a:rPr lang="en-US" altLang="zh-CN" sz="2800" dirty="0" err="1" smtClean="0"/>
              <a:t>newpage</a:t>
            </a:r>
            <a:r>
              <a:rPr lang="zh-CN" altLang="en-US" sz="2800" dirty="0" smtClean="0"/>
              <a:t>强制换页</a:t>
            </a:r>
            <a:r>
              <a:rPr lang="en-US" altLang="zh-CN" sz="2800" dirty="0" smtClean="0"/>
              <a:t>, </a:t>
            </a:r>
            <a:r>
              <a:rPr lang="zh-CN" altLang="en-US" sz="2800" dirty="0" smtClean="0"/>
              <a:t>比如毕设论文中一章结束的地方</a:t>
            </a:r>
            <a:endParaRPr lang="en-US" altLang="zh-CN" sz="2800" dirty="0" smtClean="0"/>
          </a:p>
          <a:p>
            <a:pPr>
              <a:lnSpc>
                <a:spcPct val="114000"/>
              </a:lnSpc>
              <a:spcBef>
                <a:spcPts val="600"/>
              </a:spcBef>
            </a:pPr>
            <a:r>
              <a:rPr lang="zh-CN" altLang="en-US" sz="2800" b="0" dirty="0" smtClean="0"/>
              <a:t>文本之后紧跟一个换段命令</a:t>
            </a:r>
            <a:r>
              <a:rPr lang="en-US" altLang="zh-CN" sz="2800" b="0" dirty="0" smtClean="0"/>
              <a:t>\par, </a:t>
            </a:r>
            <a:r>
              <a:rPr lang="zh-CN" altLang="en-US" sz="2800" dirty="0" smtClean="0"/>
              <a:t>或者连续两次回车插入一个空行</a:t>
            </a:r>
            <a:r>
              <a:rPr lang="en-US" altLang="zh-CN" sz="2800" dirty="0" smtClean="0"/>
              <a:t>, </a:t>
            </a:r>
            <a:r>
              <a:rPr lang="zh-CN" altLang="en-US" sz="2800" dirty="0" smtClean="0"/>
              <a:t>可作为段落结束的标志</a:t>
            </a:r>
            <a:r>
              <a:rPr lang="en-US" altLang="zh-CN" sz="2800" dirty="0" smtClean="0"/>
              <a:t>. </a:t>
            </a:r>
            <a:r>
              <a:rPr lang="zh-CN" altLang="en-US" sz="2800" dirty="0" smtClean="0"/>
              <a:t>一般采用空行来新起一段</a:t>
            </a:r>
            <a:endParaRPr lang="en-US" altLang="zh-CN" sz="2400" b="0" dirty="0" smtClean="0"/>
          </a:p>
        </p:txBody>
      </p:sp>
    </p:spTree>
    <p:extLst>
      <p:ext uri="{BB962C8B-B14F-4D97-AF65-F5344CB8AC3E}">
        <p14:creationId xmlns:p14="http://schemas.microsoft.com/office/powerpoint/2010/main" val="118079869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页眉与页脚</a:t>
            </a:r>
            <a:endParaRPr lang="zh-CN" altLang="en-US" dirty="0"/>
          </a:p>
        </p:txBody>
      </p:sp>
      <p:sp>
        <p:nvSpPr>
          <p:cNvPr id="8195" name="Rectangle 3"/>
          <p:cNvSpPr>
            <a:spLocks noGrp="1" noChangeArrowheads="1"/>
          </p:cNvSpPr>
          <p:nvPr>
            <p:ph idx="1"/>
          </p:nvPr>
        </p:nvSpPr>
        <p:spPr/>
        <p:txBody>
          <a:bodyPr/>
          <a:lstStyle/>
          <a:p>
            <a:r>
              <a:rPr lang="en-US" altLang="zh-CN" sz="2800" dirty="0" err="1" smtClean="0"/>
              <a:t>LaTeX</a:t>
            </a:r>
            <a:r>
              <a:rPr lang="zh-CN" altLang="en-US" sz="2800" dirty="0" smtClean="0"/>
              <a:t>提供四种版式</a:t>
            </a:r>
            <a:endParaRPr lang="en-US" altLang="zh-CN" sz="2800" dirty="0" smtClean="0"/>
          </a:p>
          <a:p>
            <a:r>
              <a:rPr lang="en-US" altLang="zh-CN" sz="2800" b="0" dirty="0" smtClean="0"/>
              <a:t>\</a:t>
            </a:r>
            <a:r>
              <a:rPr lang="en-US" altLang="zh-CN" sz="2800" b="0" dirty="0" err="1" smtClean="0"/>
              <a:t>pagestyle</a:t>
            </a:r>
            <a:r>
              <a:rPr lang="en-US" altLang="zh-CN" sz="2800" b="0" dirty="0" smtClean="0"/>
              <a:t>{</a:t>
            </a:r>
            <a:r>
              <a:rPr lang="zh-CN" altLang="en-US" sz="2800" b="0" dirty="0" smtClean="0"/>
              <a:t>版式</a:t>
            </a:r>
            <a:r>
              <a:rPr lang="en-US" altLang="zh-CN" sz="2800" b="0" dirty="0" smtClean="0"/>
              <a:t>}</a:t>
            </a:r>
          </a:p>
          <a:p>
            <a:r>
              <a:rPr lang="en-US" altLang="zh-CN" sz="2800" dirty="0" smtClean="0"/>
              <a:t>\</a:t>
            </a:r>
            <a:r>
              <a:rPr lang="en-US" altLang="zh-CN" sz="2800" dirty="0" err="1" smtClean="0"/>
              <a:t>thispagestyle</a:t>
            </a:r>
            <a:r>
              <a:rPr lang="en-US" altLang="zh-CN" sz="2800" dirty="0"/>
              <a:t>{</a:t>
            </a:r>
            <a:r>
              <a:rPr lang="zh-CN" altLang="en-US" sz="2800" dirty="0"/>
              <a:t>版式</a:t>
            </a:r>
            <a:r>
              <a:rPr lang="en-US" altLang="zh-CN" sz="2800" dirty="0" smtClean="0"/>
              <a:t>}</a:t>
            </a:r>
          </a:p>
        </p:txBody>
      </p:sp>
      <p:graphicFrame>
        <p:nvGraphicFramePr>
          <p:cNvPr id="2" name="表格 1"/>
          <p:cNvGraphicFramePr>
            <a:graphicFrameLocks noGrp="1"/>
          </p:cNvGraphicFramePr>
          <p:nvPr>
            <p:extLst>
              <p:ext uri="{D42A27DB-BD31-4B8C-83A1-F6EECF244321}">
                <p14:modId xmlns:p14="http://schemas.microsoft.com/office/powerpoint/2010/main" val="1782237132"/>
              </p:ext>
            </p:extLst>
          </p:nvPr>
        </p:nvGraphicFramePr>
        <p:xfrm>
          <a:off x="611560" y="3501008"/>
          <a:ext cx="8352928" cy="2874346"/>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1066224770"/>
                    </a:ext>
                  </a:extLst>
                </a:gridCol>
                <a:gridCol w="6984776">
                  <a:extLst>
                    <a:ext uri="{9D8B030D-6E8A-4147-A177-3AD203B41FA5}">
                      <a16:colId xmlns:a16="http://schemas.microsoft.com/office/drawing/2014/main" val="2301749946"/>
                    </a:ext>
                  </a:extLst>
                </a:gridCol>
              </a:tblGrid>
              <a:tr h="477053">
                <a:tc>
                  <a:txBody>
                    <a:bodyPr/>
                    <a:lstStyle/>
                    <a:p>
                      <a:r>
                        <a:rPr lang="en-US" altLang="zh-CN" dirty="0" smtClean="0"/>
                        <a:t>Aspect</a:t>
                      </a:r>
                      <a:endParaRPr lang="zh-CN" altLang="en-US" dirty="0"/>
                    </a:p>
                  </a:txBody>
                  <a:tcPr anchor="ctr"/>
                </a:tc>
                <a:tc>
                  <a:txBody>
                    <a:bodyPr/>
                    <a:lstStyle/>
                    <a:p>
                      <a:r>
                        <a:rPr lang="en-US" altLang="zh-CN" dirty="0" smtClean="0"/>
                        <a:t>comment</a:t>
                      </a:r>
                      <a:endParaRPr lang="zh-CN" altLang="en-US" dirty="0"/>
                    </a:p>
                  </a:txBody>
                  <a:tcPr anchor="ctr"/>
                </a:tc>
                <a:extLst>
                  <a:ext uri="{0D108BD9-81ED-4DB2-BD59-A6C34878D82A}">
                    <a16:rowId xmlns:a16="http://schemas.microsoft.com/office/drawing/2014/main" val="3349443338"/>
                  </a:ext>
                </a:extLst>
              </a:tr>
              <a:tr h="477053">
                <a:tc>
                  <a:txBody>
                    <a:bodyPr/>
                    <a:lstStyle/>
                    <a:p>
                      <a:r>
                        <a:rPr lang="en-US" altLang="zh-CN" dirty="0" smtClean="0"/>
                        <a:t>empty</a:t>
                      </a:r>
                      <a:endParaRPr lang="zh-CN" altLang="en-US" dirty="0"/>
                    </a:p>
                  </a:txBody>
                  <a:tcPr anchor="ctr"/>
                </a:tc>
                <a:tc>
                  <a:txBody>
                    <a:bodyPr/>
                    <a:lstStyle/>
                    <a:p>
                      <a:r>
                        <a:rPr lang="zh-CN" altLang="en-US" dirty="0" smtClean="0"/>
                        <a:t>页眉页脚都是空置</a:t>
                      </a:r>
                      <a:endParaRPr lang="zh-CN" altLang="en-US" dirty="0"/>
                    </a:p>
                  </a:txBody>
                  <a:tcPr anchor="ctr"/>
                </a:tc>
                <a:extLst>
                  <a:ext uri="{0D108BD9-81ED-4DB2-BD59-A6C34878D82A}">
                    <a16:rowId xmlns:a16="http://schemas.microsoft.com/office/drawing/2014/main" val="1053126203"/>
                  </a:ext>
                </a:extLst>
              </a:tr>
              <a:tr h="238527">
                <a:tc>
                  <a:txBody>
                    <a:bodyPr/>
                    <a:lstStyle/>
                    <a:p>
                      <a:r>
                        <a:rPr lang="en-US" altLang="zh-CN" dirty="0" smtClean="0"/>
                        <a:t>plain</a:t>
                      </a:r>
                      <a:endParaRPr lang="zh-CN" altLang="en-US" dirty="0"/>
                    </a:p>
                  </a:txBody>
                  <a:tcPr anchor="ctr"/>
                </a:tc>
                <a:tc>
                  <a:txBody>
                    <a:bodyPr/>
                    <a:lstStyle/>
                    <a:p>
                      <a:r>
                        <a:rPr lang="zh-CN" altLang="en-US" dirty="0" smtClean="0"/>
                        <a:t>页眉空置</a:t>
                      </a:r>
                      <a:r>
                        <a:rPr lang="en-US" altLang="zh-CN" dirty="0" smtClean="0"/>
                        <a:t>, </a:t>
                      </a:r>
                      <a:r>
                        <a:rPr lang="zh-CN" altLang="en-US" dirty="0" smtClean="0"/>
                        <a:t>页脚中间是页码</a:t>
                      </a:r>
                      <a:r>
                        <a:rPr lang="en-US" altLang="zh-CN" dirty="0" smtClean="0"/>
                        <a:t>, </a:t>
                      </a:r>
                      <a:r>
                        <a:rPr lang="zh-CN" altLang="en-US" dirty="0" smtClean="0"/>
                        <a:t>无页脚线</a:t>
                      </a:r>
                      <a:r>
                        <a:rPr lang="en-US" altLang="zh-CN" dirty="0" smtClean="0"/>
                        <a:t>. </a:t>
                      </a:r>
                      <a:r>
                        <a:rPr lang="zh-CN" altLang="en-US" dirty="0" smtClean="0"/>
                        <a:t>文类</a:t>
                      </a:r>
                      <a:r>
                        <a:rPr lang="en-US" altLang="zh-CN" dirty="0" smtClean="0"/>
                        <a:t>article</a:t>
                      </a:r>
                      <a:r>
                        <a:rPr lang="zh-CN" altLang="en-US" dirty="0" smtClean="0"/>
                        <a:t>与</a:t>
                      </a:r>
                      <a:r>
                        <a:rPr lang="en-US" altLang="zh-CN" dirty="0" smtClean="0"/>
                        <a:t>report</a:t>
                      </a:r>
                      <a:r>
                        <a:rPr lang="zh-CN" altLang="en-US" dirty="0" smtClean="0"/>
                        <a:t>的默认版式</a:t>
                      </a:r>
                      <a:endParaRPr lang="zh-CN" altLang="en-US" dirty="0"/>
                    </a:p>
                  </a:txBody>
                  <a:tcPr anchor="ctr"/>
                </a:tc>
                <a:extLst>
                  <a:ext uri="{0D108BD9-81ED-4DB2-BD59-A6C34878D82A}">
                    <a16:rowId xmlns:a16="http://schemas.microsoft.com/office/drawing/2014/main" val="1928108299"/>
                  </a:ext>
                </a:extLst>
              </a:tr>
              <a:tr h="238527">
                <a:tc>
                  <a:txBody>
                    <a:bodyPr/>
                    <a:lstStyle/>
                    <a:p>
                      <a:r>
                        <a:rPr lang="en-US" altLang="zh-CN" dirty="0" smtClean="0"/>
                        <a:t>heading</a:t>
                      </a:r>
                      <a:endParaRPr lang="zh-CN" altLang="en-US" dirty="0"/>
                    </a:p>
                  </a:txBody>
                  <a:tcPr anchor="ctr"/>
                </a:tc>
                <a:tc>
                  <a:txBody>
                    <a:bodyPr/>
                    <a:lstStyle/>
                    <a:p>
                      <a:r>
                        <a:rPr lang="zh-CN" altLang="en-US" dirty="0" smtClean="0"/>
                        <a:t>文类</a:t>
                      </a:r>
                      <a:r>
                        <a:rPr lang="en-US" altLang="zh-CN" dirty="0" smtClean="0"/>
                        <a:t>book</a:t>
                      </a:r>
                      <a:r>
                        <a:rPr lang="zh-CN" altLang="en-US" dirty="0" smtClean="0"/>
                        <a:t>的默认版式</a:t>
                      </a:r>
                      <a:r>
                        <a:rPr lang="en-US" altLang="zh-CN" dirty="0" smtClean="0"/>
                        <a:t>, </a:t>
                      </a:r>
                      <a:r>
                        <a:rPr lang="zh-CN" altLang="en-US" dirty="0" smtClean="0"/>
                        <a:t>左页页眉左端是页码</a:t>
                      </a:r>
                      <a:r>
                        <a:rPr lang="en-US" altLang="zh-CN" dirty="0" smtClean="0"/>
                        <a:t>, </a:t>
                      </a:r>
                      <a:r>
                        <a:rPr lang="zh-CN" altLang="en-US" dirty="0" smtClean="0"/>
                        <a:t>右端是章节题</a:t>
                      </a:r>
                      <a:r>
                        <a:rPr lang="en-US" altLang="zh-CN" dirty="0" smtClean="0"/>
                        <a:t>. </a:t>
                      </a:r>
                      <a:r>
                        <a:rPr lang="zh-CN" altLang="en-US" dirty="0" smtClean="0"/>
                        <a:t>右侧对称</a:t>
                      </a:r>
                      <a:endParaRPr lang="zh-CN" altLang="en-US" dirty="0"/>
                    </a:p>
                  </a:txBody>
                  <a:tcPr anchor="ctr"/>
                </a:tc>
                <a:extLst>
                  <a:ext uri="{0D108BD9-81ED-4DB2-BD59-A6C34878D82A}">
                    <a16:rowId xmlns:a16="http://schemas.microsoft.com/office/drawing/2014/main" val="2556233449"/>
                  </a:ext>
                </a:extLst>
              </a:tr>
              <a:tr h="477053">
                <a:tc>
                  <a:txBody>
                    <a:bodyPr/>
                    <a:lstStyle/>
                    <a:p>
                      <a:r>
                        <a:rPr lang="en-US" altLang="zh-CN" dirty="0" err="1" smtClean="0"/>
                        <a:t>myheading</a:t>
                      </a:r>
                      <a:endParaRPr lang="zh-CN" altLang="en-US" dirty="0"/>
                    </a:p>
                  </a:txBody>
                  <a:tcPr anchor="ctr"/>
                </a:tc>
                <a:tc>
                  <a:txBody>
                    <a:bodyPr/>
                    <a:lstStyle/>
                    <a:p>
                      <a:r>
                        <a:rPr lang="zh-CN" altLang="en-US" dirty="0" smtClean="0"/>
                        <a:t>格式与</a:t>
                      </a:r>
                      <a:r>
                        <a:rPr lang="en-US" altLang="zh-CN" dirty="0" smtClean="0"/>
                        <a:t>heading</a:t>
                      </a:r>
                      <a:r>
                        <a:rPr lang="zh-CN" altLang="en-US" dirty="0" smtClean="0"/>
                        <a:t>相同</a:t>
                      </a:r>
                      <a:r>
                        <a:rPr lang="en-US" altLang="zh-CN" dirty="0" smtClean="0"/>
                        <a:t>, </a:t>
                      </a:r>
                      <a:r>
                        <a:rPr lang="zh-CN" altLang="en-US" dirty="0" smtClean="0"/>
                        <a:t>只是章节题内容空置</a:t>
                      </a:r>
                      <a:r>
                        <a:rPr lang="en-US" altLang="zh-CN" dirty="0" smtClean="0"/>
                        <a:t>, </a:t>
                      </a:r>
                      <a:r>
                        <a:rPr lang="zh-CN" altLang="en-US" dirty="0" smtClean="0"/>
                        <a:t>需用命令自行定义</a:t>
                      </a:r>
                      <a:endParaRPr lang="zh-CN" altLang="en-US" dirty="0"/>
                    </a:p>
                  </a:txBody>
                  <a:tcPr anchor="ctr"/>
                </a:tc>
                <a:extLst>
                  <a:ext uri="{0D108BD9-81ED-4DB2-BD59-A6C34878D82A}">
                    <a16:rowId xmlns:a16="http://schemas.microsoft.com/office/drawing/2014/main" val="4227138975"/>
                  </a:ext>
                </a:extLst>
              </a:tr>
            </a:tbl>
          </a:graphicData>
        </a:graphic>
      </p:graphicFrame>
    </p:spTree>
    <p:extLst>
      <p:ext uri="{BB962C8B-B14F-4D97-AF65-F5344CB8AC3E}">
        <p14:creationId xmlns:p14="http://schemas.microsoft.com/office/powerpoint/2010/main" val="82340564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自定义版式</a:t>
            </a:r>
            <a:endParaRPr lang="zh-CN" altLang="en-US" dirty="0"/>
          </a:p>
        </p:txBody>
      </p:sp>
      <p:sp>
        <p:nvSpPr>
          <p:cNvPr id="8195" name="Rectangle 3"/>
          <p:cNvSpPr>
            <a:spLocks noGrp="1" noChangeArrowheads="1"/>
          </p:cNvSpPr>
          <p:nvPr>
            <p:ph idx="1"/>
          </p:nvPr>
        </p:nvSpPr>
        <p:spPr/>
        <p:txBody>
          <a:bodyPr/>
          <a:lstStyle/>
          <a:p>
            <a:r>
              <a:rPr lang="zh-CN" altLang="en-US" sz="2800" dirty="0" smtClean="0"/>
              <a:t>版式设置宏包</a:t>
            </a:r>
            <a:r>
              <a:rPr lang="en-US" altLang="zh-CN" sz="2800" dirty="0" err="1" smtClean="0"/>
              <a:t>fancyhdr</a:t>
            </a:r>
            <a:endParaRPr lang="en-US" altLang="zh-CN" sz="2800" dirty="0" smtClean="0"/>
          </a:p>
          <a:p>
            <a:r>
              <a:rPr lang="en-US" altLang="zh-CN" sz="2800" dirty="0" smtClean="0"/>
              <a:t>\</a:t>
            </a:r>
            <a:r>
              <a:rPr lang="en-US" altLang="zh-CN" sz="2800" dirty="0" err="1" smtClean="0"/>
              <a:t>usepackage</a:t>
            </a:r>
            <a:r>
              <a:rPr lang="en-US" altLang="zh-CN" sz="2800" dirty="0" smtClean="0"/>
              <a:t>{</a:t>
            </a:r>
            <a:r>
              <a:rPr lang="en-US" altLang="zh-CN" sz="2800" dirty="0" err="1" smtClean="0"/>
              <a:t>fancyhdr</a:t>
            </a:r>
            <a:r>
              <a:rPr lang="en-US" altLang="zh-CN" sz="2800" dirty="0" smtClean="0"/>
              <a:t>}</a:t>
            </a:r>
          </a:p>
          <a:p>
            <a:r>
              <a:rPr lang="en-US" altLang="zh-CN" sz="2800" dirty="0"/>
              <a:t>\</a:t>
            </a:r>
            <a:r>
              <a:rPr lang="en-US" altLang="zh-CN" sz="2800" dirty="0" err="1" smtClean="0"/>
              <a:t>pagestyle</a:t>
            </a:r>
            <a:r>
              <a:rPr lang="en-US" altLang="zh-CN" sz="2800" dirty="0" smtClean="0"/>
              <a:t>{fancy}</a:t>
            </a:r>
          </a:p>
          <a:p>
            <a:r>
              <a:rPr lang="en-US" altLang="zh-CN" sz="2800" dirty="0" smtClean="0"/>
              <a:t>fancy</a:t>
            </a:r>
            <a:r>
              <a:rPr lang="zh-CN" altLang="en-US" sz="2800" dirty="0" smtClean="0"/>
              <a:t>可将页面页脚分为左中右三个部分分别设置</a:t>
            </a:r>
            <a:endParaRPr lang="en-US" altLang="zh-CN" sz="2800" dirty="0" smtClean="0"/>
          </a:p>
          <a:p>
            <a:r>
              <a:rPr lang="en-US" altLang="zh-CN" sz="2800" dirty="0"/>
              <a:t>\</a:t>
            </a:r>
            <a:r>
              <a:rPr lang="en-US" altLang="zh-CN" sz="2800" dirty="0" err="1"/>
              <a:t>fancyhead</a:t>
            </a:r>
            <a:r>
              <a:rPr lang="en-US" altLang="zh-CN" sz="2800" dirty="0" smtClean="0"/>
              <a:t>[</a:t>
            </a:r>
            <a:r>
              <a:rPr lang="zh-CN" altLang="en-US" sz="2800" dirty="0" smtClean="0"/>
              <a:t>参数</a:t>
            </a:r>
            <a:r>
              <a:rPr lang="en-US" altLang="zh-CN" sz="2800" dirty="0" smtClean="0"/>
              <a:t>]{</a:t>
            </a:r>
            <a:r>
              <a:rPr lang="zh-CN" altLang="en-US" sz="2800" dirty="0" smtClean="0"/>
              <a:t>内容</a:t>
            </a:r>
            <a:r>
              <a:rPr lang="en-US" altLang="zh-CN" sz="2800" dirty="0" smtClean="0"/>
              <a:t>}.</a:t>
            </a:r>
          </a:p>
          <a:p>
            <a:r>
              <a:rPr lang="zh-CN" altLang="en-US" sz="2800" dirty="0" smtClean="0"/>
              <a:t>参数</a:t>
            </a:r>
            <a:r>
              <a:rPr lang="en-US" altLang="zh-CN" sz="2800" dirty="0" smtClean="0"/>
              <a:t>: E</a:t>
            </a:r>
            <a:r>
              <a:rPr lang="zh-CN" altLang="en-US" sz="2800" dirty="0" smtClean="0"/>
              <a:t>偶页</a:t>
            </a:r>
            <a:r>
              <a:rPr lang="en-US" altLang="zh-CN" sz="2800" dirty="0" smtClean="0"/>
              <a:t>O</a:t>
            </a:r>
            <a:r>
              <a:rPr lang="zh-CN" altLang="en-US" sz="2800" dirty="0" smtClean="0"/>
              <a:t>奇页</a:t>
            </a:r>
            <a:r>
              <a:rPr lang="en-US" altLang="zh-CN" sz="2800" dirty="0" smtClean="0"/>
              <a:t>L</a:t>
            </a:r>
            <a:r>
              <a:rPr lang="zh-CN" altLang="en-US" sz="2800" dirty="0" smtClean="0"/>
              <a:t>左边</a:t>
            </a:r>
            <a:r>
              <a:rPr lang="en-US" altLang="zh-CN" sz="2800" dirty="0" smtClean="0"/>
              <a:t>C</a:t>
            </a:r>
            <a:r>
              <a:rPr lang="zh-CN" altLang="en-US" sz="2800" dirty="0" smtClean="0"/>
              <a:t>中间</a:t>
            </a:r>
            <a:r>
              <a:rPr lang="en-US" altLang="zh-CN" sz="2800" dirty="0" smtClean="0"/>
              <a:t>R</a:t>
            </a:r>
            <a:r>
              <a:rPr lang="zh-CN" altLang="en-US" sz="2800" dirty="0" smtClean="0"/>
              <a:t>右边</a:t>
            </a:r>
            <a:endParaRPr lang="en-US" altLang="zh-CN" sz="2800" dirty="0"/>
          </a:p>
          <a:p>
            <a:r>
              <a:rPr lang="en-US" altLang="zh-CN" sz="2800" dirty="0" smtClean="0"/>
              <a:t>\</a:t>
            </a:r>
            <a:r>
              <a:rPr lang="en-US" altLang="zh-CN" sz="2800" dirty="0" err="1"/>
              <a:t>pagestyle</a:t>
            </a:r>
            <a:r>
              <a:rPr lang="en-US" altLang="zh-CN" sz="2800" dirty="0"/>
              <a:t>{fancy</a:t>
            </a:r>
            <a:r>
              <a:rPr lang="en-US" altLang="zh-CN" sz="2800" dirty="0" smtClean="0"/>
              <a:t>} </a:t>
            </a:r>
            <a:r>
              <a:rPr lang="en-US" altLang="zh-CN" sz="2800" dirty="0"/>
              <a:t>\</a:t>
            </a:r>
            <a:r>
              <a:rPr lang="en-US" altLang="zh-CN" sz="2800" dirty="0" err="1"/>
              <a:t>fancyhead</a:t>
            </a:r>
            <a:r>
              <a:rPr lang="en-US" altLang="zh-CN" sz="2800" dirty="0"/>
              <a:t>[C]{</a:t>
            </a:r>
            <a:r>
              <a:rPr lang="zh-CN" altLang="en-US" sz="2800" dirty="0"/>
              <a:t>我的文档</a:t>
            </a:r>
            <a:r>
              <a:rPr lang="en-US" altLang="zh-CN" sz="2800" dirty="0"/>
              <a:t>}, </a:t>
            </a:r>
            <a:r>
              <a:rPr lang="zh-CN" altLang="en-US" sz="2800" dirty="0"/>
              <a:t>使得页眉的中间部</a:t>
            </a:r>
            <a:r>
              <a:rPr lang="zh-CN" altLang="en-US" sz="2800" dirty="0" smtClean="0"/>
              <a:t>分打印出</a:t>
            </a:r>
            <a:r>
              <a:rPr lang="en-US" altLang="zh-CN" sz="2800" dirty="0">
                <a:latin typeface="Times New Roman" panose="02020603050405020304" pitchFamily="18" charset="0"/>
                <a:cs typeface="Times New Roman" panose="02020603050405020304" pitchFamily="18" charset="0"/>
              </a:rPr>
              <a:t>“</a:t>
            </a:r>
            <a:r>
              <a:rPr lang="zh-CN" altLang="en-US" sz="2800" dirty="0" smtClean="0"/>
              <a:t>我</a:t>
            </a:r>
            <a:r>
              <a:rPr lang="zh-CN" altLang="en-US" sz="2800" dirty="0"/>
              <a:t>的</a:t>
            </a:r>
            <a:r>
              <a:rPr lang="zh-CN" altLang="en-US" sz="2800" dirty="0" smtClean="0"/>
              <a:t>文档</a:t>
            </a:r>
            <a:r>
              <a:rPr lang="en-US" altLang="zh-CN" sz="2800" dirty="0">
                <a:latin typeface="Times New Roman" panose="02020603050405020304" pitchFamily="18" charset="0"/>
                <a:cs typeface="Times New Roman" panose="02020603050405020304" pitchFamily="18" charset="0"/>
              </a:rPr>
              <a:t>”</a:t>
            </a:r>
            <a:endParaRPr lang="en-US" altLang="zh-CN" sz="2800" b="0" dirty="0" smtClean="0"/>
          </a:p>
        </p:txBody>
      </p:sp>
    </p:spTree>
    <p:extLst>
      <p:ext uri="{BB962C8B-B14F-4D97-AF65-F5344CB8AC3E}">
        <p14:creationId xmlns:p14="http://schemas.microsoft.com/office/powerpoint/2010/main" val="222772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脚注</a:t>
            </a:r>
            <a:endParaRPr lang="zh-CN" altLang="en-US" dirty="0"/>
          </a:p>
        </p:txBody>
      </p:sp>
      <p:sp>
        <p:nvSpPr>
          <p:cNvPr id="8195" name="Rectangle 3"/>
          <p:cNvSpPr>
            <a:spLocks noGrp="1" noChangeArrowheads="1"/>
          </p:cNvSpPr>
          <p:nvPr>
            <p:ph idx="1"/>
          </p:nvPr>
        </p:nvSpPr>
        <p:spPr/>
        <p:txBody>
          <a:bodyPr>
            <a:normAutofit/>
          </a:bodyPr>
          <a:lstStyle/>
          <a:p>
            <a:pPr>
              <a:lnSpc>
                <a:spcPct val="114000"/>
              </a:lnSpc>
              <a:spcBef>
                <a:spcPts val="600"/>
              </a:spcBef>
            </a:pPr>
            <a:r>
              <a:rPr lang="zh-CN" altLang="en-US" sz="2600" dirty="0" smtClean="0"/>
              <a:t>系统提供的脚注命令</a:t>
            </a:r>
            <a:r>
              <a:rPr lang="en-US" altLang="zh-CN" sz="2600" dirty="0" smtClean="0"/>
              <a:t>: \footnote[</a:t>
            </a:r>
            <a:r>
              <a:rPr lang="zh-CN" altLang="en-US" sz="2600" dirty="0" smtClean="0"/>
              <a:t>序号</a:t>
            </a:r>
            <a:r>
              <a:rPr lang="en-US" altLang="zh-CN" sz="2600" dirty="0" smtClean="0"/>
              <a:t>]{</a:t>
            </a:r>
            <a:r>
              <a:rPr lang="zh-CN" altLang="en-US" sz="2600" dirty="0" smtClean="0"/>
              <a:t>脚注内容</a:t>
            </a:r>
            <a:r>
              <a:rPr lang="en-US" altLang="zh-CN" sz="2600" dirty="0" smtClean="0"/>
              <a:t>}</a:t>
            </a:r>
          </a:p>
          <a:p>
            <a:pPr>
              <a:lnSpc>
                <a:spcPct val="114000"/>
              </a:lnSpc>
              <a:spcBef>
                <a:spcPts val="600"/>
              </a:spcBef>
            </a:pPr>
            <a:r>
              <a:rPr lang="zh-CN" altLang="en-US" sz="2600" dirty="0" smtClean="0"/>
              <a:t>系统将在</a:t>
            </a:r>
            <a:r>
              <a:rPr lang="en-US" altLang="zh-CN" sz="2600" dirty="0" smtClean="0"/>
              <a:t>\footnote</a:t>
            </a:r>
            <a:r>
              <a:rPr lang="zh-CN" altLang="en-US" sz="2600" dirty="0" smtClean="0"/>
              <a:t>命令插入处的上面生成一个脚注序号</a:t>
            </a:r>
            <a:r>
              <a:rPr lang="en-US" altLang="zh-CN" sz="2600" dirty="0" smtClean="0"/>
              <a:t>, </a:t>
            </a:r>
            <a:r>
              <a:rPr lang="zh-CN" altLang="en-US" sz="2600" dirty="0" smtClean="0"/>
              <a:t>而在当前版心的底部排版出相同的脚注序号和脚注内容</a:t>
            </a:r>
            <a:r>
              <a:rPr lang="en-US" altLang="zh-CN" sz="2600" dirty="0" smtClean="0"/>
              <a:t>, </a:t>
            </a:r>
            <a:r>
              <a:rPr lang="zh-CN" altLang="en-US" sz="2600" dirty="0" smtClean="0"/>
              <a:t>并在脚注的上方画出一条水平的脚注线</a:t>
            </a:r>
            <a:r>
              <a:rPr lang="en-US" altLang="zh-CN" sz="2600" dirty="0" smtClean="0"/>
              <a:t>, </a:t>
            </a:r>
            <a:r>
              <a:rPr lang="zh-CN" altLang="en-US" sz="2600" dirty="0" smtClean="0"/>
              <a:t>用于区别正文</a:t>
            </a:r>
            <a:r>
              <a:rPr lang="en-US" altLang="zh-CN" sz="2600" dirty="0" smtClean="0"/>
              <a:t>.</a:t>
            </a:r>
          </a:p>
          <a:p>
            <a:pPr>
              <a:lnSpc>
                <a:spcPct val="114000"/>
              </a:lnSpc>
              <a:spcBef>
                <a:spcPts val="600"/>
              </a:spcBef>
            </a:pPr>
            <a:r>
              <a:rPr lang="zh-CN" altLang="en-US" sz="2600" b="0" dirty="0" smtClean="0"/>
              <a:t>序号常省略</a:t>
            </a:r>
            <a:r>
              <a:rPr lang="en-US" altLang="zh-CN" sz="2600" b="0" dirty="0" smtClean="0"/>
              <a:t>, </a:t>
            </a:r>
            <a:r>
              <a:rPr lang="zh-CN" altLang="en-US" sz="2600" b="0" dirty="0" smtClean="0"/>
              <a:t>则使用默认序号阿拉伯数字</a:t>
            </a:r>
            <a:r>
              <a:rPr lang="en-US" altLang="zh-CN" sz="2600" b="0" dirty="0" smtClean="0"/>
              <a:t>.</a:t>
            </a:r>
          </a:p>
          <a:p>
            <a:pPr>
              <a:lnSpc>
                <a:spcPct val="114000"/>
              </a:lnSpc>
              <a:spcBef>
                <a:spcPts val="600"/>
              </a:spcBef>
            </a:pPr>
            <a:r>
              <a:rPr lang="zh-CN" altLang="en-US" sz="2600" dirty="0" smtClean="0"/>
              <a:t>李白斗酒诗百篇 </a:t>
            </a:r>
            <a:r>
              <a:rPr lang="en-US" altLang="zh-CN" sz="2600" dirty="0" smtClean="0"/>
              <a:t>\</a:t>
            </a:r>
            <a:r>
              <a:rPr lang="en-US" altLang="zh-CN" sz="2600" dirty="0"/>
              <a:t>footnote{</a:t>
            </a:r>
            <a:r>
              <a:rPr lang="zh-CN" altLang="en-US" sz="2600" dirty="0"/>
              <a:t>人生得意须尽欢可能不是李白说的</a:t>
            </a:r>
            <a:r>
              <a:rPr lang="en-US" altLang="zh-CN" sz="2600" dirty="0"/>
              <a:t>, </a:t>
            </a:r>
            <a:r>
              <a:rPr lang="zh-CN" altLang="en-US" sz="2600" dirty="0"/>
              <a:t>而是李白喝酒时候听酒友们说得</a:t>
            </a:r>
            <a:r>
              <a:rPr lang="en-US" altLang="zh-CN" sz="2600" dirty="0"/>
              <a:t>}</a:t>
            </a:r>
            <a:endParaRPr lang="en-US" altLang="zh-CN" sz="2600" b="0" dirty="0" smtClean="0"/>
          </a:p>
        </p:txBody>
      </p:sp>
      <p:pic>
        <p:nvPicPr>
          <p:cNvPr id="5" name="图片 4"/>
          <p:cNvPicPr>
            <a:picLocks noChangeAspect="1"/>
          </p:cNvPicPr>
          <p:nvPr/>
        </p:nvPicPr>
        <p:blipFill>
          <a:blip r:embed="rId3"/>
          <a:stretch>
            <a:fillRect/>
          </a:stretch>
        </p:blipFill>
        <p:spPr>
          <a:xfrm>
            <a:off x="971600" y="5510079"/>
            <a:ext cx="2486608" cy="367193"/>
          </a:xfrm>
          <a:prstGeom prst="rect">
            <a:avLst/>
          </a:prstGeom>
        </p:spPr>
      </p:pic>
      <p:pic>
        <p:nvPicPr>
          <p:cNvPr id="6" name="图片 5"/>
          <p:cNvPicPr>
            <a:picLocks noChangeAspect="1"/>
          </p:cNvPicPr>
          <p:nvPr/>
        </p:nvPicPr>
        <p:blipFill>
          <a:blip r:embed="rId4"/>
          <a:stretch>
            <a:fillRect/>
          </a:stretch>
        </p:blipFill>
        <p:spPr>
          <a:xfrm>
            <a:off x="971600" y="5971707"/>
            <a:ext cx="7527168" cy="481629"/>
          </a:xfrm>
          <a:prstGeom prst="rect">
            <a:avLst/>
          </a:prstGeom>
        </p:spPr>
      </p:pic>
    </p:spTree>
    <p:extLst>
      <p:ext uri="{BB962C8B-B14F-4D97-AF65-F5344CB8AC3E}">
        <p14:creationId xmlns:p14="http://schemas.microsoft.com/office/powerpoint/2010/main" val="375638588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交叉引用</a:t>
            </a:r>
            <a:endParaRPr lang="zh-CN" altLang="en-US" dirty="0"/>
          </a:p>
        </p:txBody>
      </p:sp>
      <p:sp>
        <p:nvSpPr>
          <p:cNvPr id="8195" name="Rectangle 3"/>
          <p:cNvSpPr>
            <a:spLocks noGrp="1" noChangeArrowheads="1"/>
          </p:cNvSpPr>
          <p:nvPr>
            <p:ph idx="1"/>
          </p:nvPr>
        </p:nvSpPr>
        <p:spPr>
          <a:xfrm>
            <a:off x="457200" y="1600200"/>
            <a:ext cx="8229600" cy="4853136"/>
          </a:xfrm>
        </p:spPr>
        <p:txBody>
          <a:bodyPr>
            <a:normAutofit fontScale="85000" lnSpcReduction="20000"/>
          </a:bodyPr>
          <a:lstStyle/>
          <a:p>
            <a:pPr>
              <a:lnSpc>
                <a:spcPct val="124000"/>
              </a:lnSpc>
              <a:spcBef>
                <a:spcPts val="600"/>
              </a:spcBef>
            </a:pPr>
            <a:r>
              <a:rPr lang="en-US" altLang="zh-CN" sz="2800" dirty="0" smtClean="0"/>
              <a:t>label{</a:t>
            </a:r>
            <a:r>
              <a:rPr lang="zh-CN" altLang="en-US" sz="2800" dirty="0" smtClean="0"/>
              <a:t>书签名</a:t>
            </a:r>
            <a:r>
              <a:rPr lang="en-US" altLang="zh-CN" sz="2800" dirty="0" smtClean="0"/>
              <a:t>}, </a:t>
            </a:r>
            <a:r>
              <a:rPr lang="zh-CN" altLang="en-US" sz="2800" dirty="0" smtClean="0"/>
              <a:t>紧跟在被引用的对象之后</a:t>
            </a:r>
            <a:r>
              <a:rPr lang="en-US" altLang="zh-CN" sz="2800" dirty="0" smtClean="0"/>
              <a:t>, </a:t>
            </a:r>
            <a:r>
              <a:rPr lang="zh-CN" altLang="en-US" sz="2800" dirty="0" smtClean="0"/>
              <a:t>可以是在章节、插图、表格的标题之后</a:t>
            </a:r>
            <a:r>
              <a:rPr lang="en-US" altLang="zh-CN" sz="2800" dirty="0" smtClean="0"/>
              <a:t>, </a:t>
            </a:r>
            <a:r>
              <a:rPr lang="zh-CN" altLang="en-US" sz="2800" dirty="0" smtClean="0"/>
              <a:t>或文本之后</a:t>
            </a:r>
            <a:r>
              <a:rPr lang="en-US" altLang="zh-CN" sz="2800" dirty="0" smtClean="0"/>
              <a:t>, </a:t>
            </a:r>
            <a:r>
              <a:rPr lang="zh-CN" altLang="en-US" sz="2800" dirty="0" smtClean="0"/>
              <a:t>或这种环境之后</a:t>
            </a:r>
            <a:endParaRPr lang="en-US" altLang="zh-CN" sz="2800" dirty="0" smtClean="0"/>
          </a:p>
          <a:p>
            <a:pPr>
              <a:lnSpc>
                <a:spcPct val="124000"/>
              </a:lnSpc>
              <a:spcBef>
                <a:spcPts val="600"/>
              </a:spcBef>
            </a:pPr>
            <a:endParaRPr lang="en-US" altLang="zh-CN" sz="2800" dirty="0" smtClean="0"/>
          </a:p>
          <a:p>
            <a:pPr>
              <a:lnSpc>
                <a:spcPct val="124000"/>
              </a:lnSpc>
              <a:spcBef>
                <a:spcPts val="600"/>
              </a:spcBef>
            </a:pPr>
            <a:endParaRPr lang="en-US" altLang="zh-CN" sz="2800" dirty="0"/>
          </a:p>
          <a:p>
            <a:pPr>
              <a:lnSpc>
                <a:spcPct val="124000"/>
              </a:lnSpc>
              <a:spcBef>
                <a:spcPts val="600"/>
              </a:spcBef>
            </a:pPr>
            <a:endParaRPr lang="en-US" altLang="zh-CN" sz="2800" dirty="0" smtClean="0"/>
          </a:p>
          <a:p>
            <a:pPr>
              <a:lnSpc>
                <a:spcPct val="124000"/>
              </a:lnSpc>
              <a:spcBef>
                <a:spcPts val="600"/>
              </a:spcBef>
            </a:pPr>
            <a:r>
              <a:rPr lang="en-US" altLang="zh-CN" sz="2800" dirty="0" smtClean="0"/>
              <a:t>\</a:t>
            </a:r>
            <a:r>
              <a:rPr lang="en-US" altLang="zh-CN" sz="2800" dirty="0" err="1"/>
              <a:t>pageref</a:t>
            </a:r>
            <a:r>
              <a:rPr lang="en-US" altLang="zh-CN" sz="2800" dirty="0"/>
              <a:t>{</a:t>
            </a:r>
            <a:r>
              <a:rPr lang="zh-CN" altLang="en-US" sz="2800" dirty="0"/>
              <a:t>书签名</a:t>
            </a:r>
            <a:r>
              <a:rPr lang="en-US" altLang="zh-CN" sz="2800" dirty="0"/>
              <a:t>}, </a:t>
            </a:r>
            <a:r>
              <a:rPr lang="zh-CN" altLang="en-US" sz="2800" dirty="0"/>
              <a:t>插在引用处</a:t>
            </a:r>
            <a:r>
              <a:rPr lang="en-US" altLang="zh-CN" sz="2800" dirty="0"/>
              <a:t>, </a:t>
            </a:r>
            <a:r>
              <a:rPr lang="zh-CN" altLang="en-US" sz="2800" dirty="0"/>
              <a:t>用于引用书签命令所在页面的页码</a:t>
            </a:r>
            <a:endParaRPr lang="en-US" altLang="zh-CN" sz="2800" dirty="0" smtClean="0"/>
          </a:p>
          <a:p>
            <a:pPr>
              <a:lnSpc>
                <a:spcPct val="124000"/>
              </a:lnSpc>
              <a:spcBef>
                <a:spcPts val="600"/>
              </a:spcBef>
            </a:pPr>
            <a:r>
              <a:rPr lang="en-US" altLang="zh-CN" sz="2800" dirty="0"/>
              <a:t>\</a:t>
            </a:r>
            <a:r>
              <a:rPr lang="en-US" altLang="zh-CN" sz="2800" b="0" dirty="0" smtClean="0"/>
              <a:t>ref{</a:t>
            </a:r>
            <a:r>
              <a:rPr lang="zh-CN" altLang="en-US" sz="2800" b="0" dirty="0" smtClean="0"/>
              <a:t>书签名</a:t>
            </a:r>
            <a:r>
              <a:rPr lang="en-US" altLang="zh-CN" sz="2800" b="0" dirty="0" smtClean="0"/>
              <a:t>}, </a:t>
            </a:r>
            <a:r>
              <a:rPr lang="zh-CN" altLang="en-US" sz="2800" b="0" dirty="0" smtClean="0"/>
              <a:t>插在引用处</a:t>
            </a:r>
            <a:r>
              <a:rPr lang="en-US" altLang="zh-CN" sz="2800" b="0" dirty="0" smtClean="0"/>
              <a:t>, </a:t>
            </a:r>
            <a:r>
              <a:rPr lang="zh-CN" altLang="en-US" sz="2800" b="0" dirty="0" smtClean="0"/>
              <a:t>用于引用书签命令所在的标题或环境的序号</a:t>
            </a:r>
            <a:r>
              <a:rPr lang="en-US" altLang="zh-CN" sz="2800" b="0" dirty="0" smtClean="0"/>
              <a:t>, </a:t>
            </a:r>
            <a:r>
              <a:rPr lang="zh-CN" altLang="en-US" sz="2800" b="0" dirty="0" smtClean="0"/>
              <a:t>或在文本所在的章节的序</a:t>
            </a:r>
            <a:r>
              <a:rPr lang="en-US" altLang="zh-CN" sz="2800" b="0" dirty="0" smtClean="0"/>
              <a:t>. </a:t>
            </a:r>
            <a:r>
              <a:rPr lang="zh-CN" altLang="en-US" sz="2800" b="0" dirty="0" smtClean="0"/>
              <a:t>比如</a:t>
            </a:r>
            <a:r>
              <a:rPr lang="en-US" altLang="zh-CN" sz="2800" b="0" dirty="0" smtClean="0"/>
              <a:t>: </a:t>
            </a:r>
            <a:r>
              <a:rPr lang="en-US" altLang="zh-CN" sz="2800" dirty="0" smtClean="0"/>
              <a:t>As </a:t>
            </a:r>
            <a:r>
              <a:rPr lang="en-US" altLang="zh-CN" sz="2800" dirty="0"/>
              <a:t>shown in Fig. </a:t>
            </a:r>
            <a:r>
              <a:rPr lang="en-US" altLang="zh-CN" sz="2800" b="1" dirty="0">
                <a:solidFill>
                  <a:srgbClr val="FF0000"/>
                </a:solidFill>
              </a:rPr>
              <a:t>\ref{fig1}</a:t>
            </a:r>
            <a:endParaRPr lang="en-US" altLang="zh-CN" sz="2800" b="1" dirty="0" smtClean="0">
              <a:solidFill>
                <a:srgbClr val="FF0000"/>
              </a:solidFill>
            </a:endParaRPr>
          </a:p>
        </p:txBody>
      </p:sp>
      <p:pic>
        <p:nvPicPr>
          <p:cNvPr id="2" name="图片 1"/>
          <p:cNvPicPr>
            <a:picLocks noChangeAspect="1"/>
          </p:cNvPicPr>
          <p:nvPr/>
        </p:nvPicPr>
        <p:blipFill>
          <a:blip r:embed="rId3"/>
          <a:stretch>
            <a:fillRect/>
          </a:stretch>
        </p:blipFill>
        <p:spPr>
          <a:xfrm>
            <a:off x="2627784" y="2492896"/>
            <a:ext cx="3515494" cy="1507830"/>
          </a:xfrm>
          <a:prstGeom prst="rect">
            <a:avLst/>
          </a:prstGeom>
        </p:spPr>
      </p:pic>
    </p:spTree>
    <p:extLst>
      <p:ext uri="{BB962C8B-B14F-4D97-AF65-F5344CB8AC3E}">
        <p14:creationId xmlns:p14="http://schemas.microsoft.com/office/powerpoint/2010/main" val="322712629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交叉引用</a:t>
            </a:r>
            <a:endParaRPr lang="zh-CN" altLang="en-US" dirty="0"/>
          </a:p>
        </p:txBody>
      </p:sp>
      <p:sp>
        <p:nvSpPr>
          <p:cNvPr id="5" name="内容占位符 4"/>
          <p:cNvSpPr>
            <a:spLocks noGrp="1"/>
          </p:cNvSpPr>
          <p:nvPr>
            <p:ph idx="1"/>
          </p:nvPr>
        </p:nvSpPr>
        <p:spPr/>
        <p:txBody>
          <a:bodyPr/>
          <a:lstStyle/>
          <a:p>
            <a:r>
              <a:rPr lang="zh-CN" altLang="en-US" dirty="0" smtClean="0"/>
              <a:t>用于公式的情况</a:t>
            </a:r>
            <a:endParaRPr lang="en-US" altLang="zh-CN" dirty="0" smtClean="0"/>
          </a:p>
          <a:p>
            <a:endParaRPr lang="en-US" altLang="zh-CN" dirty="0"/>
          </a:p>
          <a:p>
            <a:endParaRPr lang="en-US" altLang="zh-CN" dirty="0" smtClean="0"/>
          </a:p>
          <a:p>
            <a:r>
              <a:rPr lang="en-US" altLang="zh-CN" dirty="0"/>
              <a:t>The first modification is undertaken by exchanging the </a:t>
            </a:r>
            <a:r>
              <a:rPr lang="en-US" altLang="zh-CN" dirty="0" err="1"/>
              <a:t>AiA</a:t>
            </a:r>
            <a:r>
              <a:rPr lang="en-US" altLang="zh-CN" dirty="0"/>
              <a:t> masks in Eq. </a:t>
            </a:r>
            <a:r>
              <a:rPr lang="en-US" altLang="zh-CN" b="1" dirty="0">
                <a:solidFill>
                  <a:srgbClr val="FF0000"/>
                </a:solidFill>
              </a:rPr>
              <a:t>\ref{</a:t>
            </a:r>
            <a:r>
              <a:rPr lang="en-US" altLang="zh-CN" b="1" dirty="0" err="1">
                <a:solidFill>
                  <a:srgbClr val="FF0000"/>
                </a:solidFill>
              </a:rPr>
              <a:t>equ_aia</a:t>
            </a:r>
            <a:r>
              <a:rPr lang="en-US" altLang="zh-CN" b="1" dirty="0">
                <a:solidFill>
                  <a:srgbClr val="FF0000"/>
                </a:solidFill>
              </a:rPr>
              <a:t>}</a:t>
            </a:r>
            <a:r>
              <a:rPr lang="en-US" altLang="zh-CN" dirty="0"/>
              <a:t> in accordance </a:t>
            </a:r>
            <a:r>
              <a:rPr lang="en-US" altLang="zh-CN" dirty="0" smtClean="0"/>
              <a:t>with</a:t>
            </a:r>
          </a:p>
          <a:p>
            <a:r>
              <a:rPr lang="zh-CN" altLang="en-US" dirty="0" smtClean="0"/>
              <a:t>在正文中自动排版出该公式的序号</a:t>
            </a:r>
            <a:endParaRPr lang="zh-CN" altLang="en-US" dirty="0"/>
          </a:p>
        </p:txBody>
      </p:sp>
      <p:pic>
        <p:nvPicPr>
          <p:cNvPr id="6" name="图片 5"/>
          <p:cNvPicPr>
            <a:picLocks noChangeAspect="1"/>
          </p:cNvPicPr>
          <p:nvPr/>
        </p:nvPicPr>
        <p:blipFill>
          <a:blip r:embed="rId3"/>
          <a:stretch>
            <a:fillRect/>
          </a:stretch>
        </p:blipFill>
        <p:spPr>
          <a:xfrm>
            <a:off x="683569" y="2420888"/>
            <a:ext cx="8280920" cy="623966"/>
          </a:xfrm>
          <a:prstGeom prst="rect">
            <a:avLst/>
          </a:prstGeom>
        </p:spPr>
      </p:pic>
      <p:pic>
        <p:nvPicPr>
          <p:cNvPr id="7" name="图片 6"/>
          <p:cNvPicPr>
            <a:picLocks noChangeAspect="1"/>
          </p:cNvPicPr>
          <p:nvPr/>
        </p:nvPicPr>
        <p:blipFill>
          <a:blip r:embed="rId4"/>
          <a:stretch>
            <a:fillRect/>
          </a:stretch>
        </p:blipFill>
        <p:spPr>
          <a:xfrm>
            <a:off x="611560" y="5589240"/>
            <a:ext cx="8352928" cy="796667"/>
          </a:xfrm>
          <a:prstGeom prst="rect">
            <a:avLst/>
          </a:prstGeom>
        </p:spPr>
      </p:pic>
    </p:spTree>
    <p:extLst>
      <p:ext uri="{BB962C8B-B14F-4D97-AF65-F5344CB8AC3E}">
        <p14:creationId xmlns:p14="http://schemas.microsoft.com/office/powerpoint/2010/main" val="42099632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参考文献</a:t>
            </a:r>
            <a:endParaRPr lang="zh-CN" altLang="en-US" dirty="0"/>
          </a:p>
        </p:txBody>
      </p:sp>
      <p:sp>
        <p:nvSpPr>
          <p:cNvPr id="8195" name="Rectangle 3"/>
          <p:cNvSpPr>
            <a:spLocks noGrp="1" noChangeArrowheads="1"/>
          </p:cNvSpPr>
          <p:nvPr>
            <p:ph idx="1"/>
          </p:nvPr>
        </p:nvSpPr>
        <p:spPr/>
        <p:txBody>
          <a:bodyPr/>
          <a:lstStyle/>
          <a:p>
            <a:pPr>
              <a:lnSpc>
                <a:spcPct val="114000"/>
              </a:lnSpc>
              <a:spcBef>
                <a:spcPts val="600"/>
              </a:spcBef>
            </a:pPr>
            <a:r>
              <a:rPr lang="zh-CN" altLang="en-US" sz="2800" dirty="0" smtClean="0"/>
              <a:t>标准文类都提供有可以排版参考文献列表的参考文献环境</a:t>
            </a:r>
            <a:r>
              <a:rPr lang="en-US" altLang="zh-CN" sz="2800" dirty="0" err="1" smtClean="0"/>
              <a:t>thebibliography</a:t>
            </a:r>
            <a:r>
              <a:rPr lang="en-US" altLang="zh-CN" sz="2800" dirty="0" smtClean="0"/>
              <a:t>, </a:t>
            </a:r>
            <a:r>
              <a:rPr lang="zh-CN" altLang="en-US" sz="2800" dirty="0" smtClean="0"/>
              <a:t>以及可以在该环境中使用的文献条目命令</a:t>
            </a:r>
            <a:r>
              <a:rPr lang="en-US" altLang="zh-CN" sz="2800" dirty="0" smtClean="0"/>
              <a:t>\</a:t>
            </a:r>
            <a:r>
              <a:rPr lang="en-US" altLang="zh-CN" sz="2800" dirty="0" err="1" smtClean="0"/>
              <a:t>bibitem</a:t>
            </a:r>
            <a:endParaRPr lang="en-US" altLang="zh-CN" sz="2800" dirty="0" smtClean="0"/>
          </a:p>
          <a:p>
            <a:pPr marL="0" indent="0">
              <a:lnSpc>
                <a:spcPct val="114000"/>
              </a:lnSpc>
              <a:spcBef>
                <a:spcPts val="600"/>
              </a:spcBef>
              <a:buNone/>
            </a:pPr>
            <a:r>
              <a:rPr lang="en-US" altLang="zh-CN" sz="2800" dirty="0" smtClean="0"/>
              <a:t>      \</a:t>
            </a:r>
            <a:r>
              <a:rPr lang="en-US" altLang="zh-CN" sz="2800" dirty="0"/>
              <a:t>begin{</a:t>
            </a:r>
            <a:r>
              <a:rPr lang="en-US" altLang="zh-CN" sz="2800" dirty="0" err="1"/>
              <a:t>thebibliography</a:t>
            </a:r>
            <a:r>
              <a:rPr lang="en-US" altLang="zh-CN" sz="2800" dirty="0" smtClean="0"/>
              <a:t>}{</a:t>
            </a:r>
            <a:r>
              <a:rPr lang="zh-CN" altLang="en-US" sz="2800" dirty="0" smtClean="0"/>
              <a:t>最宽序号</a:t>
            </a:r>
            <a:r>
              <a:rPr lang="en-US" altLang="zh-CN" sz="2800" dirty="0" smtClean="0"/>
              <a:t>}</a:t>
            </a:r>
          </a:p>
          <a:p>
            <a:pPr marL="0" indent="0">
              <a:lnSpc>
                <a:spcPct val="114000"/>
              </a:lnSpc>
              <a:spcBef>
                <a:spcPts val="600"/>
              </a:spcBef>
              <a:buNone/>
            </a:pPr>
            <a:r>
              <a:rPr lang="en-US" altLang="zh-CN" sz="2800" dirty="0" smtClean="0"/>
              <a:t>      \</a:t>
            </a:r>
            <a:r>
              <a:rPr lang="en-US" altLang="zh-CN" sz="2800" dirty="0" err="1" smtClean="0"/>
              <a:t>bibitem</a:t>
            </a:r>
            <a:r>
              <a:rPr lang="en-US" altLang="zh-CN" sz="2800" dirty="0" smtClean="0"/>
              <a:t>[</a:t>
            </a:r>
            <a:r>
              <a:rPr lang="zh-CN" altLang="en-US" sz="2800" dirty="0" smtClean="0"/>
              <a:t>文献序号</a:t>
            </a:r>
            <a:r>
              <a:rPr lang="en-US" altLang="zh-CN" sz="2800" dirty="0" smtClean="0"/>
              <a:t>1]{</a:t>
            </a:r>
            <a:r>
              <a:rPr lang="zh-CN" altLang="en-US" sz="2800" dirty="0" smtClean="0"/>
              <a:t>检索名</a:t>
            </a:r>
            <a:r>
              <a:rPr lang="en-US" altLang="zh-CN" sz="2800" dirty="0" smtClean="0"/>
              <a:t>1}</a:t>
            </a:r>
            <a:r>
              <a:rPr lang="zh-CN" altLang="en-US" sz="2800" dirty="0" smtClean="0"/>
              <a:t>文献信息</a:t>
            </a:r>
            <a:endParaRPr lang="en-US" altLang="zh-CN" sz="2800" dirty="0" smtClean="0"/>
          </a:p>
          <a:p>
            <a:pPr marL="0" indent="0">
              <a:lnSpc>
                <a:spcPct val="114000"/>
              </a:lnSpc>
              <a:spcBef>
                <a:spcPts val="600"/>
              </a:spcBef>
              <a:buNone/>
            </a:pPr>
            <a:r>
              <a:rPr lang="en-US" altLang="zh-CN" sz="2800" dirty="0" smtClean="0"/>
              <a:t>      \</a:t>
            </a:r>
            <a:r>
              <a:rPr lang="en-US" altLang="zh-CN" sz="2800" dirty="0" err="1"/>
              <a:t>bibitem</a:t>
            </a:r>
            <a:r>
              <a:rPr lang="en-US" altLang="zh-CN" sz="2800" dirty="0"/>
              <a:t>[</a:t>
            </a:r>
            <a:r>
              <a:rPr lang="zh-CN" altLang="en-US" sz="2800" dirty="0"/>
              <a:t>文献</a:t>
            </a:r>
            <a:r>
              <a:rPr lang="zh-CN" altLang="en-US" sz="2800" dirty="0" smtClean="0"/>
              <a:t>序号</a:t>
            </a:r>
            <a:r>
              <a:rPr lang="en-US" altLang="zh-CN" sz="2800" dirty="0" smtClean="0"/>
              <a:t>2]{</a:t>
            </a:r>
            <a:r>
              <a:rPr lang="zh-CN" altLang="en-US" sz="2800" dirty="0"/>
              <a:t>检索</a:t>
            </a:r>
            <a:r>
              <a:rPr lang="zh-CN" altLang="en-US" sz="2800" dirty="0" smtClean="0"/>
              <a:t>名</a:t>
            </a:r>
            <a:r>
              <a:rPr lang="en-US" altLang="zh-CN" sz="2800" dirty="0" smtClean="0"/>
              <a:t>2}</a:t>
            </a:r>
            <a:r>
              <a:rPr lang="zh-CN" altLang="en-US" sz="2800" dirty="0"/>
              <a:t>文献</a:t>
            </a:r>
            <a:r>
              <a:rPr lang="zh-CN" altLang="en-US" sz="2800" dirty="0" smtClean="0"/>
              <a:t>信息</a:t>
            </a:r>
            <a:endParaRPr lang="en-US" altLang="zh-CN" sz="2800" dirty="0" smtClean="0"/>
          </a:p>
          <a:p>
            <a:pPr marL="0" indent="0">
              <a:lnSpc>
                <a:spcPct val="114000"/>
              </a:lnSpc>
              <a:spcBef>
                <a:spcPts val="600"/>
              </a:spcBef>
              <a:buNone/>
            </a:pPr>
            <a:r>
              <a:rPr lang="en-US" altLang="zh-CN" sz="2800" dirty="0" smtClean="0"/>
              <a:t>        ……</a:t>
            </a:r>
          </a:p>
          <a:p>
            <a:pPr marL="0" indent="0">
              <a:lnSpc>
                <a:spcPct val="114000"/>
              </a:lnSpc>
              <a:spcBef>
                <a:spcPts val="600"/>
              </a:spcBef>
              <a:buNone/>
            </a:pPr>
            <a:r>
              <a:rPr lang="en-US" altLang="zh-CN" sz="2800" dirty="0" smtClean="0"/>
              <a:t>      \end{</a:t>
            </a:r>
            <a:r>
              <a:rPr lang="en-US" altLang="zh-CN" sz="2800" dirty="0" err="1" smtClean="0"/>
              <a:t>thebibliography</a:t>
            </a:r>
            <a:r>
              <a:rPr lang="en-US" altLang="zh-CN" sz="2800" dirty="0"/>
              <a:t>}{</a:t>
            </a:r>
            <a:r>
              <a:rPr lang="zh-CN" altLang="en-US" sz="2800" dirty="0"/>
              <a:t>最宽序号</a:t>
            </a:r>
            <a:r>
              <a:rPr lang="en-US" altLang="zh-CN" sz="2800" dirty="0" smtClean="0"/>
              <a:t>}</a:t>
            </a:r>
            <a:endParaRPr lang="en-US" altLang="zh-CN" sz="2800" b="0" dirty="0" smtClean="0"/>
          </a:p>
        </p:txBody>
      </p:sp>
    </p:spTree>
    <p:extLst>
      <p:ext uri="{BB962C8B-B14F-4D97-AF65-F5344CB8AC3E}">
        <p14:creationId xmlns:p14="http://schemas.microsoft.com/office/powerpoint/2010/main" val="198229124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参考文献</a:t>
            </a:r>
            <a:endParaRPr lang="zh-CN" altLang="en-US" dirty="0"/>
          </a:p>
        </p:txBody>
      </p:sp>
      <p:sp>
        <p:nvSpPr>
          <p:cNvPr id="8195" name="Rectangle 3"/>
          <p:cNvSpPr>
            <a:spLocks noGrp="1" noChangeArrowheads="1"/>
          </p:cNvSpPr>
          <p:nvPr>
            <p:ph idx="1"/>
          </p:nvPr>
        </p:nvSpPr>
        <p:spPr/>
        <p:txBody>
          <a:bodyPr/>
          <a:lstStyle/>
          <a:p>
            <a:r>
              <a:rPr lang="zh-CN" altLang="en-US" sz="2800" dirty="0"/>
              <a:t>一般放在</a:t>
            </a:r>
            <a:r>
              <a:rPr lang="en-US" altLang="zh-CN" sz="2800" dirty="0"/>
              <a:t>.</a:t>
            </a:r>
            <a:r>
              <a:rPr lang="en-US" altLang="zh-CN" sz="2800" dirty="0" err="1"/>
              <a:t>bst</a:t>
            </a:r>
            <a:r>
              <a:rPr lang="zh-CN" altLang="en-US" sz="2800" dirty="0"/>
              <a:t>文件中</a:t>
            </a:r>
            <a:r>
              <a:rPr lang="en-US" altLang="zh-CN" sz="2800" dirty="0"/>
              <a:t>, </a:t>
            </a:r>
            <a:r>
              <a:rPr lang="zh-CN" altLang="en-US" sz="2800" dirty="0"/>
              <a:t>由模板提供者提供程序实现</a:t>
            </a:r>
            <a:endParaRPr lang="en-US" altLang="zh-CN" sz="2800" dirty="0" smtClean="0"/>
          </a:p>
          <a:p>
            <a:pPr marL="0" indent="0">
              <a:buNone/>
            </a:pPr>
            <a:endParaRPr lang="en-US" altLang="zh-CN" sz="2800" b="0" dirty="0" smtClean="0"/>
          </a:p>
        </p:txBody>
      </p:sp>
      <p:pic>
        <p:nvPicPr>
          <p:cNvPr id="2" name="图片 1"/>
          <p:cNvPicPr>
            <a:picLocks noChangeAspect="1"/>
          </p:cNvPicPr>
          <p:nvPr/>
        </p:nvPicPr>
        <p:blipFill>
          <a:blip r:embed="rId3"/>
          <a:stretch>
            <a:fillRect/>
          </a:stretch>
        </p:blipFill>
        <p:spPr>
          <a:xfrm>
            <a:off x="971600" y="2420888"/>
            <a:ext cx="3979297" cy="3633986"/>
          </a:xfrm>
          <a:prstGeom prst="rect">
            <a:avLst/>
          </a:prstGeom>
        </p:spPr>
      </p:pic>
      <p:pic>
        <p:nvPicPr>
          <p:cNvPr id="4" name="图片 3"/>
          <p:cNvPicPr>
            <a:picLocks noChangeAspect="1"/>
          </p:cNvPicPr>
          <p:nvPr/>
        </p:nvPicPr>
        <p:blipFill>
          <a:blip r:embed="rId4"/>
          <a:stretch>
            <a:fillRect/>
          </a:stretch>
        </p:blipFill>
        <p:spPr>
          <a:xfrm>
            <a:off x="5051268" y="2420888"/>
            <a:ext cx="3535160" cy="3201654"/>
          </a:xfrm>
          <a:prstGeom prst="rect">
            <a:avLst/>
          </a:prstGeom>
        </p:spPr>
      </p:pic>
    </p:spTree>
    <p:extLst>
      <p:ext uri="{BB962C8B-B14F-4D97-AF65-F5344CB8AC3E}">
        <p14:creationId xmlns:p14="http://schemas.microsoft.com/office/powerpoint/2010/main" val="2979738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bib</a:t>
            </a:r>
            <a:r>
              <a:rPr lang="zh-CN" altLang="en-US" dirty="0"/>
              <a:t>文件</a:t>
            </a:r>
          </a:p>
        </p:txBody>
      </p:sp>
      <p:sp>
        <p:nvSpPr>
          <p:cNvPr id="8195" name="Rectangle 3"/>
          <p:cNvSpPr>
            <a:spLocks noGrp="1" noChangeArrowheads="1"/>
          </p:cNvSpPr>
          <p:nvPr>
            <p:ph idx="1"/>
          </p:nvPr>
        </p:nvSpPr>
        <p:spPr/>
        <p:txBody>
          <a:bodyPr/>
          <a:lstStyle/>
          <a:p>
            <a:pPr>
              <a:lnSpc>
                <a:spcPct val="114000"/>
              </a:lnSpc>
              <a:spcBef>
                <a:spcPts val="600"/>
              </a:spcBef>
            </a:pPr>
            <a:r>
              <a:rPr lang="zh-CN" altLang="en-US" sz="2800" dirty="0"/>
              <a:t>用</a:t>
            </a:r>
            <a:r>
              <a:rPr lang="en-US" altLang="zh-CN" sz="2800" dirty="0" err="1" smtClean="0"/>
              <a:t>LaTeX</a:t>
            </a:r>
            <a:r>
              <a:rPr lang="zh-CN" altLang="en-US" sz="2800" dirty="0" smtClean="0"/>
              <a:t>写文档时</a:t>
            </a:r>
            <a:r>
              <a:rPr lang="en-US" altLang="zh-CN" sz="2800" dirty="0" smtClean="0"/>
              <a:t>, </a:t>
            </a:r>
            <a:r>
              <a:rPr lang="zh-CN" altLang="en-US" sz="2800" dirty="0" smtClean="0"/>
              <a:t>一般</a:t>
            </a:r>
            <a:r>
              <a:rPr lang="zh-CN" altLang="en-US" sz="2800" dirty="0"/>
              <a:t>用</a:t>
            </a:r>
            <a:r>
              <a:rPr lang="en-US" altLang="zh-CN" sz="2800" dirty="0"/>
              <a:t>.</a:t>
            </a:r>
            <a:r>
              <a:rPr lang="en-US" altLang="zh-CN" sz="2800" dirty="0" smtClean="0"/>
              <a:t>bib</a:t>
            </a:r>
            <a:r>
              <a:rPr lang="zh-CN" altLang="en-US" sz="2800" dirty="0" smtClean="0"/>
              <a:t>文件来</a:t>
            </a:r>
            <a:r>
              <a:rPr lang="zh-CN" altLang="en-US" sz="2800" dirty="0"/>
              <a:t>管理参考</a:t>
            </a:r>
            <a:r>
              <a:rPr lang="zh-CN" altLang="en-US" sz="2800" dirty="0" smtClean="0"/>
              <a:t>文献</a:t>
            </a:r>
            <a:r>
              <a:rPr lang="en-US" altLang="zh-CN" sz="2800" dirty="0" smtClean="0"/>
              <a:t>, </a:t>
            </a:r>
            <a:r>
              <a:rPr lang="zh-CN" altLang="en-US" sz="2800" dirty="0" smtClean="0"/>
              <a:t>这种</a:t>
            </a:r>
            <a:r>
              <a:rPr lang="zh-CN" altLang="en-US" sz="2800" dirty="0"/>
              <a:t>方式能自动在引用的时候定义参考文件的</a:t>
            </a:r>
            <a:r>
              <a:rPr lang="zh-CN" altLang="en-US" sz="2800" dirty="0" smtClean="0"/>
              <a:t>序号</a:t>
            </a:r>
            <a:r>
              <a:rPr lang="en-US" altLang="zh-CN" sz="2800" dirty="0" smtClean="0"/>
              <a:t>, </a:t>
            </a:r>
            <a:r>
              <a:rPr lang="zh-CN" altLang="en-US" sz="2800" dirty="0" smtClean="0"/>
              <a:t>不</a:t>
            </a:r>
            <a:r>
              <a:rPr lang="zh-CN" altLang="en-US" sz="2800" dirty="0"/>
              <a:t>需要人工进行</a:t>
            </a:r>
            <a:r>
              <a:rPr lang="zh-CN" altLang="en-US" sz="2800" dirty="0" smtClean="0"/>
              <a:t>编号</a:t>
            </a:r>
            <a:r>
              <a:rPr lang="en-US" altLang="zh-CN" sz="2800" dirty="0" smtClean="0"/>
              <a:t>.</a:t>
            </a:r>
          </a:p>
          <a:p>
            <a:pPr>
              <a:lnSpc>
                <a:spcPct val="114000"/>
              </a:lnSpc>
              <a:spcBef>
                <a:spcPts val="600"/>
              </a:spcBef>
            </a:pPr>
            <a:r>
              <a:rPr lang="zh-CN" altLang="en-US" sz="2800" dirty="0" smtClean="0"/>
              <a:t>文献的种类有</a:t>
            </a:r>
            <a:r>
              <a:rPr lang="en-US" altLang="zh-CN" sz="2800" dirty="0" smtClean="0"/>
              <a:t>: </a:t>
            </a:r>
            <a:r>
              <a:rPr lang="zh-CN" altLang="en-US" sz="2800" dirty="0" smtClean="0"/>
              <a:t>期刊论文、会议论文、书籍、专利、报刊、标准、技术报告、学位论文、网页等</a:t>
            </a:r>
            <a:endParaRPr lang="en-US" altLang="zh-CN" sz="2800" dirty="0" smtClean="0"/>
          </a:p>
          <a:p>
            <a:pPr>
              <a:lnSpc>
                <a:spcPct val="114000"/>
              </a:lnSpc>
              <a:spcBef>
                <a:spcPts val="600"/>
              </a:spcBef>
            </a:pPr>
            <a:r>
              <a:rPr lang="en-US" altLang="zh-CN" sz="2800" dirty="0"/>
              <a:t>ARTICLE,  INPROCEEDINGS, BOOK, PATENT, NEWSPAPER, STANDARD, TECHREPORT, DISSERTATION, </a:t>
            </a:r>
            <a:r>
              <a:rPr lang="en-US" altLang="zh-CN" sz="2800" dirty="0" smtClean="0"/>
              <a:t>Online</a:t>
            </a:r>
            <a:r>
              <a:rPr lang="zh-CN" altLang="en-US" sz="2800" dirty="0" smtClean="0"/>
              <a:t>等</a:t>
            </a:r>
            <a:endParaRPr lang="en-US" altLang="zh-CN" sz="2800" dirty="0" smtClean="0"/>
          </a:p>
          <a:p>
            <a:pPr marL="0" indent="0">
              <a:lnSpc>
                <a:spcPct val="114000"/>
              </a:lnSpc>
              <a:spcBef>
                <a:spcPts val="600"/>
              </a:spcBef>
              <a:buNone/>
            </a:pPr>
            <a:endParaRPr lang="en-US" altLang="zh-CN" sz="2800" b="0" dirty="0" smtClean="0"/>
          </a:p>
        </p:txBody>
      </p:sp>
    </p:spTree>
    <p:extLst>
      <p:ext uri="{BB962C8B-B14F-4D97-AF65-F5344CB8AC3E}">
        <p14:creationId xmlns:p14="http://schemas.microsoft.com/office/powerpoint/2010/main" val="395690306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Bib</a:t>
            </a:r>
            <a:r>
              <a:rPr lang="zh-CN" altLang="en-US" dirty="0" smtClean="0"/>
              <a:t>格式</a:t>
            </a:r>
            <a:endParaRPr lang="zh-CN" altLang="en-US" dirty="0"/>
          </a:p>
        </p:txBody>
      </p:sp>
      <p:sp>
        <p:nvSpPr>
          <p:cNvPr id="8195" name="Rectangle 3"/>
          <p:cNvSpPr>
            <a:spLocks noGrp="1" noChangeArrowheads="1"/>
          </p:cNvSpPr>
          <p:nvPr>
            <p:ph idx="1"/>
          </p:nvPr>
        </p:nvSpPr>
        <p:spPr/>
        <p:txBody>
          <a:bodyPr>
            <a:normAutofit/>
          </a:bodyPr>
          <a:lstStyle/>
          <a:p>
            <a:r>
              <a:rPr lang="zh-CN" altLang="en-US" sz="2600" dirty="0" smtClean="0"/>
              <a:t>会议论文</a:t>
            </a:r>
            <a:endParaRPr lang="en-US" altLang="zh-CN" sz="2600" dirty="0" smtClean="0"/>
          </a:p>
          <a:p>
            <a:pPr marL="457200" lvl="1" indent="0">
              <a:buNone/>
            </a:pPr>
            <a:r>
              <a:rPr lang="en-US" altLang="zh-CN" sz="2400" dirty="0" smtClean="0"/>
              <a:t>@</a:t>
            </a:r>
            <a:r>
              <a:rPr lang="en-US" altLang="zh-CN" sz="2400" dirty="0" err="1"/>
              <a:t>inproceedings</a:t>
            </a:r>
            <a:r>
              <a:rPr lang="en-US" altLang="zh-CN" sz="2400" dirty="0"/>
              <a:t>{Bilinear2019ICCV, </a:t>
            </a:r>
            <a:r>
              <a:rPr lang="en-US" altLang="zh-CN" sz="2400" dirty="0" smtClean="0"/>
              <a:t> % </a:t>
            </a:r>
            <a:r>
              <a:rPr lang="zh-CN" altLang="en-US" sz="2400" dirty="0" smtClean="0"/>
              <a:t>文献名</a:t>
            </a:r>
            <a:endParaRPr lang="en-US" altLang="zh-CN" sz="2400" dirty="0"/>
          </a:p>
          <a:p>
            <a:pPr marL="0" indent="0">
              <a:buNone/>
            </a:pPr>
            <a:r>
              <a:rPr lang="en-US" altLang="zh-CN" sz="2800" dirty="0"/>
              <a:t>	</a:t>
            </a:r>
            <a:r>
              <a:rPr lang="en-US" altLang="zh-CN" sz="2200" dirty="0" smtClean="0"/>
              <a:t>title = {Bilinear Attention Networks for Person Retrieval},</a:t>
            </a:r>
            <a:endParaRPr lang="en-US" altLang="zh-CN" sz="2200" dirty="0"/>
          </a:p>
          <a:p>
            <a:pPr marL="0" indent="0">
              <a:buNone/>
            </a:pPr>
            <a:r>
              <a:rPr lang="en-US" altLang="zh-CN" sz="2400" dirty="0"/>
              <a:t>	author = {</a:t>
            </a:r>
            <a:r>
              <a:rPr lang="en-US" altLang="zh-CN" sz="2200" dirty="0"/>
              <a:t>P. Fang and J. Zhou and S. </a:t>
            </a:r>
            <a:r>
              <a:rPr lang="en-US" altLang="zh-CN" sz="2200" dirty="0" smtClean="0"/>
              <a:t>Roy</a:t>
            </a:r>
            <a:r>
              <a:rPr lang="en-US" altLang="zh-CN" sz="2400" dirty="0" smtClean="0"/>
              <a:t>}, </a:t>
            </a:r>
            <a:endParaRPr lang="en-US" altLang="zh-CN" sz="2400" dirty="0"/>
          </a:p>
          <a:p>
            <a:pPr marL="0" indent="0">
              <a:buNone/>
            </a:pPr>
            <a:r>
              <a:rPr lang="en-US" altLang="zh-CN" sz="2400" dirty="0"/>
              <a:t>	</a:t>
            </a:r>
            <a:r>
              <a:rPr lang="en-US" altLang="zh-CN" sz="2200" dirty="0" err="1"/>
              <a:t>booktitle</a:t>
            </a:r>
            <a:r>
              <a:rPr lang="en-US" altLang="zh-CN" sz="2200" dirty="0"/>
              <a:t> = {ICCV},</a:t>
            </a:r>
          </a:p>
          <a:p>
            <a:pPr marL="0" indent="0">
              <a:buNone/>
            </a:pPr>
            <a:r>
              <a:rPr lang="en-US" altLang="zh-CN" sz="2200" dirty="0"/>
              <a:t>	organization={IEEE},</a:t>
            </a:r>
          </a:p>
          <a:p>
            <a:pPr marL="0" indent="0">
              <a:buNone/>
            </a:pPr>
            <a:r>
              <a:rPr lang="en-US" altLang="zh-CN" sz="2200" dirty="0"/>
              <a:t>	pages = {8030--8039}, </a:t>
            </a:r>
            <a:r>
              <a:rPr lang="en-US" altLang="zh-CN" sz="2200" dirty="0" smtClean="0"/>
              <a:t> % --</a:t>
            </a:r>
            <a:r>
              <a:rPr lang="zh-CN" altLang="en-US" sz="2200" dirty="0" smtClean="0"/>
              <a:t>打印出长破折号</a:t>
            </a:r>
            <a:endParaRPr lang="en-US" altLang="zh-CN" sz="2200" dirty="0"/>
          </a:p>
          <a:p>
            <a:pPr marL="0" indent="0">
              <a:buNone/>
            </a:pPr>
            <a:r>
              <a:rPr lang="en-US" altLang="zh-CN" sz="2200" dirty="0"/>
              <a:t>	year = {2019},</a:t>
            </a:r>
          </a:p>
          <a:p>
            <a:pPr marL="0" indent="0">
              <a:buNone/>
            </a:pPr>
            <a:r>
              <a:rPr lang="en-US" altLang="zh-CN" sz="2400" dirty="0" smtClean="0"/>
              <a:t>      }</a:t>
            </a:r>
          </a:p>
          <a:p>
            <a:r>
              <a:rPr lang="zh-CN" altLang="en-US" sz="2600" dirty="0"/>
              <a:t>施引</a:t>
            </a:r>
            <a:r>
              <a:rPr lang="zh-CN" altLang="en-US" sz="2600" dirty="0" smtClean="0"/>
              <a:t>方法</a:t>
            </a:r>
            <a:r>
              <a:rPr lang="en-US" altLang="zh-CN" sz="2600" dirty="0" smtClean="0"/>
              <a:t>: </a:t>
            </a:r>
            <a:r>
              <a:rPr lang="zh-CN" altLang="en-US" sz="2600" dirty="0" smtClean="0"/>
              <a:t>在正文引用处加上</a:t>
            </a:r>
            <a:r>
              <a:rPr lang="en-US" altLang="zh-CN" sz="2600" dirty="0" smtClean="0"/>
              <a:t>\</a:t>
            </a:r>
            <a:r>
              <a:rPr lang="en-US" altLang="zh-CN" sz="2600" dirty="0"/>
              <a:t>cite{Bilinear2019ICCV}</a:t>
            </a:r>
          </a:p>
          <a:p>
            <a:pPr marL="0" indent="0">
              <a:buNone/>
            </a:pPr>
            <a:endParaRPr lang="en-US" altLang="zh-CN" sz="2800" b="0" dirty="0" smtClean="0"/>
          </a:p>
        </p:txBody>
      </p:sp>
    </p:spTree>
    <p:extLst>
      <p:ext uri="{BB962C8B-B14F-4D97-AF65-F5344CB8AC3E}">
        <p14:creationId xmlns:p14="http://schemas.microsoft.com/office/powerpoint/2010/main" val="1429911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常用操作</a:t>
            </a:r>
            <a:endParaRPr lang="zh-CN" altLang="en-US" dirty="0"/>
          </a:p>
        </p:txBody>
      </p:sp>
      <p:sp>
        <p:nvSpPr>
          <p:cNvPr id="5" name="内容占位符 4"/>
          <p:cNvSpPr>
            <a:spLocks noGrp="1"/>
          </p:cNvSpPr>
          <p:nvPr>
            <p:ph idx="1"/>
          </p:nvPr>
        </p:nvSpPr>
        <p:spPr/>
        <p:txBody>
          <a:bodyPr/>
          <a:lstStyle/>
          <a:p>
            <a:endParaRPr lang="zh-CN" altLang="en-US"/>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258" y="1757362"/>
            <a:ext cx="6696744" cy="428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876589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使用中文</a:t>
            </a:r>
            <a:endParaRPr lang="zh-CN" altLang="en-US" dirty="0"/>
          </a:p>
        </p:txBody>
      </p:sp>
      <p:sp>
        <p:nvSpPr>
          <p:cNvPr id="8195" name="Rectangle 3"/>
          <p:cNvSpPr>
            <a:spLocks noGrp="1" noChangeArrowheads="1"/>
          </p:cNvSpPr>
          <p:nvPr>
            <p:ph idx="1"/>
          </p:nvPr>
        </p:nvSpPr>
        <p:spPr/>
        <p:txBody>
          <a:bodyPr/>
          <a:lstStyle/>
          <a:p>
            <a:pPr>
              <a:lnSpc>
                <a:spcPct val="114000"/>
              </a:lnSpc>
              <a:spcBef>
                <a:spcPts val="600"/>
              </a:spcBef>
            </a:pPr>
            <a:r>
              <a:rPr lang="zh-CN" altLang="en-US" sz="2800" dirty="0" smtClean="0"/>
              <a:t>在导言区加入</a:t>
            </a:r>
            <a:r>
              <a:rPr lang="en-US" altLang="zh-CN" sz="2800" dirty="0" smtClean="0"/>
              <a:t>\</a:t>
            </a:r>
            <a:r>
              <a:rPr lang="en-US" altLang="zh-CN" sz="2800" dirty="0" err="1" smtClean="0"/>
              <a:t>usepackage</a:t>
            </a:r>
            <a:r>
              <a:rPr lang="en-US" altLang="zh-CN" sz="2800" dirty="0" smtClean="0"/>
              <a:t>{CJK}</a:t>
            </a:r>
          </a:p>
          <a:p>
            <a:pPr>
              <a:lnSpc>
                <a:spcPct val="114000"/>
              </a:lnSpc>
              <a:spcBef>
                <a:spcPts val="600"/>
              </a:spcBef>
            </a:pPr>
            <a:r>
              <a:rPr lang="zh-CN" altLang="en-US" sz="2800" dirty="0" smtClean="0"/>
              <a:t>在正文开始时</a:t>
            </a:r>
            <a:r>
              <a:rPr lang="en-US" altLang="zh-CN" sz="2800" dirty="0" smtClean="0"/>
              <a:t>, </a:t>
            </a:r>
            <a:r>
              <a:rPr lang="zh-CN" altLang="en-US" sz="2800" dirty="0" smtClean="0"/>
              <a:t>即在</a:t>
            </a:r>
            <a:r>
              <a:rPr lang="en-US" altLang="zh-CN" sz="2800" dirty="0" smtClean="0"/>
              <a:t>\begin{document}</a:t>
            </a:r>
            <a:r>
              <a:rPr lang="zh-CN" altLang="en-US" sz="2800" dirty="0" smtClean="0"/>
              <a:t>之后</a:t>
            </a:r>
            <a:r>
              <a:rPr lang="en-US" altLang="zh-CN" sz="2800" dirty="0" smtClean="0"/>
              <a:t>, </a:t>
            </a:r>
            <a:r>
              <a:rPr lang="zh-CN" altLang="en-US" sz="2800" dirty="0" smtClean="0"/>
              <a:t>加入</a:t>
            </a:r>
            <a:r>
              <a:rPr lang="en-US" altLang="zh-CN" sz="2800" dirty="0" smtClean="0"/>
              <a:t>\begin{CJK</a:t>
            </a:r>
            <a:r>
              <a:rPr lang="zh-CN" altLang="en-US" sz="2800" dirty="0" smtClean="0"/>
              <a:t>*</a:t>
            </a:r>
            <a:r>
              <a:rPr lang="en-US" altLang="zh-CN" sz="2800" dirty="0" smtClean="0"/>
              <a:t>}{GBK}{song}</a:t>
            </a:r>
          </a:p>
          <a:p>
            <a:pPr>
              <a:lnSpc>
                <a:spcPct val="114000"/>
              </a:lnSpc>
              <a:spcBef>
                <a:spcPts val="600"/>
              </a:spcBef>
            </a:pPr>
            <a:r>
              <a:rPr lang="zh-CN" altLang="en-US" sz="2800" b="0" dirty="0" smtClean="0"/>
              <a:t>输入正文</a:t>
            </a:r>
            <a:endParaRPr lang="en-US" altLang="zh-CN" sz="2800" b="0" dirty="0" smtClean="0"/>
          </a:p>
          <a:p>
            <a:pPr>
              <a:lnSpc>
                <a:spcPct val="114000"/>
              </a:lnSpc>
              <a:spcBef>
                <a:spcPts val="600"/>
              </a:spcBef>
            </a:pPr>
            <a:r>
              <a:rPr lang="zh-CN" altLang="en-US" sz="2800" dirty="0" smtClean="0"/>
              <a:t>在正文结束处</a:t>
            </a:r>
            <a:r>
              <a:rPr lang="en-US" altLang="zh-CN" sz="2800" dirty="0" smtClean="0"/>
              <a:t>, </a:t>
            </a:r>
            <a:r>
              <a:rPr lang="zh-CN" altLang="en-US" sz="2800" dirty="0" smtClean="0"/>
              <a:t>且在</a:t>
            </a:r>
            <a:r>
              <a:rPr lang="en-US" altLang="zh-CN" sz="2800" dirty="0" smtClean="0"/>
              <a:t>\end{document</a:t>
            </a:r>
            <a:r>
              <a:rPr lang="en-US" altLang="zh-CN" sz="2800" dirty="0"/>
              <a:t>}</a:t>
            </a:r>
            <a:r>
              <a:rPr lang="zh-CN" altLang="en-US" sz="2800" dirty="0" smtClean="0"/>
              <a:t>之前</a:t>
            </a:r>
            <a:r>
              <a:rPr lang="en-US" altLang="zh-CN" sz="2800" dirty="0" smtClean="0"/>
              <a:t>, </a:t>
            </a:r>
            <a:r>
              <a:rPr lang="zh-CN" altLang="en-US" sz="2800" dirty="0" smtClean="0"/>
              <a:t>加入</a:t>
            </a:r>
            <a:r>
              <a:rPr lang="en-US" altLang="zh-CN" sz="2800" dirty="0" smtClean="0"/>
              <a:t>\end{</a:t>
            </a:r>
            <a:r>
              <a:rPr lang="en-US" altLang="zh-CN" sz="2800" dirty="0"/>
              <a:t>CJK</a:t>
            </a:r>
            <a:r>
              <a:rPr lang="zh-CN" altLang="en-US" sz="2800" dirty="0"/>
              <a:t>*</a:t>
            </a:r>
            <a:r>
              <a:rPr lang="en-US" altLang="zh-CN" sz="2800" dirty="0" smtClean="0"/>
              <a:t>}</a:t>
            </a:r>
            <a:endParaRPr lang="en-US" altLang="zh-CN" sz="2800" b="0" dirty="0" smtClean="0"/>
          </a:p>
        </p:txBody>
      </p:sp>
    </p:spTree>
    <p:extLst>
      <p:ext uri="{BB962C8B-B14F-4D97-AF65-F5344CB8AC3E}">
        <p14:creationId xmlns:p14="http://schemas.microsoft.com/office/powerpoint/2010/main" val="322027871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a:t>表格</a:t>
            </a:r>
          </a:p>
        </p:txBody>
      </p:sp>
      <p:sp>
        <p:nvSpPr>
          <p:cNvPr id="8195" name="Rectangle 3"/>
          <p:cNvSpPr>
            <a:spLocks noGrp="1" noChangeArrowheads="1"/>
          </p:cNvSpPr>
          <p:nvPr>
            <p:ph idx="1"/>
          </p:nvPr>
        </p:nvSpPr>
        <p:spPr/>
        <p:txBody>
          <a:bodyPr/>
          <a:lstStyle/>
          <a:p>
            <a:r>
              <a:rPr lang="zh-CN" altLang="en-US" sz="2800" dirty="0" smtClean="0"/>
              <a:t>表格是处理数据最常用的一种形式</a:t>
            </a:r>
            <a:r>
              <a:rPr lang="en-US" altLang="zh-CN" sz="2800" dirty="0" smtClean="0"/>
              <a:t>, </a:t>
            </a:r>
            <a:r>
              <a:rPr lang="zh-CN" altLang="en-US" sz="2800" dirty="0" smtClean="0"/>
              <a:t>也是印刷出版物中的一个基本设计单元</a:t>
            </a:r>
            <a:endParaRPr lang="en-US" altLang="zh-CN" sz="2800" dirty="0" smtClean="0"/>
          </a:p>
          <a:p>
            <a:r>
              <a:rPr lang="en-US" altLang="zh-CN" sz="2800" b="0" dirty="0" err="1" smtClean="0"/>
              <a:t>LaTeX</a:t>
            </a:r>
            <a:r>
              <a:rPr lang="zh-CN" altLang="en-US" sz="2800" b="0" dirty="0" smtClean="0"/>
              <a:t>系统中</a:t>
            </a:r>
            <a:r>
              <a:rPr lang="en-US" altLang="zh-CN" sz="2800" b="0" dirty="0" smtClean="0"/>
              <a:t>, </a:t>
            </a:r>
            <a:r>
              <a:rPr lang="zh-CN" altLang="en-US" sz="2800" b="0" dirty="0" smtClean="0"/>
              <a:t>有两种方法将数据以行与列的形式整齐地排列</a:t>
            </a:r>
            <a:r>
              <a:rPr lang="en-US" altLang="zh-CN" sz="2800" b="0" dirty="0" smtClean="0"/>
              <a:t>, </a:t>
            </a:r>
            <a:r>
              <a:rPr lang="zh-CN" altLang="en-US" sz="2800" b="0" dirty="0" smtClean="0"/>
              <a:t>一种方法是利用</a:t>
            </a:r>
            <a:r>
              <a:rPr lang="en-US" altLang="zh-CN" sz="2800" b="0" dirty="0" smtClean="0"/>
              <a:t>tabbing</a:t>
            </a:r>
            <a:r>
              <a:rPr lang="zh-CN" altLang="en-US" sz="2800" b="0" dirty="0" smtClean="0"/>
              <a:t>环境</a:t>
            </a:r>
            <a:r>
              <a:rPr lang="en-US" altLang="zh-CN" sz="2800" b="0" dirty="0" smtClean="0"/>
              <a:t>, </a:t>
            </a:r>
            <a:r>
              <a:rPr lang="zh-CN" altLang="en-US" sz="2800" b="0" dirty="0" smtClean="0"/>
              <a:t>另一种方法是利用</a:t>
            </a:r>
            <a:r>
              <a:rPr lang="en-US" altLang="zh-CN" sz="2800" b="0" dirty="0" smtClean="0"/>
              <a:t>tabular</a:t>
            </a:r>
            <a:r>
              <a:rPr lang="zh-CN" altLang="en-US" sz="2800" b="0" dirty="0" smtClean="0"/>
              <a:t>环境</a:t>
            </a:r>
            <a:endParaRPr lang="en-US" altLang="zh-CN" sz="2800" dirty="0"/>
          </a:p>
          <a:p>
            <a:r>
              <a:rPr lang="zh-CN" altLang="en-US" sz="2800" b="0" dirty="0" smtClean="0"/>
              <a:t>区别在于前者没有表格框线</a:t>
            </a:r>
            <a:endParaRPr lang="en-US" altLang="zh-CN" sz="2800" b="0" dirty="0" smtClean="0"/>
          </a:p>
          <a:p>
            <a:r>
              <a:rPr lang="zh-CN" altLang="en-US" sz="2800" dirty="0" smtClean="0"/>
              <a:t>有三种对齐方式</a:t>
            </a:r>
            <a:r>
              <a:rPr lang="en-US" altLang="zh-CN" sz="2800" dirty="0" err="1" smtClean="0"/>
              <a:t>lcr</a:t>
            </a:r>
            <a:r>
              <a:rPr lang="en-US" altLang="zh-CN" sz="2800" dirty="0" smtClean="0"/>
              <a:t>: left, center, right</a:t>
            </a:r>
            <a:endParaRPr lang="en-US" altLang="zh-CN" sz="2800" b="0" dirty="0" smtClean="0"/>
          </a:p>
        </p:txBody>
      </p:sp>
    </p:spTree>
    <p:extLst>
      <p:ext uri="{BB962C8B-B14F-4D97-AF65-F5344CB8AC3E}">
        <p14:creationId xmlns:p14="http://schemas.microsoft.com/office/powerpoint/2010/main" val="161379694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t</a:t>
            </a:r>
            <a:r>
              <a:rPr lang="en-US" altLang="zh-CN" dirty="0" smtClean="0"/>
              <a:t>abular</a:t>
            </a:r>
            <a:r>
              <a:rPr lang="zh-CN" altLang="en-US" dirty="0" smtClean="0"/>
              <a:t>环境</a:t>
            </a:r>
            <a:endParaRPr lang="zh-CN" altLang="en-US" dirty="0"/>
          </a:p>
        </p:txBody>
      </p:sp>
      <p:sp>
        <p:nvSpPr>
          <p:cNvPr id="8195" name="Rectangle 3"/>
          <p:cNvSpPr>
            <a:spLocks noGrp="1" noChangeArrowheads="1"/>
          </p:cNvSpPr>
          <p:nvPr>
            <p:ph idx="1"/>
          </p:nvPr>
        </p:nvSpPr>
        <p:spPr/>
        <p:txBody>
          <a:bodyPr/>
          <a:lstStyle/>
          <a:p>
            <a:pPr>
              <a:lnSpc>
                <a:spcPct val="114000"/>
              </a:lnSpc>
              <a:spcBef>
                <a:spcPts val="600"/>
              </a:spcBef>
            </a:pPr>
            <a:r>
              <a:rPr lang="zh-CN" altLang="en-US" sz="2800" dirty="0" smtClean="0"/>
              <a:t>举例</a:t>
            </a:r>
            <a:endParaRPr lang="en-US" altLang="zh-CN" sz="2800" dirty="0" smtClean="0"/>
          </a:p>
          <a:p>
            <a:pPr marL="457200" lvl="1" indent="0">
              <a:lnSpc>
                <a:spcPct val="114000"/>
              </a:lnSpc>
              <a:spcBef>
                <a:spcPts val="600"/>
              </a:spcBef>
              <a:buNone/>
            </a:pPr>
            <a:r>
              <a:rPr lang="en-US" altLang="zh-CN" sz="2400" b="0" dirty="0" smtClean="0">
                <a:solidFill>
                  <a:schemeClr val="tx2">
                    <a:lumMod val="50000"/>
                    <a:lumOff val="50000"/>
                  </a:schemeClr>
                </a:solidFill>
              </a:rPr>
              <a:t>\begin{</a:t>
            </a:r>
            <a:r>
              <a:rPr lang="en-US" altLang="zh-CN" sz="2400" b="0" dirty="0" smtClean="0">
                <a:solidFill>
                  <a:schemeClr val="tx2">
                    <a:lumMod val="90000"/>
                    <a:lumOff val="10000"/>
                  </a:schemeClr>
                </a:solidFill>
              </a:rPr>
              <a:t>tabular</a:t>
            </a:r>
            <a:r>
              <a:rPr lang="en-US" altLang="zh-CN" sz="2400" b="0" dirty="0" smtClean="0">
                <a:solidFill>
                  <a:schemeClr val="tx2">
                    <a:lumMod val="50000"/>
                    <a:lumOff val="50000"/>
                  </a:schemeClr>
                </a:solidFill>
              </a:rPr>
              <a:t>}</a:t>
            </a:r>
            <a:r>
              <a:rPr lang="en-US" altLang="zh-CN" sz="2400" b="0" dirty="0" smtClean="0">
                <a:solidFill>
                  <a:schemeClr val="accent6">
                    <a:lumMod val="50000"/>
                  </a:schemeClr>
                </a:solidFill>
              </a:rPr>
              <a:t>{</a:t>
            </a:r>
            <a:r>
              <a:rPr lang="en-US" altLang="zh-CN" sz="2400" b="0" dirty="0" err="1" smtClean="0">
                <a:solidFill>
                  <a:schemeClr val="accent6">
                    <a:lumMod val="50000"/>
                  </a:schemeClr>
                </a:solidFill>
              </a:rPr>
              <a:t>l</a:t>
            </a:r>
            <a:r>
              <a:rPr lang="en-US" altLang="zh-CN" sz="2400" dirty="0" err="1" smtClean="0">
                <a:solidFill>
                  <a:schemeClr val="accent6">
                    <a:lumMod val="50000"/>
                  </a:schemeClr>
                </a:solidFill>
              </a:rPr>
              <a:t>|</a:t>
            </a:r>
            <a:r>
              <a:rPr lang="en-US" altLang="zh-CN" sz="2400" b="0" dirty="0" err="1" smtClean="0">
                <a:solidFill>
                  <a:schemeClr val="accent6">
                    <a:lumMod val="50000"/>
                  </a:schemeClr>
                </a:solidFill>
              </a:rPr>
              <a:t>c</a:t>
            </a:r>
            <a:r>
              <a:rPr lang="en-US" altLang="zh-CN" sz="2400" dirty="0" err="1" smtClean="0">
                <a:solidFill>
                  <a:schemeClr val="accent6">
                    <a:lumMod val="50000"/>
                  </a:schemeClr>
                </a:solidFill>
              </a:rPr>
              <a:t>|</a:t>
            </a:r>
            <a:r>
              <a:rPr lang="en-US" altLang="zh-CN" sz="2400" b="0" dirty="0" err="1" smtClean="0">
                <a:solidFill>
                  <a:schemeClr val="accent6">
                    <a:lumMod val="50000"/>
                  </a:schemeClr>
                </a:solidFill>
              </a:rPr>
              <a:t>r</a:t>
            </a:r>
            <a:r>
              <a:rPr lang="en-US" altLang="zh-CN" sz="2400" b="0" dirty="0" smtClean="0">
                <a:solidFill>
                  <a:schemeClr val="accent6">
                    <a:lumMod val="50000"/>
                  </a:schemeClr>
                </a:solidFill>
              </a:rPr>
              <a:t>}</a:t>
            </a:r>
            <a:r>
              <a:rPr lang="en-US" altLang="zh-CN" sz="2400" b="0" dirty="0" smtClean="0"/>
              <a:t> % </a:t>
            </a:r>
            <a:r>
              <a:rPr lang="zh-CN" altLang="en-US" sz="2400" dirty="0" smtClean="0"/>
              <a:t>表格有三列</a:t>
            </a:r>
            <a:r>
              <a:rPr lang="en-US" altLang="zh-CN" sz="2400" dirty="0" smtClean="0"/>
              <a:t>, |</a:t>
            </a:r>
            <a:r>
              <a:rPr lang="zh-CN" altLang="en-US" sz="2400" dirty="0" smtClean="0"/>
              <a:t>垂直分隔线</a:t>
            </a:r>
            <a:r>
              <a:rPr lang="en-US" altLang="zh-CN" sz="2400" dirty="0" smtClean="0"/>
              <a:t>, </a:t>
            </a:r>
            <a:r>
              <a:rPr lang="en-US" altLang="zh-CN" sz="2400" b="1" dirty="0" smtClean="0">
                <a:solidFill>
                  <a:srgbClr val="FF0000"/>
                </a:solidFill>
              </a:rPr>
              <a:t>||</a:t>
            </a:r>
          </a:p>
          <a:p>
            <a:pPr marL="457200" lvl="1" indent="0">
              <a:lnSpc>
                <a:spcPct val="114000"/>
              </a:lnSpc>
              <a:spcBef>
                <a:spcPts val="600"/>
              </a:spcBef>
              <a:buNone/>
            </a:pPr>
            <a:r>
              <a:rPr lang="en-US" altLang="zh-CN" sz="2400" dirty="0" smtClean="0">
                <a:solidFill>
                  <a:schemeClr val="accent6">
                    <a:lumMod val="50000"/>
                  </a:schemeClr>
                </a:solidFill>
              </a:rPr>
              <a:t>\</a:t>
            </a:r>
            <a:r>
              <a:rPr lang="en-US" altLang="zh-CN" sz="2400" dirty="0" err="1" smtClean="0">
                <a:solidFill>
                  <a:schemeClr val="accent6">
                    <a:lumMod val="50000"/>
                  </a:schemeClr>
                </a:solidFill>
              </a:rPr>
              <a:t>hline</a:t>
            </a:r>
            <a:r>
              <a:rPr lang="en-US" altLang="zh-CN" sz="2400" dirty="0" smtClean="0"/>
              <a:t> % </a:t>
            </a:r>
            <a:r>
              <a:rPr lang="zh-CN" altLang="en-US" sz="2400" dirty="0" smtClean="0"/>
              <a:t>水平分隔线</a:t>
            </a:r>
            <a:endParaRPr lang="en-US" altLang="zh-CN" sz="2400" dirty="0" smtClean="0"/>
          </a:p>
          <a:p>
            <a:pPr marL="457200" lvl="1" indent="0">
              <a:lnSpc>
                <a:spcPct val="114000"/>
              </a:lnSpc>
              <a:spcBef>
                <a:spcPts val="600"/>
              </a:spcBef>
              <a:buNone/>
            </a:pPr>
            <a:r>
              <a:rPr lang="en-US" altLang="zh-CN" sz="2400" b="0" dirty="0" smtClean="0"/>
              <a:t>12333&amp;3&amp;123\\  % &amp;</a:t>
            </a:r>
            <a:r>
              <a:rPr lang="zh-CN" altLang="en-US" sz="2400" b="0" dirty="0" smtClean="0"/>
              <a:t>为列之间的界线</a:t>
            </a:r>
            <a:endParaRPr lang="en-US" altLang="zh-CN" sz="2400" b="0" dirty="0" smtClean="0"/>
          </a:p>
          <a:p>
            <a:pPr marL="457200" lvl="1" indent="0">
              <a:lnSpc>
                <a:spcPct val="114000"/>
              </a:lnSpc>
              <a:spcBef>
                <a:spcPts val="600"/>
              </a:spcBef>
              <a:buNone/>
            </a:pPr>
            <a:r>
              <a:rPr lang="en-US" altLang="zh-CN" sz="2400" dirty="0" smtClean="0">
                <a:solidFill>
                  <a:schemeClr val="accent6">
                    <a:lumMod val="50000"/>
                  </a:schemeClr>
                </a:solidFill>
              </a:rPr>
              <a:t>\</a:t>
            </a:r>
            <a:r>
              <a:rPr lang="en-US" altLang="zh-CN" sz="2400" dirty="0" err="1" smtClean="0">
                <a:solidFill>
                  <a:schemeClr val="accent6">
                    <a:lumMod val="50000"/>
                  </a:schemeClr>
                </a:solidFill>
              </a:rPr>
              <a:t>hline</a:t>
            </a:r>
            <a:endParaRPr lang="en-US" altLang="zh-CN" sz="2400" dirty="0" smtClean="0">
              <a:solidFill>
                <a:schemeClr val="accent6">
                  <a:lumMod val="50000"/>
                </a:schemeClr>
              </a:solidFill>
            </a:endParaRPr>
          </a:p>
          <a:p>
            <a:pPr marL="457200" lvl="1" indent="0">
              <a:lnSpc>
                <a:spcPct val="114000"/>
              </a:lnSpc>
              <a:spcBef>
                <a:spcPts val="600"/>
              </a:spcBef>
              <a:buNone/>
            </a:pPr>
            <a:r>
              <a:rPr lang="en-US" altLang="zh-CN" sz="2400" b="0" dirty="0" smtClean="0"/>
              <a:t>23&amp;34555&amp;3\\</a:t>
            </a:r>
          </a:p>
          <a:p>
            <a:pPr marL="457200" lvl="1" indent="0">
              <a:lnSpc>
                <a:spcPct val="114000"/>
              </a:lnSpc>
              <a:spcBef>
                <a:spcPts val="600"/>
              </a:spcBef>
              <a:buNone/>
            </a:pPr>
            <a:r>
              <a:rPr lang="en-US" altLang="zh-CN" sz="2400" dirty="0" smtClean="0">
                <a:solidFill>
                  <a:schemeClr val="accent6">
                    <a:lumMod val="50000"/>
                  </a:schemeClr>
                </a:solidFill>
              </a:rPr>
              <a:t>\</a:t>
            </a:r>
            <a:r>
              <a:rPr lang="en-US" altLang="zh-CN" sz="2400" dirty="0" err="1" smtClean="0">
                <a:solidFill>
                  <a:schemeClr val="accent6">
                    <a:lumMod val="50000"/>
                  </a:schemeClr>
                </a:solidFill>
              </a:rPr>
              <a:t>hline</a:t>
            </a:r>
            <a:endParaRPr lang="en-US" altLang="zh-CN" sz="2400" dirty="0" smtClean="0">
              <a:solidFill>
                <a:schemeClr val="accent6">
                  <a:lumMod val="50000"/>
                </a:schemeClr>
              </a:solidFill>
            </a:endParaRPr>
          </a:p>
          <a:p>
            <a:pPr marL="457200" lvl="1" indent="0">
              <a:lnSpc>
                <a:spcPct val="114000"/>
              </a:lnSpc>
              <a:spcBef>
                <a:spcPts val="600"/>
              </a:spcBef>
              <a:buNone/>
            </a:pPr>
            <a:r>
              <a:rPr lang="en-US" altLang="zh-CN" sz="2400" dirty="0">
                <a:solidFill>
                  <a:schemeClr val="tx2">
                    <a:lumMod val="50000"/>
                    <a:lumOff val="50000"/>
                  </a:schemeClr>
                </a:solidFill>
              </a:rPr>
              <a:t>\end{</a:t>
            </a:r>
            <a:r>
              <a:rPr lang="en-US" altLang="zh-CN" sz="2400" dirty="0">
                <a:solidFill>
                  <a:schemeClr val="tx2">
                    <a:lumMod val="90000"/>
                    <a:lumOff val="10000"/>
                  </a:schemeClr>
                </a:solidFill>
              </a:rPr>
              <a:t>tabular</a:t>
            </a:r>
            <a:r>
              <a:rPr lang="en-US" altLang="zh-CN" sz="2400" dirty="0">
                <a:solidFill>
                  <a:schemeClr val="tx2">
                    <a:lumMod val="50000"/>
                    <a:lumOff val="50000"/>
                  </a:schemeClr>
                </a:solidFill>
              </a:rPr>
              <a:t>}</a:t>
            </a:r>
            <a:endParaRPr lang="en-US" altLang="zh-CN" sz="2400" b="0" dirty="0" smtClean="0">
              <a:solidFill>
                <a:schemeClr val="tx2">
                  <a:lumMod val="50000"/>
                  <a:lumOff val="50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3573016"/>
            <a:ext cx="4022841" cy="1487437"/>
          </a:xfrm>
          <a:prstGeom prst="rect">
            <a:avLst/>
          </a:prstGeom>
        </p:spPr>
      </p:pic>
    </p:spTree>
    <p:extLst>
      <p:ext uri="{BB962C8B-B14F-4D97-AF65-F5344CB8AC3E}">
        <p14:creationId xmlns:p14="http://schemas.microsoft.com/office/powerpoint/2010/main" val="428580680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t</a:t>
            </a:r>
            <a:r>
              <a:rPr lang="en-US" altLang="zh-CN" dirty="0" smtClean="0"/>
              <a:t>able</a:t>
            </a:r>
            <a:r>
              <a:rPr lang="zh-CN" altLang="en-US" dirty="0" smtClean="0"/>
              <a:t>环境</a:t>
            </a:r>
            <a:endParaRPr lang="zh-CN" altLang="en-US" dirty="0"/>
          </a:p>
        </p:txBody>
      </p:sp>
      <p:sp>
        <p:nvSpPr>
          <p:cNvPr id="8195" name="Rectangle 3"/>
          <p:cNvSpPr>
            <a:spLocks noGrp="1" noChangeArrowheads="1"/>
          </p:cNvSpPr>
          <p:nvPr>
            <p:ph idx="1"/>
          </p:nvPr>
        </p:nvSpPr>
        <p:spPr>
          <a:xfrm>
            <a:off x="457200" y="1600200"/>
            <a:ext cx="8229600" cy="4925144"/>
          </a:xfrm>
        </p:spPr>
        <p:txBody>
          <a:bodyPr>
            <a:normAutofit fontScale="77500" lnSpcReduction="20000"/>
          </a:bodyPr>
          <a:lstStyle/>
          <a:p>
            <a:pPr>
              <a:lnSpc>
                <a:spcPct val="120000"/>
              </a:lnSpc>
              <a:spcBef>
                <a:spcPts val="600"/>
              </a:spcBef>
            </a:pPr>
            <a:r>
              <a:rPr lang="en-US" altLang="zh-CN" sz="2800" dirty="0" smtClean="0"/>
              <a:t>tabular</a:t>
            </a:r>
            <a:r>
              <a:rPr lang="zh-CN" altLang="en-US" sz="2800" dirty="0" smtClean="0"/>
              <a:t>环境不能产生标签来被引用</a:t>
            </a:r>
            <a:r>
              <a:rPr lang="en-US" altLang="zh-CN" sz="2800" dirty="0" smtClean="0"/>
              <a:t>, </a:t>
            </a:r>
            <a:r>
              <a:rPr lang="zh-CN" altLang="en-US" sz="2800" dirty="0" smtClean="0"/>
              <a:t>比如请见表</a:t>
            </a:r>
            <a:r>
              <a:rPr lang="en-US" altLang="zh-CN" sz="2800" b="1" dirty="0" smtClean="0">
                <a:solidFill>
                  <a:srgbClr val="FF0000"/>
                </a:solidFill>
              </a:rPr>
              <a:t>1</a:t>
            </a:r>
          </a:p>
          <a:p>
            <a:pPr>
              <a:lnSpc>
                <a:spcPct val="120000"/>
              </a:lnSpc>
              <a:spcBef>
                <a:spcPts val="600"/>
              </a:spcBef>
            </a:pPr>
            <a:r>
              <a:rPr lang="zh-CN" altLang="en-US" sz="2800" dirty="0"/>
              <a:t>所以我们</a:t>
            </a:r>
            <a:r>
              <a:rPr lang="zh-CN" altLang="en-US" sz="2800" dirty="0" smtClean="0"/>
              <a:t>可以在</a:t>
            </a:r>
            <a:r>
              <a:rPr lang="en-US" altLang="zh-CN" sz="2800" b="1" dirty="0" smtClean="0">
                <a:solidFill>
                  <a:srgbClr val="FF0000"/>
                </a:solidFill>
              </a:rPr>
              <a:t>tabular</a:t>
            </a:r>
            <a:r>
              <a:rPr lang="zh-CN" altLang="en-US" sz="2800" b="1" dirty="0" smtClean="0">
                <a:solidFill>
                  <a:srgbClr val="FF0000"/>
                </a:solidFill>
              </a:rPr>
              <a:t>环境外面</a:t>
            </a:r>
            <a:r>
              <a:rPr lang="zh-CN" altLang="en-US" sz="2800" dirty="0" smtClean="0"/>
              <a:t>使用</a:t>
            </a:r>
            <a:r>
              <a:rPr lang="zh-CN" altLang="en-US" sz="2800" dirty="0"/>
              <a:t>一个</a:t>
            </a:r>
            <a:r>
              <a:rPr lang="zh-CN" altLang="en-US" sz="2800" dirty="0" smtClean="0"/>
              <a:t>比它更</a:t>
            </a:r>
            <a:r>
              <a:rPr lang="zh-CN" altLang="en-US" sz="2800" dirty="0"/>
              <a:t>高级一些的表格环境</a:t>
            </a:r>
            <a:r>
              <a:rPr lang="en-US" altLang="zh-CN" sz="2800" dirty="0"/>
              <a:t>——</a:t>
            </a:r>
            <a:r>
              <a:rPr lang="en-US" altLang="zh-CN" sz="2800" dirty="0" smtClean="0"/>
              <a:t>table</a:t>
            </a:r>
          </a:p>
          <a:p>
            <a:pPr marL="0" indent="0">
              <a:lnSpc>
                <a:spcPct val="120000"/>
              </a:lnSpc>
              <a:spcBef>
                <a:spcPts val="600"/>
              </a:spcBef>
              <a:buNone/>
            </a:pPr>
            <a:r>
              <a:rPr lang="en-US" altLang="zh-CN" dirty="0" smtClean="0"/>
              <a:t>    </a:t>
            </a:r>
            <a:r>
              <a:rPr lang="en-US" altLang="zh-CN" sz="2800" dirty="0" smtClean="0">
                <a:solidFill>
                  <a:schemeClr val="tx2">
                    <a:lumMod val="50000"/>
                    <a:lumOff val="50000"/>
                  </a:schemeClr>
                </a:solidFill>
              </a:rPr>
              <a:t>\</a:t>
            </a:r>
            <a:r>
              <a:rPr lang="en-US" altLang="zh-CN" sz="2800" dirty="0">
                <a:solidFill>
                  <a:schemeClr val="tx2">
                    <a:lumMod val="50000"/>
                    <a:lumOff val="50000"/>
                  </a:schemeClr>
                </a:solidFill>
              </a:rPr>
              <a:t>begin{</a:t>
            </a:r>
            <a:r>
              <a:rPr lang="en-US" altLang="zh-CN" sz="2800" dirty="0">
                <a:solidFill>
                  <a:schemeClr val="accent6">
                    <a:lumMod val="50000"/>
                  </a:schemeClr>
                </a:solidFill>
              </a:rPr>
              <a:t>table</a:t>
            </a:r>
            <a:r>
              <a:rPr lang="en-US" altLang="zh-CN" sz="2800" dirty="0" smtClean="0">
                <a:solidFill>
                  <a:schemeClr val="tx2">
                    <a:lumMod val="50000"/>
                    <a:lumOff val="50000"/>
                  </a:schemeClr>
                </a:solidFill>
              </a:rPr>
              <a:t>}</a:t>
            </a:r>
          </a:p>
          <a:p>
            <a:pPr marL="0" indent="0">
              <a:lnSpc>
                <a:spcPct val="120000"/>
              </a:lnSpc>
              <a:spcBef>
                <a:spcPts val="600"/>
              </a:spcBef>
              <a:buNone/>
            </a:pPr>
            <a:r>
              <a:rPr lang="en-US" altLang="zh-CN" sz="2800" dirty="0" smtClean="0">
                <a:solidFill>
                  <a:schemeClr val="tx2">
                    <a:lumMod val="50000"/>
                    <a:lumOff val="50000"/>
                  </a:schemeClr>
                </a:solidFill>
              </a:rPr>
              <a:t>	\</a:t>
            </a:r>
            <a:r>
              <a:rPr lang="en-US" altLang="zh-CN" sz="2800" dirty="0">
                <a:solidFill>
                  <a:schemeClr val="tx2">
                    <a:lumMod val="50000"/>
                    <a:lumOff val="50000"/>
                  </a:schemeClr>
                </a:solidFill>
              </a:rPr>
              <a:t>begin{</a:t>
            </a:r>
            <a:r>
              <a:rPr lang="en-US" altLang="zh-CN" sz="2800" dirty="0">
                <a:solidFill>
                  <a:schemeClr val="accent6">
                    <a:lumMod val="50000"/>
                  </a:schemeClr>
                </a:solidFill>
              </a:rPr>
              <a:t>center</a:t>
            </a:r>
            <a:r>
              <a:rPr lang="en-US" altLang="zh-CN" sz="2800" dirty="0">
                <a:solidFill>
                  <a:schemeClr val="tx2">
                    <a:lumMod val="50000"/>
                    <a:lumOff val="50000"/>
                  </a:schemeClr>
                </a:solidFill>
              </a:rPr>
              <a:t>}</a:t>
            </a:r>
            <a:endParaRPr lang="en-US" altLang="zh-CN" sz="2800" dirty="0" smtClean="0">
              <a:solidFill>
                <a:schemeClr val="tx2">
                  <a:lumMod val="50000"/>
                  <a:lumOff val="50000"/>
                </a:schemeClr>
              </a:solidFill>
            </a:endParaRPr>
          </a:p>
          <a:p>
            <a:pPr marL="457200" lvl="1" indent="0">
              <a:lnSpc>
                <a:spcPct val="120000"/>
              </a:lnSpc>
              <a:spcBef>
                <a:spcPts val="600"/>
              </a:spcBef>
              <a:buNone/>
            </a:pPr>
            <a:r>
              <a:rPr lang="en-US" altLang="zh-CN" dirty="0" smtClean="0"/>
              <a:t>     	      </a:t>
            </a:r>
            <a:r>
              <a:rPr lang="en-US" altLang="zh-CN" dirty="0" smtClean="0">
                <a:solidFill>
                  <a:schemeClr val="accent6">
                    <a:lumMod val="50000"/>
                  </a:schemeClr>
                </a:solidFill>
              </a:rPr>
              <a:t>\</a:t>
            </a:r>
            <a:r>
              <a:rPr lang="en-US" altLang="zh-CN" dirty="0">
                <a:solidFill>
                  <a:schemeClr val="accent6">
                    <a:lumMod val="50000"/>
                  </a:schemeClr>
                </a:solidFill>
              </a:rPr>
              <a:t>caption</a:t>
            </a:r>
            <a:r>
              <a:rPr lang="en-US" altLang="zh-CN" dirty="0" smtClean="0">
                <a:solidFill>
                  <a:schemeClr val="accent6">
                    <a:lumMod val="50000"/>
                  </a:schemeClr>
                </a:solidFill>
              </a:rPr>
              <a:t>{</a:t>
            </a:r>
            <a:r>
              <a:rPr lang="zh-CN" altLang="en-US" dirty="0" smtClean="0"/>
              <a:t>表的名字</a:t>
            </a:r>
            <a:r>
              <a:rPr lang="en-US" altLang="zh-CN" dirty="0" smtClean="0">
                <a:solidFill>
                  <a:schemeClr val="accent6">
                    <a:lumMod val="50000"/>
                  </a:schemeClr>
                </a:solidFill>
              </a:rPr>
              <a:t>}\</a:t>
            </a:r>
            <a:r>
              <a:rPr lang="en-US" altLang="zh-CN" dirty="0">
                <a:solidFill>
                  <a:schemeClr val="accent6">
                    <a:lumMod val="50000"/>
                  </a:schemeClr>
                </a:solidFill>
              </a:rPr>
              <a:t>label</a:t>
            </a:r>
            <a:r>
              <a:rPr lang="en-US" altLang="zh-CN" dirty="0" smtClean="0">
                <a:solidFill>
                  <a:schemeClr val="accent6">
                    <a:lumMod val="50000"/>
                  </a:schemeClr>
                </a:solidFill>
              </a:rPr>
              <a:t>{</a:t>
            </a:r>
            <a:r>
              <a:rPr lang="zh-CN" altLang="en-US" dirty="0" smtClean="0">
                <a:solidFill>
                  <a:srgbClr val="339933"/>
                </a:solidFill>
              </a:rPr>
              <a:t>表的书签</a:t>
            </a:r>
            <a:r>
              <a:rPr lang="en-US" altLang="zh-CN" dirty="0" smtClean="0">
                <a:solidFill>
                  <a:schemeClr val="accent6">
                    <a:lumMod val="50000"/>
                  </a:schemeClr>
                </a:solidFill>
              </a:rPr>
              <a:t>}</a:t>
            </a:r>
          </a:p>
          <a:p>
            <a:pPr marL="457200" lvl="1" indent="0">
              <a:lnSpc>
                <a:spcPct val="120000"/>
              </a:lnSpc>
              <a:spcBef>
                <a:spcPts val="600"/>
              </a:spcBef>
              <a:buNone/>
            </a:pPr>
            <a:r>
              <a:rPr lang="en-US" altLang="zh-CN" dirty="0" smtClean="0"/>
              <a:t>                     </a:t>
            </a:r>
            <a:r>
              <a:rPr lang="en-US" altLang="zh-CN" dirty="0" smtClean="0">
                <a:solidFill>
                  <a:schemeClr val="tx2">
                    <a:lumMod val="50000"/>
                    <a:lumOff val="50000"/>
                  </a:schemeClr>
                </a:solidFill>
              </a:rPr>
              <a:t>\</a:t>
            </a:r>
            <a:r>
              <a:rPr lang="en-US" altLang="zh-CN" dirty="0">
                <a:solidFill>
                  <a:schemeClr val="tx2">
                    <a:lumMod val="50000"/>
                    <a:lumOff val="50000"/>
                  </a:schemeClr>
                </a:solidFill>
              </a:rPr>
              <a:t>begin{</a:t>
            </a:r>
            <a:r>
              <a:rPr lang="en-US" altLang="zh-CN" dirty="0">
                <a:solidFill>
                  <a:schemeClr val="tx2">
                    <a:lumMod val="90000"/>
                    <a:lumOff val="10000"/>
                  </a:schemeClr>
                </a:solidFill>
              </a:rPr>
              <a:t>tabular</a:t>
            </a:r>
            <a:r>
              <a:rPr lang="en-US" altLang="zh-CN" dirty="0" smtClean="0">
                <a:solidFill>
                  <a:schemeClr val="tx2">
                    <a:lumMod val="50000"/>
                    <a:lumOff val="50000"/>
                  </a:schemeClr>
                </a:solidFill>
              </a:rPr>
              <a:t>}</a:t>
            </a:r>
            <a:r>
              <a:rPr lang="en-US" altLang="zh-CN" dirty="0" smtClean="0">
                <a:solidFill>
                  <a:schemeClr val="accent6">
                    <a:lumMod val="50000"/>
                  </a:schemeClr>
                </a:solidFill>
              </a:rPr>
              <a:t>{}</a:t>
            </a:r>
          </a:p>
          <a:p>
            <a:pPr marL="457200" lvl="1" indent="0">
              <a:lnSpc>
                <a:spcPct val="120000"/>
              </a:lnSpc>
              <a:spcBef>
                <a:spcPts val="600"/>
              </a:spcBef>
              <a:buNone/>
            </a:pPr>
            <a:r>
              <a:rPr lang="en-US" altLang="zh-CN" dirty="0" smtClean="0">
                <a:solidFill>
                  <a:schemeClr val="accent6">
                    <a:lumMod val="50000"/>
                  </a:schemeClr>
                </a:solidFill>
              </a:rPr>
              <a:t>                        ……</a:t>
            </a:r>
          </a:p>
          <a:p>
            <a:pPr marL="457200" lvl="1" indent="0">
              <a:lnSpc>
                <a:spcPct val="120000"/>
              </a:lnSpc>
              <a:spcBef>
                <a:spcPts val="600"/>
              </a:spcBef>
              <a:buNone/>
            </a:pPr>
            <a:r>
              <a:rPr lang="en-US" altLang="zh-CN" dirty="0" smtClean="0">
                <a:solidFill>
                  <a:schemeClr val="tx2">
                    <a:lumMod val="50000"/>
                    <a:lumOff val="50000"/>
                  </a:schemeClr>
                </a:solidFill>
              </a:rPr>
              <a:t>                      \</a:t>
            </a:r>
            <a:r>
              <a:rPr lang="en-US" altLang="zh-CN" dirty="0">
                <a:solidFill>
                  <a:schemeClr val="tx2">
                    <a:lumMod val="50000"/>
                    <a:lumOff val="50000"/>
                  </a:schemeClr>
                </a:solidFill>
              </a:rPr>
              <a:t>end{</a:t>
            </a:r>
            <a:r>
              <a:rPr lang="en-US" altLang="zh-CN" dirty="0">
                <a:solidFill>
                  <a:schemeClr val="tx2">
                    <a:lumMod val="90000"/>
                    <a:lumOff val="10000"/>
                  </a:schemeClr>
                </a:solidFill>
              </a:rPr>
              <a:t>tabular</a:t>
            </a:r>
            <a:r>
              <a:rPr lang="en-US" altLang="zh-CN" dirty="0">
                <a:solidFill>
                  <a:schemeClr val="tx2">
                    <a:lumMod val="50000"/>
                    <a:lumOff val="50000"/>
                  </a:schemeClr>
                </a:solidFill>
              </a:rPr>
              <a:t>}</a:t>
            </a:r>
            <a:endParaRPr lang="en-US" altLang="zh-CN" dirty="0" smtClean="0">
              <a:solidFill>
                <a:schemeClr val="accent6">
                  <a:lumMod val="50000"/>
                </a:schemeClr>
              </a:solidFill>
            </a:endParaRPr>
          </a:p>
          <a:p>
            <a:pPr marL="457200" lvl="1" indent="0">
              <a:lnSpc>
                <a:spcPct val="120000"/>
              </a:lnSpc>
              <a:spcBef>
                <a:spcPts val="600"/>
              </a:spcBef>
              <a:buNone/>
            </a:pPr>
            <a:r>
              <a:rPr lang="en-US" altLang="zh-CN" dirty="0" smtClean="0">
                <a:solidFill>
                  <a:schemeClr val="tx2">
                    <a:lumMod val="50000"/>
                    <a:lumOff val="50000"/>
                  </a:schemeClr>
                </a:solidFill>
              </a:rPr>
              <a:t>    \</a:t>
            </a:r>
            <a:r>
              <a:rPr lang="en-US" altLang="zh-CN" dirty="0">
                <a:solidFill>
                  <a:schemeClr val="tx2">
                    <a:lumMod val="50000"/>
                    <a:lumOff val="50000"/>
                  </a:schemeClr>
                </a:solidFill>
              </a:rPr>
              <a:t>begin{</a:t>
            </a:r>
            <a:r>
              <a:rPr lang="en-US" altLang="zh-CN" dirty="0">
                <a:solidFill>
                  <a:schemeClr val="accent6">
                    <a:lumMod val="50000"/>
                  </a:schemeClr>
                </a:solidFill>
              </a:rPr>
              <a:t>center</a:t>
            </a:r>
            <a:r>
              <a:rPr lang="en-US" altLang="zh-CN" dirty="0">
                <a:solidFill>
                  <a:schemeClr val="tx2">
                    <a:lumMod val="50000"/>
                    <a:lumOff val="50000"/>
                  </a:schemeClr>
                </a:solidFill>
              </a:rPr>
              <a:t>}</a:t>
            </a:r>
            <a:endParaRPr lang="en-US" altLang="zh-CN" dirty="0" smtClean="0"/>
          </a:p>
          <a:p>
            <a:pPr marL="0" indent="0">
              <a:lnSpc>
                <a:spcPct val="120000"/>
              </a:lnSpc>
              <a:spcBef>
                <a:spcPts val="600"/>
              </a:spcBef>
              <a:buNone/>
            </a:pPr>
            <a:r>
              <a:rPr lang="en-US" altLang="zh-CN" sz="2800" dirty="0" smtClean="0"/>
              <a:t>    </a:t>
            </a:r>
            <a:r>
              <a:rPr lang="en-US" altLang="zh-CN" sz="2800" dirty="0" smtClean="0">
                <a:solidFill>
                  <a:schemeClr val="tx2">
                    <a:lumMod val="50000"/>
                    <a:lumOff val="50000"/>
                  </a:schemeClr>
                </a:solidFill>
              </a:rPr>
              <a:t>\</a:t>
            </a:r>
            <a:r>
              <a:rPr lang="en-US" altLang="zh-CN" sz="2800" dirty="0">
                <a:solidFill>
                  <a:schemeClr val="tx2">
                    <a:lumMod val="50000"/>
                    <a:lumOff val="50000"/>
                  </a:schemeClr>
                </a:solidFill>
              </a:rPr>
              <a:t>end{</a:t>
            </a:r>
            <a:r>
              <a:rPr lang="en-US" altLang="zh-CN" sz="2800" dirty="0">
                <a:solidFill>
                  <a:schemeClr val="accent6">
                    <a:lumMod val="50000"/>
                  </a:schemeClr>
                </a:solidFill>
              </a:rPr>
              <a:t>table</a:t>
            </a:r>
            <a:r>
              <a:rPr lang="en-US" altLang="zh-CN" sz="2800" dirty="0" smtClean="0">
                <a:solidFill>
                  <a:schemeClr val="tx2">
                    <a:lumMod val="50000"/>
                    <a:lumOff val="50000"/>
                  </a:schemeClr>
                </a:solidFill>
              </a:rPr>
              <a:t>}</a:t>
            </a:r>
          </a:p>
          <a:p>
            <a:pPr>
              <a:lnSpc>
                <a:spcPct val="120000"/>
              </a:lnSpc>
              <a:spcBef>
                <a:spcPts val="600"/>
              </a:spcBef>
            </a:pPr>
            <a:r>
              <a:rPr lang="zh-CN" altLang="en-US" sz="2800" dirty="0"/>
              <a:t>表的引用方式</a:t>
            </a:r>
            <a:r>
              <a:rPr lang="en-US" altLang="zh-CN" sz="2800" dirty="0"/>
              <a:t>: </a:t>
            </a:r>
            <a:r>
              <a:rPr lang="zh-CN" altLang="en-US" sz="2800" dirty="0"/>
              <a:t>请见表</a:t>
            </a:r>
            <a:r>
              <a:rPr lang="en-US" altLang="zh-CN" sz="2800" dirty="0"/>
              <a:t> \ref{</a:t>
            </a:r>
            <a:r>
              <a:rPr lang="zh-CN" altLang="en-US" sz="2800" dirty="0">
                <a:solidFill>
                  <a:srgbClr val="339933"/>
                </a:solidFill>
              </a:rPr>
              <a:t>表的书签</a:t>
            </a:r>
            <a:r>
              <a:rPr lang="en-US" altLang="zh-CN" sz="2800" dirty="0"/>
              <a:t>}</a:t>
            </a:r>
          </a:p>
        </p:txBody>
      </p:sp>
    </p:spTree>
    <p:extLst>
      <p:ext uri="{BB962C8B-B14F-4D97-AF65-F5344CB8AC3E}">
        <p14:creationId xmlns:p14="http://schemas.microsoft.com/office/powerpoint/2010/main" val="165933590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表格</a:t>
            </a:r>
            <a:r>
              <a:rPr lang="en-US" altLang="zh-CN" dirty="0" smtClean="0"/>
              <a:t>de</a:t>
            </a:r>
            <a:r>
              <a:rPr lang="zh-CN" altLang="en-US" dirty="0" smtClean="0"/>
              <a:t>列格式</a:t>
            </a:r>
            <a:endParaRPr lang="zh-CN" altLang="en-US" dirty="0"/>
          </a:p>
        </p:txBody>
      </p:sp>
      <p:sp>
        <p:nvSpPr>
          <p:cNvPr id="8195" name="Rectangle 3"/>
          <p:cNvSpPr>
            <a:spLocks noGrp="1" noChangeArrowheads="1"/>
          </p:cNvSpPr>
          <p:nvPr>
            <p:ph idx="1"/>
          </p:nvPr>
        </p:nvSpPr>
        <p:spPr/>
        <p:txBody>
          <a:bodyPr/>
          <a:lstStyle/>
          <a:p>
            <a:r>
              <a:rPr lang="en-US" altLang="zh-CN" sz="2800" dirty="0">
                <a:solidFill>
                  <a:schemeClr val="tx2">
                    <a:lumMod val="50000"/>
                    <a:lumOff val="50000"/>
                  </a:schemeClr>
                </a:solidFill>
              </a:rPr>
              <a:t>\begin{</a:t>
            </a:r>
            <a:r>
              <a:rPr lang="en-US" altLang="zh-CN" sz="2800" dirty="0">
                <a:solidFill>
                  <a:schemeClr val="tx2">
                    <a:lumMod val="90000"/>
                    <a:lumOff val="10000"/>
                  </a:schemeClr>
                </a:solidFill>
              </a:rPr>
              <a:t>tabular</a:t>
            </a:r>
            <a:r>
              <a:rPr lang="en-US" altLang="zh-CN" sz="2800" dirty="0">
                <a:solidFill>
                  <a:schemeClr val="tx2">
                    <a:lumMod val="50000"/>
                    <a:lumOff val="50000"/>
                  </a:schemeClr>
                </a:solidFill>
              </a:rPr>
              <a:t>}</a:t>
            </a:r>
            <a:r>
              <a:rPr lang="en-US" altLang="zh-CN" sz="2800" dirty="0">
                <a:solidFill>
                  <a:schemeClr val="accent6">
                    <a:lumMod val="50000"/>
                  </a:schemeClr>
                </a:solidFill>
              </a:rPr>
              <a:t>{</a:t>
            </a:r>
            <a:r>
              <a:rPr lang="en-US" altLang="zh-CN" sz="2800" dirty="0" err="1">
                <a:solidFill>
                  <a:schemeClr val="accent6">
                    <a:lumMod val="50000"/>
                  </a:schemeClr>
                </a:solidFill>
              </a:rPr>
              <a:t>l|c|r</a:t>
            </a:r>
            <a:r>
              <a:rPr lang="en-US" altLang="zh-CN" sz="2800" dirty="0">
                <a:solidFill>
                  <a:schemeClr val="accent6">
                    <a:lumMod val="50000"/>
                  </a:schemeClr>
                </a:solidFill>
              </a:rPr>
              <a:t>}</a:t>
            </a:r>
            <a:endParaRPr lang="en-US" altLang="zh-CN" sz="2800" dirty="0" smtClean="0"/>
          </a:p>
          <a:p>
            <a:r>
              <a:rPr lang="zh-CN" altLang="en-US" sz="2800" dirty="0" smtClean="0"/>
              <a:t>列格式</a:t>
            </a:r>
            <a:r>
              <a:rPr lang="en-US" altLang="zh-CN" sz="2800" dirty="0" smtClean="0"/>
              <a:t>: </a:t>
            </a:r>
            <a:r>
              <a:rPr lang="zh-CN" altLang="en-US" sz="2800" dirty="0" smtClean="0"/>
              <a:t>指定表格各列的格式</a:t>
            </a:r>
            <a:r>
              <a:rPr lang="en-US" altLang="zh-CN" sz="2800" dirty="0" smtClean="0"/>
              <a:t>, </a:t>
            </a:r>
            <a:r>
              <a:rPr lang="zh-CN" altLang="en-US" sz="2800" dirty="0" smtClean="0"/>
              <a:t>列格式的项可以是</a:t>
            </a:r>
            <a:r>
              <a:rPr lang="en-US" altLang="zh-CN" sz="2800" dirty="0" smtClean="0"/>
              <a:t>:</a:t>
            </a:r>
          </a:p>
          <a:p>
            <a:r>
              <a:rPr lang="en-US" altLang="zh-CN" sz="2800" b="0" dirty="0" smtClean="0"/>
              <a:t>l: </a:t>
            </a:r>
            <a:r>
              <a:rPr lang="zh-CN" altLang="en-US" sz="2800" b="0" dirty="0" smtClean="0"/>
              <a:t>列的内容左对齐</a:t>
            </a:r>
            <a:endParaRPr lang="en-US" altLang="zh-CN" sz="2800" b="0" dirty="0" smtClean="0"/>
          </a:p>
          <a:p>
            <a:r>
              <a:rPr lang="en-US" altLang="zh-CN" sz="2800" dirty="0" smtClean="0"/>
              <a:t>c: </a:t>
            </a:r>
            <a:r>
              <a:rPr lang="zh-CN" altLang="en-US" sz="2800" dirty="0" smtClean="0"/>
              <a:t>列的内容居中对齐</a:t>
            </a:r>
            <a:endParaRPr lang="en-US" altLang="zh-CN" sz="2800" dirty="0" smtClean="0"/>
          </a:p>
          <a:p>
            <a:r>
              <a:rPr lang="en-US" altLang="zh-CN" sz="2800" b="0" dirty="0" smtClean="0"/>
              <a:t>r: </a:t>
            </a:r>
            <a:r>
              <a:rPr lang="zh-CN" altLang="en-US" sz="2800" b="0" dirty="0" smtClean="0"/>
              <a:t>列的内容右对齐</a:t>
            </a:r>
            <a:endParaRPr lang="en-US" altLang="zh-CN" sz="2800" b="0" dirty="0" smtClean="0"/>
          </a:p>
          <a:p>
            <a:r>
              <a:rPr lang="en-US" altLang="zh-CN" sz="2800" dirty="0" smtClean="0"/>
              <a:t>|: </a:t>
            </a:r>
            <a:r>
              <a:rPr lang="zh-CN" altLang="en-US" sz="2800" dirty="0" smtClean="0"/>
              <a:t>列的分隔符号</a:t>
            </a:r>
            <a:r>
              <a:rPr lang="en-US" altLang="zh-CN" sz="2800" dirty="0" smtClean="0"/>
              <a:t>, </a:t>
            </a:r>
            <a:r>
              <a:rPr lang="zh-CN" altLang="en-US" sz="2800" dirty="0" smtClean="0"/>
              <a:t>用单条竖线分隔</a:t>
            </a:r>
            <a:endParaRPr lang="en-US" altLang="zh-CN" sz="2800" dirty="0" smtClean="0"/>
          </a:p>
          <a:p>
            <a:r>
              <a:rPr lang="en-US" altLang="zh-CN" sz="2800" b="0" dirty="0" smtClean="0"/>
              <a:t>||: </a:t>
            </a:r>
            <a:r>
              <a:rPr lang="zh-CN" altLang="en-US" sz="2800" b="0" dirty="0" smtClean="0"/>
              <a:t>列的分隔符号</a:t>
            </a:r>
            <a:r>
              <a:rPr lang="en-US" altLang="zh-CN" sz="2800" b="0" dirty="0" smtClean="0"/>
              <a:t>, </a:t>
            </a:r>
            <a:r>
              <a:rPr lang="zh-CN" altLang="en-US" sz="2800" b="0" dirty="0" smtClean="0"/>
              <a:t>用两条竖线分隔</a:t>
            </a:r>
            <a:endParaRPr lang="en-US" altLang="zh-CN" sz="2800" b="0" dirty="0" smtClean="0"/>
          </a:p>
        </p:txBody>
      </p:sp>
    </p:spTree>
    <p:extLst>
      <p:ext uri="{BB962C8B-B14F-4D97-AF65-F5344CB8AC3E}">
        <p14:creationId xmlns:p14="http://schemas.microsoft.com/office/powerpoint/2010/main" val="293200506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表格</a:t>
            </a:r>
            <a:r>
              <a:rPr lang="en-US" altLang="zh-CN" dirty="0" smtClean="0"/>
              <a:t>de</a:t>
            </a:r>
            <a:r>
              <a:rPr lang="zh-CN" altLang="en-US" dirty="0" smtClean="0"/>
              <a:t>画线</a:t>
            </a:r>
            <a:endParaRPr lang="zh-CN" altLang="en-US" dirty="0"/>
          </a:p>
        </p:txBody>
      </p:sp>
      <p:sp>
        <p:nvSpPr>
          <p:cNvPr id="8195" name="Rectangle 3"/>
          <p:cNvSpPr>
            <a:spLocks noGrp="1" noChangeArrowheads="1"/>
          </p:cNvSpPr>
          <p:nvPr>
            <p:ph idx="1"/>
          </p:nvPr>
        </p:nvSpPr>
        <p:spPr/>
        <p:txBody>
          <a:bodyPr/>
          <a:lstStyle/>
          <a:p>
            <a:r>
              <a:rPr lang="en-US" altLang="zh-CN" sz="2800" b="0" dirty="0" smtClean="0"/>
              <a:t>\</a:t>
            </a:r>
            <a:r>
              <a:rPr lang="en-US" altLang="zh-CN" sz="2800" b="0" dirty="0" err="1" smtClean="0"/>
              <a:t>hine</a:t>
            </a:r>
            <a:r>
              <a:rPr lang="en-US" altLang="zh-CN" sz="2800" b="0" dirty="0" smtClean="0"/>
              <a:t>: </a:t>
            </a:r>
            <a:r>
              <a:rPr lang="zh-CN" altLang="en-US" sz="2800" b="0" dirty="0" smtClean="0"/>
              <a:t>画一条与表格同宽的水平横线</a:t>
            </a:r>
            <a:r>
              <a:rPr lang="en-US" altLang="zh-CN" sz="2800" b="0" dirty="0" smtClean="0"/>
              <a:t>. horizontal</a:t>
            </a:r>
          </a:p>
          <a:p>
            <a:r>
              <a:rPr lang="en-US" altLang="zh-CN" sz="2800" dirty="0" smtClean="0"/>
              <a:t>\cline{m-n}: </a:t>
            </a:r>
            <a:r>
              <a:rPr lang="zh-CN" altLang="en-US" sz="2800" dirty="0" smtClean="0"/>
              <a:t>从第</a:t>
            </a:r>
            <a:r>
              <a:rPr lang="en-US" altLang="zh-CN" sz="2800" dirty="0" smtClean="0"/>
              <a:t>m</a:t>
            </a:r>
            <a:r>
              <a:rPr lang="zh-CN" altLang="en-US" sz="2800" dirty="0" smtClean="0"/>
              <a:t>列开始位置画一条水平横线到第</a:t>
            </a:r>
            <a:r>
              <a:rPr lang="en-US" altLang="zh-CN" sz="2800" dirty="0" smtClean="0"/>
              <a:t>n</a:t>
            </a:r>
            <a:r>
              <a:rPr lang="zh-CN" altLang="en-US" sz="2800" dirty="0" smtClean="0"/>
              <a:t>列结束位置</a:t>
            </a:r>
            <a:endParaRPr lang="en-US" altLang="zh-CN" sz="2800" dirty="0" smtClean="0"/>
          </a:p>
          <a:p>
            <a:r>
              <a:rPr lang="en-US" altLang="zh-CN" sz="2800" b="0" dirty="0" smtClean="0"/>
              <a:t>\</a:t>
            </a:r>
            <a:r>
              <a:rPr lang="en-US" altLang="zh-CN" sz="2800" b="0" dirty="0" err="1" smtClean="0"/>
              <a:t>vline</a:t>
            </a:r>
            <a:r>
              <a:rPr lang="en-US" altLang="zh-CN" sz="2800" b="0" dirty="0" smtClean="0"/>
              <a:t>: </a:t>
            </a:r>
            <a:r>
              <a:rPr lang="zh-CN" altLang="en-US" sz="2800" b="0" dirty="0" smtClean="0"/>
              <a:t>画一条与行高相等的竖线</a:t>
            </a:r>
            <a:endParaRPr lang="en-US" altLang="zh-CN" sz="2800" b="0" dirty="0" smtClean="0"/>
          </a:p>
          <a:p>
            <a:r>
              <a:rPr lang="en-US" altLang="zh-CN" sz="2800" dirty="0" smtClean="0"/>
              <a:t>\multicolumn{</a:t>
            </a:r>
            <a:r>
              <a:rPr lang="zh-CN" altLang="en-US" sz="2800" dirty="0"/>
              <a:t>列数</a:t>
            </a:r>
            <a:r>
              <a:rPr lang="en-US" altLang="zh-CN" sz="2800" dirty="0" smtClean="0"/>
              <a:t>}{</a:t>
            </a:r>
            <a:r>
              <a:rPr lang="zh-CN" altLang="en-US" sz="2800" dirty="0" smtClean="0"/>
              <a:t>列格式</a:t>
            </a:r>
            <a:r>
              <a:rPr lang="en-US" altLang="zh-CN" sz="2800" dirty="0" smtClean="0"/>
              <a:t>}{</a:t>
            </a:r>
            <a:r>
              <a:rPr lang="zh-CN" altLang="en-US" sz="2800" dirty="0" smtClean="0"/>
              <a:t>文本</a:t>
            </a:r>
            <a:r>
              <a:rPr lang="en-US" altLang="zh-CN" sz="2800" dirty="0" smtClean="0"/>
              <a:t>}: </a:t>
            </a:r>
            <a:r>
              <a:rPr lang="zh-CN" altLang="en-US" sz="2800" dirty="0" smtClean="0"/>
              <a:t>把指定的列组合成单个列</a:t>
            </a:r>
            <a:r>
              <a:rPr lang="en-US" altLang="zh-CN" sz="2800" dirty="0" smtClean="0"/>
              <a:t>, </a:t>
            </a:r>
            <a:r>
              <a:rPr lang="zh-CN" altLang="en-US" sz="2800" dirty="0" smtClean="0"/>
              <a:t>列格式指定单个列的排版方式</a:t>
            </a:r>
            <a:r>
              <a:rPr lang="en-US" altLang="zh-CN" sz="2800" dirty="0" smtClean="0"/>
              <a:t>, </a:t>
            </a:r>
            <a:r>
              <a:rPr lang="zh-CN" altLang="en-US" sz="2800" dirty="0" smtClean="0"/>
              <a:t>比如</a:t>
            </a:r>
            <a:r>
              <a:rPr lang="en-US" altLang="zh-CN" sz="2800" dirty="0" smtClean="0"/>
              <a:t>: </a:t>
            </a:r>
            <a:r>
              <a:rPr lang="en-US" altLang="zh-CN" sz="2800" dirty="0"/>
              <a:t>\</a:t>
            </a:r>
            <a:r>
              <a:rPr lang="en-US" altLang="zh-CN" sz="2800" dirty="0" smtClean="0"/>
              <a:t>multicolumn{3}{|c|}{Sample Tabular}</a:t>
            </a:r>
          </a:p>
          <a:p>
            <a:r>
              <a:rPr lang="en-US" altLang="zh-CN" sz="2800" dirty="0"/>
              <a:t>\</a:t>
            </a:r>
            <a:r>
              <a:rPr lang="en-US" altLang="zh-CN" sz="2800" dirty="0" err="1"/>
              <a:t>setlength</a:t>
            </a:r>
            <a:r>
              <a:rPr lang="en-US" altLang="zh-CN" sz="2800" dirty="0"/>
              <a:t>{\</a:t>
            </a:r>
            <a:r>
              <a:rPr lang="en-US" altLang="zh-CN" sz="2800" dirty="0" err="1"/>
              <a:t>tabcolsep</a:t>
            </a:r>
            <a:r>
              <a:rPr lang="en-US" altLang="zh-CN" sz="2800" dirty="0" smtClean="0"/>
              <a:t>}{5.0mm}: </a:t>
            </a:r>
            <a:r>
              <a:rPr lang="zh-CN" altLang="en-US" sz="2800" dirty="0" smtClean="0"/>
              <a:t>设定单元格的宽度</a:t>
            </a:r>
            <a:endParaRPr lang="en-US" altLang="zh-CN" sz="2800" b="0" dirty="0" smtClean="0"/>
          </a:p>
        </p:txBody>
      </p:sp>
    </p:spTree>
    <p:extLst>
      <p:ext uri="{BB962C8B-B14F-4D97-AF65-F5344CB8AC3E}">
        <p14:creationId xmlns:p14="http://schemas.microsoft.com/office/powerpoint/2010/main" val="178090611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表格</a:t>
            </a:r>
            <a:r>
              <a:rPr lang="en-US" altLang="zh-CN" dirty="0" smtClean="0"/>
              <a:t>de</a:t>
            </a:r>
            <a:r>
              <a:rPr lang="zh-CN" altLang="en-US" dirty="0" smtClean="0"/>
              <a:t>画线</a:t>
            </a:r>
            <a:endParaRPr lang="zh-CN" altLang="en-US" dirty="0"/>
          </a:p>
        </p:txBody>
      </p:sp>
      <p:sp>
        <p:nvSpPr>
          <p:cNvPr id="8195" name="Rectangle 3"/>
          <p:cNvSpPr>
            <a:spLocks noGrp="1" noChangeArrowheads="1"/>
          </p:cNvSpPr>
          <p:nvPr>
            <p:ph idx="1"/>
          </p:nvPr>
        </p:nvSpPr>
        <p:spPr/>
        <p:txBody>
          <a:bodyPr/>
          <a:lstStyle/>
          <a:p>
            <a:r>
              <a:rPr lang="zh-CN" altLang="en-US" sz="2800" b="0" dirty="0" smtClean="0"/>
              <a:t>代码与输出</a:t>
            </a:r>
            <a:endParaRPr lang="en-US" altLang="zh-CN" sz="2800" b="0" dirty="0" smtClean="0"/>
          </a:p>
        </p:txBody>
      </p:sp>
      <p:pic>
        <p:nvPicPr>
          <p:cNvPr id="4" name="图片 3"/>
          <p:cNvPicPr>
            <a:picLocks noChangeAspect="1"/>
          </p:cNvPicPr>
          <p:nvPr/>
        </p:nvPicPr>
        <p:blipFill>
          <a:blip r:embed="rId3"/>
          <a:stretch>
            <a:fillRect/>
          </a:stretch>
        </p:blipFill>
        <p:spPr>
          <a:xfrm>
            <a:off x="4644008" y="2774603"/>
            <a:ext cx="4367195" cy="3174677"/>
          </a:xfrm>
          <a:prstGeom prst="rect">
            <a:avLst/>
          </a:prstGeom>
        </p:spPr>
      </p:pic>
      <p:pic>
        <p:nvPicPr>
          <p:cNvPr id="6" name="图片 5"/>
          <p:cNvPicPr>
            <a:picLocks noChangeAspect="1"/>
          </p:cNvPicPr>
          <p:nvPr/>
        </p:nvPicPr>
        <p:blipFill>
          <a:blip r:embed="rId4"/>
          <a:stretch>
            <a:fillRect/>
          </a:stretch>
        </p:blipFill>
        <p:spPr>
          <a:xfrm>
            <a:off x="763172" y="2421974"/>
            <a:ext cx="3808828" cy="3527306"/>
          </a:xfrm>
          <a:prstGeom prst="rect">
            <a:avLst/>
          </a:prstGeom>
        </p:spPr>
      </p:pic>
    </p:spTree>
    <p:extLst>
      <p:ext uri="{BB962C8B-B14F-4D97-AF65-F5344CB8AC3E}">
        <p14:creationId xmlns:p14="http://schemas.microsoft.com/office/powerpoint/2010/main" val="292818441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跨行表格宏包</a:t>
            </a:r>
            <a:r>
              <a:rPr lang="en-US" altLang="zh-CN" dirty="0" err="1" smtClean="0"/>
              <a:t>multirow</a:t>
            </a:r>
            <a:endParaRPr lang="zh-CN" altLang="en-US" dirty="0"/>
          </a:p>
        </p:txBody>
      </p:sp>
      <p:sp>
        <p:nvSpPr>
          <p:cNvPr id="8195" name="Rectangle 3"/>
          <p:cNvSpPr>
            <a:spLocks noGrp="1" noChangeArrowheads="1"/>
          </p:cNvSpPr>
          <p:nvPr>
            <p:ph idx="1"/>
          </p:nvPr>
        </p:nvSpPr>
        <p:spPr/>
        <p:txBody>
          <a:bodyPr/>
          <a:lstStyle/>
          <a:p>
            <a:r>
              <a:rPr lang="zh-CN" altLang="en-US" sz="2800" b="0" dirty="0" smtClean="0"/>
              <a:t>需要记载宏包</a:t>
            </a:r>
            <a:r>
              <a:rPr lang="en-US" altLang="zh-CN" sz="2800" b="0" dirty="0" err="1" smtClean="0"/>
              <a:t>multirow</a:t>
            </a:r>
            <a:r>
              <a:rPr lang="en-US" altLang="zh-CN" sz="2800" dirty="0"/>
              <a:t>: </a:t>
            </a:r>
            <a:r>
              <a:rPr lang="en-US" altLang="zh-CN" sz="2800" dirty="0">
                <a:solidFill>
                  <a:schemeClr val="accent6">
                    <a:lumMod val="50000"/>
                  </a:schemeClr>
                </a:solidFill>
              </a:rPr>
              <a:t>\</a:t>
            </a:r>
            <a:r>
              <a:rPr lang="en-US" altLang="zh-CN" sz="2800" dirty="0" err="1" smtClean="0">
                <a:solidFill>
                  <a:schemeClr val="accent6">
                    <a:lumMod val="50000"/>
                  </a:schemeClr>
                </a:solidFill>
              </a:rPr>
              <a:t>usepackage</a:t>
            </a:r>
            <a:r>
              <a:rPr lang="en-US" altLang="zh-CN" sz="2800" dirty="0" smtClean="0">
                <a:solidFill>
                  <a:schemeClr val="accent6">
                    <a:lumMod val="50000"/>
                  </a:schemeClr>
                </a:solidFill>
              </a:rPr>
              <a:t>{</a:t>
            </a:r>
            <a:r>
              <a:rPr lang="en-US" altLang="zh-CN" sz="2800" dirty="0" err="1" smtClean="0">
                <a:solidFill>
                  <a:srgbClr val="339933"/>
                </a:solidFill>
              </a:rPr>
              <a:t>multirow</a:t>
            </a:r>
            <a:r>
              <a:rPr lang="en-US" altLang="zh-CN" sz="2800" dirty="0" smtClean="0">
                <a:solidFill>
                  <a:schemeClr val="accent6">
                    <a:lumMod val="50000"/>
                  </a:schemeClr>
                </a:solidFill>
              </a:rPr>
              <a:t>}</a:t>
            </a:r>
          </a:p>
          <a:p>
            <a:r>
              <a:rPr lang="zh-CN" altLang="en-US" sz="2800" b="0" dirty="0" smtClean="0"/>
              <a:t>命令</a:t>
            </a:r>
            <a:r>
              <a:rPr lang="en-US" altLang="zh-CN" sz="2800" b="0" dirty="0" smtClean="0"/>
              <a:t>: \</a:t>
            </a:r>
            <a:r>
              <a:rPr lang="en-US" altLang="zh-CN" sz="2800" b="0" dirty="0" err="1" smtClean="0"/>
              <a:t>multirow</a:t>
            </a:r>
            <a:r>
              <a:rPr lang="en-US" altLang="zh-CN" sz="2800" b="0" dirty="0" smtClean="0"/>
              <a:t>{</a:t>
            </a:r>
            <a:r>
              <a:rPr lang="zh-CN" altLang="en-US" sz="2800" b="0" dirty="0" smtClean="0"/>
              <a:t>所跨行数</a:t>
            </a:r>
            <a:r>
              <a:rPr lang="en-US" altLang="zh-CN" sz="2800" b="0" dirty="0" smtClean="0"/>
              <a:t>}{</a:t>
            </a:r>
            <a:r>
              <a:rPr lang="zh-CN" altLang="en-US" sz="2800" b="0" dirty="0" smtClean="0"/>
              <a:t>数据宽度</a:t>
            </a:r>
            <a:r>
              <a:rPr lang="en-US" altLang="zh-CN" sz="2800" b="0" dirty="0" smtClean="0"/>
              <a:t>}{</a:t>
            </a:r>
            <a:r>
              <a:rPr lang="zh-CN" altLang="en-US" sz="2800" b="0" dirty="0" smtClean="0"/>
              <a:t>数据</a:t>
            </a:r>
            <a:r>
              <a:rPr lang="en-US" altLang="zh-CN" sz="2800" b="0" dirty="0" smtClean="0"/>
              <a:t>}</a:t>
            </a:r>
          </a:p>
          <a:p>
            <a:r>
              <a:rPr lang="zh-CN" altLang="en-US" sz="2800" dirty="0" smtClean="0"/>
              <a:t>数据宽度</a:t>
            </a:r>
            <a:r>
              <a:rPr lang="en-US" altLang="zh-CN" sz="2800" dirty="0" smtClean="0"/>
              <a:t>: </a:t>
            </a:r>
            <a:r>
              <a:rPr lang="zh-CN" altLang="en-US" sz="2800" dirty="0" smtClean="0"/>
              <a:t>*表示自然宽度</a:t>
            </a:r>
            <a:r>
              <a:rPr lang="en-US" altLang="zh-CN" sz="2800" dirty="0" smtClean="0"/>
              <a:t>, </a:t>
            </a:r>
            <a:r>
              <a:rPr lang="zh-CN" altLang="en-US" sz="2800" dirty="0" smtClean="0"/>
              <a:t>*可不用花括号括起来</a:t>
            </a:r>
            <a:endParaRPr lang="en-US" altLang="zh-CN" sz="2800" b="0" dirty="0" smtClean="0"/>
          </a:p>
        </p:txBody>
      </p:sp>
    </p:spTree>
    <p:extLst>
      <p:ext uri="{BB962C8B-B14F-4D97-AF65-F5344CB8AC3E}">
        <p14:creationId xmlns:p14="http://schemas.microsoft.com/office/powerpoint/2010/main" val="257523580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跨行表格宏包</a:t>
            </a:r>
            <a:r>
              <a:rPr lang="en-US" altLang="zh-CN" dirty="0" err="1" smtClean="0"/>
              <a:t>multirow</a:t>
            </a:r>
            <a:endParaRPr lang="zh-CN" altLang="en-US" dirty="0"/>
          </a:p>
        </p:txBody>
      </p:sp>
      <p:sp>
        <p:nvSpPr>
          <p:cNvPr id="8195" name="Rectangle 3"/>
          <p:cNvSpPr>
            <a:spLocks noGrp="1" noChangeArrowheads="1"/>
          </p:cNvSpPr>
          <p:nvPr>
            <p:ph idx="1"/>
          </p:nvPr>
        </p:nvSpPr>
        <p:spPr/>
        <p:txBody>
          <a:bodyPr/>
          <a:lstStyle/>
          <a:p>
            <a:r>
              <a:rPr lang="zh-CN" altLang="en-US" sz="2800" b="0" dirty="0" smtClean="0"/>
              <a:t>代码与输出</a:t>
            </a:r>
            <a:endParaRPr lang="en-US" altLang="zh-CN" sz="2800" b="0" dirty="0" smtClean="0"/>
          </a:p>
        </p:txBody>
      </p:sp>
      <p:pic>
        <p:nvPicPr>
          <p:cNvPr id="4" name="图片 3"/>
          <p:cNvPicPr>
            <a:picLocks noChangeAspect="1"/>
          </p:cNvPicPr>
          <p:nvPr/>
        </p:nvPicPr>
        <p:blipFill>
          <a:blip r:embed="rId3"/>
          <a:stretch>
            <a:fillRect/>
          </a:stretch>
        </p:blipFill>
        <p:spPr>
          <a:xfrm>
            <a:off x="2651484" y="4551522"/>
            <a:ext cx="3841032" cy="2280613"/>
          </a:xfrm>
          <a:prstGeom prst="rect">
            <a:avLst/>
          </a:prstGeom>
        </p:spPr>
      </p:pic>
      <p:pic>
        <p:nvPicPr>
          <p:cNvPr id="6" name="图片 5"/>
          <p:cNvPicPr>
            <a:picLocks noChangeAspect="1"/>
          </p:cNvPicPr>
          <p:nvPr/>
        </p:nvPicPr>
        <p:blipFill>
          <a:blip r:embed="rId4"/>
          <a:stretch>
            <a:fillRect/>
          </a:stretch>
        </p:blipFill>
        <p:spPr>
          <a:xfrm>
            <a:off x="1403648" y="2081629"/>
            <a:ext cx="5906641" cy="2440761"/>
          </a:xfrm>
          <a:prstGeom prst="rect">
            <a:avLst/>
          </a:prstGeom>
        </p:spPr>
      </p:pic>
    </p:spTree>
    <p:extLst>
      <p:ext uri="{BB962C8B-B14F-4D97-AF65-F5344CB8AC3E}">
        <p14:creationId xmlns:p14="http://schemas.microsoft.com/office/powerpoint/2010/main" val="33259535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数学公式</a:t>
            </a:r>
            <a:endParaRPr lang="zh-CN" altLang="en-US" dirty="0"/>
          </a:p>
        </p:txBody>
      </p:sp>
      <p:sp>
        <p:nvSpPr>
          <p:cNvPr id="8195" name="Rectangle 3"/>
          <p:cNvSpPr>
            <a:spLocks noGrp="1" noChangeArrowheads="1"/>
          </p:cNvSpPr>
          <p:nvPr>
            <p:ph idx="1"/>
          </p:nvPr>
        </p:nvSpPr>
        <p:spPr/>
        <p:txBody>
          <a:bodyPr/>
          <a:lstStyle/>
          <a:p>
            <a:r>
              <a:rPr lang="zh-CN" altLang="en-US" sz="2800" b="0" dirty="0" smtClean="0"/>
              <a:t>在</a:t>
            </a:r>
            <a:r>
              <a:rPr lang="en-US" altLang="zh-CN" sz="2800" b="0" dirty="0" err="1" smtClean="0"/>
              <a:t>LaTeX</a:t>
            </a:r>
            <a:r>
              <a:rPr lang="zh-CN" altLang="en-US" sz="2800" b="0" dirty="0" smtClean="0"/>
              <a:t>中</a:t>
            </a:r>
            <a:r>
              <a:rPr lang="en-US" altLang="zh-CN" sz="2800" b="0" dirty="0" smtClean="0"/>
              <a:t>, </a:t>
            </a:r>
            <a:r>
              <a:rPr lang="zh-CN" altLang="en-US" sz="2800" b="0" dirty="0" smtClean="0"/>
              <a:t>最常用到的是文本模式和数学模式</a:t>
            </a:r>
            <a:r>
              <a:rPr lang="en-US" altLang="zh-CN" sz="2800" b="0" dirty="0" smtClean="0"/>
              <a:t>.</a:t>
            </a:r>
          </a:p>
          <a:p>
            <a:r>
              <a:rPr lang="zh-CN" altLang="en-US" sz="2800" dirty="0" smtClean="0"/>
              <a:t>数学公式又可分为行内公式与行间公式两种形式</a:t>
            </a:r>
            <a:endParaRPr lang="en-US" altLang="zh-CN" sz="2800" dirty="0" smtClean="0"/>
          </a:p>
          <a:p>
            <a:r>
              <a:rPr lang="zh-CN" altLang="en-US" sz="2800" b="0" dirty="0"/>
              <a:t>行</a:t>
            </a:r>
            <a:r>
              <a:rPr lang="zh-CN" altLang="en-US" sz="2800" b="0" dirty="0" smtClean="0"/>
              <a:t>内公式是将数学公式插在文本行之内</a:t>
            </a:r>
            <a:r>
              <a:rPr lang="en-US" altLang="zh-CN" sz="2800" b="0" dirty="0" smtClean="0"/>
              <a:t>, </a:t>
            </a:r>
            <a:r>
              <a:rPr lang="zh-CN" altLang="en-US" sz="2800" b="0" dirty="0" smtClean="0"/>
              <a:t>适合简短的数学公式</a:t>
            </a:r>
            <a:endParaRPr lang="en-US" altLang="zh-CN" sz="2800" dirty="0" smtClean="0"/>
          </a:p>
          <a:p>
            <a:r>
              <a:rPr lang="zh-CN" altLang="en-US" sz="2800" b="0" dirty="0" smtClean="0"/>
              <a:t>行间公式是将数学公式插在文本行之间</a:t>
            </a:r>
            <a:r>
              <a:rPr lang="en-US" altLang="zh-CN" sz="2800" b="0" dirty="0" smtClean="0"/>
              <a:t>, </a:t>
            </a:r>
            <a:r>
              <a:rPr lang="zh-CN" altLang="en-US" sz="2800" b="0" dirty="0" smtClean="0"/>
              <a:t>自成一行或一个段落</a:t>
            </a:r>
            <a:r>
              <a:rPr lang="en-US" altLang="zh-CN" sz="2800" b="0" dirty="0" smtClean="0"/>
              <a:t>, </a:t>
            </a:r>
            <a:r>
              <a:rPr lang="zh-CN" altLang="en-US" sz="2800" b="0" dirty="0" smtClean="0"/>
              <a:t>适用于复杂的数学公式</a:t>
            </a:r>
            <a:endParaRPr lang="en-US" altLang="zh-CN" sz="2800" b="0" dirty="0" smtClean="0"/>
          </a:p>
        </p:txBody>
      </p:sp>
    </p:spTree>
    <p:extLst>
      <p:ext uri="{BB962C8B-B14F-4D97-AF65-F5344CB8AC3E}">
        <p14:creationId xmlns:p14="http://schemas.microsoft.com/office/powerpoint/2010/main" val="2191104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文件管理</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595438"/>
            <a:ext cx="6336704" cy="4443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24080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常用数学宏包</a:t>
            </a:r>
            <a:endParaRPr lang="zh-CN" altLang="en-US" dirty="0"/>
          </a:p>
        </p:txBody>
      </p:sp>
      <p:sp>
        <p:nvSpPr>
          <p:cNvPr id="8195" name="Rectangle 3"/>
          <p:cNvSpPr>
            <a:spLocks noGrp="1" noChangeArrowheads="1"/>
          </p:cNvSpPr>
          <p:nvPr>
            <p:ph idx="1"/>
          </p:nvPr>
        </p:nvSpPr>
        <p:spPr/>
        <p:txBody>
          <a:bodyPr/>
          <a:lstStyle/>
          <a:p>
            <a:r>
              <a:rPr lang="en-US" altLang="zh-CN" sz="2800" b="0" dirty="0" err="1" smtClean="0"/>
              <a:t>amsmath</a:t>
            </a:r>
            <a:r>
              <a:rPr lang="en-US" altLang="zh-CN" sz="2800" b="0" dirty="0" smtClean="0"/>
              <a:t>: </a:t>
            </a:r>
            <a:r>
              <a:rPr lang="zh-CN" altLang="en-US" sz="2800" b="0" dirty="0" smtClean="0"/>
              <a:t>提供多种公式环境以及许多相关的排版命令</a:t>
            </a:r>
            <a:endParaRPr lang="en-US" altLang="zh-CN" sz="2800" b="0" dirty="0" smtClean="0"/>
          </a:p>
          <a:p>
            <a:r>
              <a:rPr lang="en-US" altLang="zh-CN" sz="2800" b="0" dirty="0" err="1" smtClean="0"/>
              <a:t>amsfonts</a:t>
            </a:r>
            <a:r>
              <a:rPr lang="en-US" altLang="zh-CN" sz="2800" b="0" dirty="0" smtClean="0"/>
              <a:t>: </a:t>
            </a:r>
            <a:r>
              <a:rPr lang="zh-CN" altLang="en-US" sz="2800" b="0" dirty="0" smtClean="0"/>
              <a:t>定义了大写空心粗体字命令和哥特体字体命令</a:t>
            </a:r>
            <a:r>
              <a:rPr lang="en-US" altLang="zh-CN" sz="2800" b="0" dirty="0" smtClean="0"/>
              <a:t>, </a:t>
            </a:r>
            <a:r>
              <a:rPr lang="zh-CN" altLang="en-US" sz="2800" b="0" dirty="0" smtClean="0"/>
              <a:t>增加了多种数学字体</a:t>
            </a:r>
            <a:endParaRPr lang="en-US" altLang="zh-CN" sz="2800" b="0" dirty="0" smtClean="0"/>
          </a:p>
          <a:p>
            <a:r>
              <a:rPr lang="en-US" altLang="zh-CN" sz="2800" dirty="0" err="1" smtClean="0"/>
              <a:t>amssymb</a:t>
            </a:r>
            <a:r>
              <a:rPr lang="en-US" altLang="zh-CN" sz="2800" dirty="0" smtClean="0"/>
              <a:t>: </a:t>
            </a:r>
            <a:r>
              <a:rPr lang="zh-CN" altLang="en-US" sz="2800" dirty="0" smtClean="0"/>
              <a:t>定义了全部</a:t>
            </a:r>
            <a:r>
              <a:rPr lang="en-US" altLang="zh-CN" sz="2800" dirty="0" err="1" smtClean="0"/>
              <a:t>ams</a:t>
            </a:r>
            <a:r>
              <a:rPr lang="zh-CN" altLang="en-US" sz="2800" dirty="0" smtClean="0"/>
              <a:t>数学符号的生成命令</a:t>
            </a:r>
            <a:r>
              <a:rPr lang="en-US" altLang="zh-CN" sz="2800" dirty="0" smtClean="0"/>
              <a:t>. </a:t>
            </a:r>
            <a:r>
              <a:rPr lang="zh-CN" altLang="en-US" sz="2800" dirty="0" smtClean="0"/>
              <a:t>当调用该宏包时</a:t>
            </a:r>
            <a:r>
              <a:rPr lang="en-US" altLang="zh-CN" sz="2800" dirty="0" smtClean="0"/>
              <a:t>, </a:t>
            </a:r>
            <a:r>
              <a:rPr lang="en-US" altLang="zh-CN" sz="2800" dirty="0" err="1" smtClean="0"/>
              <a:t>amsfonts</a:t>
            </a:r>
            <a:r>
              <a:rPr lang="zh-CN" altLang="en-US" sz="2800" dirty="0" smtClean="0"/>
              <a:t>宏包也同时加载</a:t>
            </a:r>
            <a:endParaRPr lang="en-US" altLang="zh-CN" sz="2800" dirty="0" smtClean="0"/>
          </a:p>
          <a:p>
            <a:r>
              <a:rPr lang="en-US" altLang="zh-CN" sz="2800" b="0" dirty="0" err="1" smtClean="0"/>
              <a:t>amstext</a:t>
            </a:r>
            <a:r>
              <a:rPr lang="en-US" altLang="zh-CN" sz="2800" b="0" dirty="0" smtClean="0"/>
              <a:t>: </a:t>
            </a:r>
            <a:r>
              <a:rPr lang="zh-CN" altLang="en-US" sz="2800" b="0" dirty="0" smtClean="0"/>
              <a:t>把简短文字插在行间公式的任意位置</a:t>
            </a:r>
            <a:endParaRPr lang="en-US" altLang="zh-CN" sz="2800" b="0" dirty="0" smtClean="0"/>
          </a:p>
          <a:p>
            <a:r>
              <a:rPr lang="zh-CN" altLang="en-US" sz="2800" dirty="0" smtClean="0"/>
              <a:t>常用的</a:t>
            </a:r>
            <a:r>
              <a:rPr lang="en-US" altLang="zh-CN" sz="2800" dirty="0"/>
              <a:t>: </a:t>
            </a:r>
            <a:r>
              <a:rPr lang="en-US" altLang="zh-CN" sz="2800" dirty="0">
                <a:solidFill>
                  <a:schemeClr val="accent6">
                    <a:lumMod val="50000"/>
                  </a:schemeClr>
                </a:solidFill>
              </a:rPr>
              <a:t>\</a:t>
            </a:r>
            <a:r>
              <a:rPr lang="en-US" altLang="zh-CN" sz="2800" dirty="0" err="1" smtClean="0">
                <a:solidFill>
                  <a:schemeClr val="accent6">
                    <a:lumMod val="50000"/>
                  </a:schemeClr>
                </a:solidFill>
              </a:rPr>
              <a:t>usepackage</a:t>
            </a:r>
            <a:r>
              <a:rPr lang="en-US" altLang="zh-CN" sz="2800" dirty="0" smtClean="0">
                <a:solidFill>
                  <a:schemeClr val="accent6">
                    <a:lumMod val="50000"/>
                  </a:schemeClr>
                </a:solidFill>
              </a:rPr>
              <a:t>{</a:t>
            </a:r>
            <a:r>
              <a:rPr lang="en-US" altLang="zh-CN" sz="2800" dirty="0" err="1" smtClean="0">
                <a:solidFill>
                  <a:srgbClr val="339933"/>
                </a:solidFill>
              </a:rPr>
              <a:t>amsmath</a:t>
            </a:r>
            <a:r>
              <a:rPr lang="en-US" altLang="zh-CN" sz="2800" dirty="0" smtClean="0">
                <a:solidFill>
                  <a:srgbClr val="339933"/>
                </a:solidFill>
              </a:rPr>
              <a:t>, </a:t>
            </a:r>
            <a:r>
              <a:rPr lang="en-US" altLang="zh-CN" sz="2800" dirty="0" err="1">
                <a:solidFill>
                  <a:srgbClr val="339933"/>
                </a:solidFill>
              </a:rPr>
              <a:t>amssymb</a:t>
            </a:r>
            <a:r>
              <a:rPr lang="en-US" altLang="zh-CN" sz="2800" dirty="0" smtClean="0">
                <a:solidFill>
                  <a:schemeClr val="accent6">
                    <a:lumMod val="50000"/>
                  </a:schemeClr>
                </a:solidFill>
              </a:rPr>
              <a:t>}</a:t>
            </a:r>
            <a:endParaRPr lang="en-US" altLang="zh-CN" sz="2800" dirty="0">
              <a:solidFill>
                <a:schemeClr val="accent6">
                  <a:lumMod val="50000"/>
                </a:schemeClr>
              </a:solidFill>
            </a:endParaRPr>
          </a:p>
        </p:txBody>
      </p:sp>
    </p:spTree>
    <p:extLst>
      <p:ext uri="{BB962C8B-B14F-4D97-AF65-F5344CB8AC3E}">
        <p14:creationId xmlns:p14="http://schemas.microsoft.com/office/powerpoint/2010/main" val="136537855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行内公式</a:t>
            </a:r>
            <a:endParaRPr lang="zh-CN" altLang="en-US" dirty="0"/>
          </a:p>
        </p:txBody>
      </p:sp>
      <p:sp>
        <p:nvSpPr>
          <p:cNvPr id="8195" name="Rectangle 3"/>
          <p:cNvSpPr>
            <a:spLocks noGrp="1" noChangeArrowheads="1"/>
          </p:cNvSpPr>
          <p:nvPr>
            <p:ph idx="1"/>
          </p:nvPr>
        </p:nvSpPr>
        <p:spPr/>
        <p:txBody>
          <a:bodyPr/>
          <a:lstStyle/>
          <a:p>
            <a:r>
              <a:rPr lang="en-US" altLang="zh-CN" sz="2800" b="0" dirty="0" err="1" smtClean="0"/>
              <a:t>LaTeX</a:t>
            </a:r>
            <a:r>
              <a:rPr lang="zh-CN" altLang="en-US" sz="2800" b="0" dirty="0" smtClean="0"/>
              <a:t>提供了三种方法来编写行内公式</a:t>
            </a:r>
            <a:endParaRPr lang="en-US" altLang="zh-CN" sz="2800" b="0" dirty="0" smtClean="0"/>
          </a:p>
          <a:p>
            <a:pPr lvl="1"/>
            <a:r>
              <a:rPr lang="en-US" altLang="zh-CN" sz="2400" dirty="0" smtClean="0"/>
              <a:t>$...$</a:t>
            </a:r>
          </a:p>
          <a:p>
            <a:pPr lvl="1"/>
            <a:r>
              <a:rPr lang="en-US" altLang="zh-CN" sz="2400" b="0" dirty="0" smtClean="0"/>
              <a:t>\(…\)</a:t>
            </a:r>
          </a:p>
          <a:p>
            <a:pPr lvl="1"/>
            <a:r>
              <a:rPr lang="en-US" altLang="zh-CN" sz="2400" dirty="0" smtClean="0"/>
              <a:t>\begin(math)…\end{math}</a:t>
            </a:r>
          </a:p>
          <a:p>
            <a:r>
              <a:rPr lang="zh-CN" altLang="en-US" sz="2800" b="0" dirty="0" smtClean="0"/>
              <a:t>比如</a:t>
            </a:r>
            <a:r>
              <a:rPr lang="en-US" altLang="zh-CN" sz="2800" b="0" dirty="0" smtClean="0"/>
              <a:t>: $x^2+y^2=16$, ^</a:t>
            </a:r>
            <a:r>
              <a:rPr lang="zh-CN" altLang="en-US" sz="2800" b="0" dirty="0" smtClean="0"/>
              <a:t>表示上标</a:t>
            </a:r>
            <a:endParaRPr lang="en-US" altLang="zh-CN" sz="2800" b="0" dirty="0" smtClean="0"/>
          </a:p>
          <a:p>
            <a:r>
              <a:rPr lang="zh-CN" altLang="en-US" sz="2800" dirty="0" smtClean="0"/>
              <a:t>比如</a:t>
            </a:r>
            <a:r>
              <a:rPr lang="en-US" altLang="zh-CN" sz="2800" dirty="0" smtClean="0"/>
              <a:t>: $</a:t>
            </a:r>
            <a:r>
              <a:rPr lang="en-US" altLang="zh-CN" sz="2800" dirty="0" err="1" smtClean="0"/>
              <a:t>x_n</a:t>
            </a:r>
            <a:r>
              <a:rPr lang="en-US" altLang="zh-CN" sz="2800" dirty="0" smtClean="0"/>
              <a:t>=x_{n-1}+2$, _</a:t>
            </a:r>
            <a:r>
              <a:rPr lang="zh-CN" altLang="en-US" sz="2800" dirty="0" smtClean="0"/>
              <a:t>表示下标</a:t>
            </a:r>
            <a:endParaRPr lang="en-US" altLang="zh-CN" sz="2800" b="0" dirty="0" smtClean="0"/>
          </a:p>
        </p:txBody>
      </p:sp>
    </p:spTree>
    <p:extLst>
      <p:ext uri="{BB962C8B-B14F-4D97-AF65-F5344CB8AC3E}">
        <p14:creationId xmlns:p14="http://schemas.microsoft.com/office/powerpoint/2010/main" val="286584779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行间公式</a:t>
            </a:r>
            <a:endParaRPr lang="zh-CN" altLang="en-US" dirty="0"/>
          </a:p>
        </p:txBody>
      </p:sp>
      <p:sp>
        <p:nvSpPr>
          <p:cNvPr id="8195" name="Rectangle 3"/>
          <p:cNvSpPr>
            <a:spLocks noGrp="1" noChangeArrowheads="1"/>
          </p:cNvSpPr>
          <p:nvPr>
            <p:ph idx="1"/>
          </p:nvPr>
        </p:nvSpPr>
        <p:spPr/>
        <p:txBody>
          <a:bodyPr/>
          <a:lstStyle/>
          <a:p>
            <a:r>
              <a:rPr lang="en-US" altLang="zh-CN" sz="2800" b="0" dirty="0" err="1" smtClean="0"/>
              <a:t>LaTeX</a:t>
            </a:r>
            <a:r>
              <a:rPr lang="zh-CN" altLang="en-US" sz="2800" b="0" dirty="0" smtClean="0"/>
              <a:t>提供了三种方法来编写行间公式</a:t>
            </a:r>
            <a:endParaRPr lang="en-US" altLang="zh-CN" sz="2800" b="0" dirty="0" smtClean="0"/>
          </a:p>
          <a:p>
            <a:pPr lvl="1"/>
            <a:r>
              <a:rPr lang="en-US" altLang="zh-CN" sz="2400" dirty="0" smtClean="0"/>
              <a:t>$.$..$$</a:t>
            </a:r>
          </a:p>
          <a:p>
            <a:pPr lvl="1"/>
            <a:r>
              <a:rPr lang="en-US" altLang="zh-CN" sz="2400" b="0" dirty="0" smtClean="0"/>
              <a:t>\[…\]</a:t>
            </a:r>
          </a:p>
          <a:p>
            <a:pPr lvl="1"/>
            <a:r>
              <a:rPr lang="en-US" altLang="zh-CN" sz="2400" dirty="0" smtClean="0"/>
              <a:t>\begin(</a:t>
            </a:r>
            <a:r>
              <a:rPr lang="en-US" altLang="zh-CN" sz="2400" dirty="0" err="1" smtClean="0"/>
              <a:t>dispmath</a:t>
            </a:r>
            <a:r>
              <a:rPr lang="en-US" altLang="zh-CN" sz="2400" dirty="0" smtClean="0"/>
              <a:t>)…\end{</a:t>
            </a:r>
            <a:r>
              <a:rPr lang="en-US" altLang="zh-CN" sz="2400" dirty="0" err="1" smtClean="0"/>
              <a:t>displaymath</a:t>
            </a:r>
            <a:r>
              <a:rPr lang="en-US" altLang="zh-CN" sz="2400" dirty="0" smtClean="0"/>
              <a:t>}</a:t>
            </a:r>
          </a:p>
          <a:p>
            <a:r>
              <a:rPr lang="zh-CN" altLang="en-US" sz="2800" b="0" dirty="0" smtClean="0"/>
              <a:t>比如</a:t>
            </a:r>
            <a:r>
              <a:rPr lang="en-US" altLang="zh-CN" sz="2800" b="0" dirty="0" smtClean="0"/>
              <a:t>: $$x^2+y^2=16$$, ^</a:t>
            </a:r>
            <a:r>
              <a:rPr lang="zh-CN" altLang="en-US" sz="2800" b="0" dirty="0" smtClean="0"/>
              <a:t>表示上标</a:t>
            </a:r>
            <a:endParaRPr lang="en-US" altLang="zh-CN" sz="2800" b="0" dirty="0" smtClean="0"/>
          </a:p>
          <a:p>
            <a:r>
              <a:rPr lang="zh-CN" altLang="en-US" sz="2800" dirty="0" smtClean="0"/>
              <a:t>比如</a:t>
            </a:r>
            <a:r>
              <a:rPr lang="en-US" altLang="zh-CN" sz="2800" dirty="0" smtClean="0"/>
              <a:t>: \[</a:t>
            </a:r>
            <a:r>
              <a:rPr lang="en-US" altLang="zh-CN" sz="2800" dirty="0" err="1" smtClean="0"/>
              <a:t>x_n</a:t>
            </a:r>
            <a:r>
              <a:rPr lang="en-US" altLang="zh-CN" sz="2800" dirty="0" smtClean="0"/>
              <a:t>=x_{n-1}+2\], _</a:t>
            </a:r>
            <a:r>
              <a:rPr lang="zh-CN" altLang="en-US" sz="2800" dirty="0" smtClean="0"/>
              <a:t>表示下标</a:t>
            </a:r>
            <a:endParaRPr lang="en-US" altLang="zh-CN" sz="2800" b="0" dirty="0" smtClean="0"/>
          </a:p>
        </p:txBody>
      </p:sp>
    </p:spTree>
    <p:extLst>
      <p:ext uri="{BB962C8B-B14F-4D97-AF65-F5344CB8AC3E}">
        <p14:creationId xmlns:p14="http://schemas.microsoft.com/office/powerpoint/2010/main" val="10182495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常用公式环境</a:t>
            </a:r>
            <a:endParaRPr lang="zh-CN" altLang="en-US" dirty="0"/>
          </a:p>
        </p:txBody>
      </p:sp>
      <p:sp>
        <p:nvSpPr>
          <p:cNvPr id="8195" name="Rectangle 3"/>
          <p:cNvSpPr>
            <a:spLocks noGrp="1" noChangeArrowheads="1"/>
          </p:cNvSpPr>
          <p:nvPr>
            <p:ph idx="1"/>
          </p:nvPr>
        </p:nvSpPr>
        <p:spPr/>
        <p:txBody>
          <a:bodyPr/>
          <a:lstStyle/>
          <a:p>
            <a:r>
              <a:rPr lang="zh-CN" altLang="en-US" sz="2800" b="0" dirty="0" smtClean="0"/>
              <a:t>单行公式环境 </a:t>
            </a:r>
            <a:r>
              <a:rPr lang="en-US" altLang="zh-CN" sz="2800" b="0" dirty="0" smtClean="0"/>
              <a:t>equation</a:t>
            </a:r>
          </a:p>
          <a:p>
            <a:r>
              <a:rPr lang="zh-CN" altLang="en-US" sz="2800" b="0" dirty="0" smtClean="0"/>
              <a:t>无论公式多长</a:t>
            </a:r>
            <a:r>
              <a:rPr lang="en-US" altLang="zh-CN" sz="2800" b="0" dirty="0" smtClean="0"/>
              <a:t>, </a:t>
            </a:r>
            <a:r>
              <a:rPr lang="zh-CN" altLang="en-US" sz="2800" b="0" dirty="0" smtClean="0"/>
              <a:t>排成一行</a:t>
            </a:r>
            <a:r>
              <a:rPr lang="en-US" altLang="zh-CN" sz="2800" b="0" dirty="0" smtClean="0"/>
              <a:t>, </a:t>
            </a:r>
            <a:r>
              <a:rPr lang="zh-CN" altLang="en-US" sz="2800" b="0" dirty="0" smtClean="0"/>
              <a:t>被给出一个序号</a:t>
            </a:r>
            <a:r>
              <a:rPr lang="en-US" altLang="zh-CN" sz="2800" b="0" dirty="0" smtClean="0"/>
              <a:t>. </a:t>
            </a:r>
            <a:r>
              <a:rPr lang="zh-CN" altLang="en-US" sz="2800" b="0" dirty="0" smtClean="0"/>
              <a:t>若不想要序号</a:t>
            </a:r>
            <a:r>
              <a:rPr lang="en-US" altLang="zh-CN" sz="2800" b="0" dirty="0" smtClean="0"/>
              <a:t>, </a:t>
            </a:r>
            <a:r>
              <a:rPr lang="zh-CN" altLang="en-US" sz="2800" b="0" dirty="0" smtClean="0"/>
              <a:t>在公式后换行符前加入命令</a:t>
            </a:r>
            <a:r>
              <a:rPr lang="en-US" altLang="zh-CN" sz="2800" b="0" dirty="0" smtClean="0"/>
              <a:t>\</a:t>
            </a:r>
            <a:r>
              <a:rPr lang="en-US" altLang="zh-CN" sz="2800" b="0" dirty="0" err="1" smtClean="0"/>
              <a:t>nonumber</a:t>
            </a:r>
            <a:endParaRPr lang="en-US" altLang="zh-CN" sz="2800" b="0" dirty="0" smtClean="0"/>
          </a:p>
        </p:txBody>
      </p:sp>
      <p:pic>
        <p:nvPicPr>
          <p:cNvPr id="2" name="图片 1"/>
          <p:cNvPicPr>
            <a:picLocks noChangeAspect="1"/>
          </p:cNvPicPr>
          <p:nvPr/>
        </p:nvPicPr>
        <p:blipFill>
          <a:blip r:embed="rId3"/>
          <a:stretch>
            <a:fillRect/>
          </a:stretch>
        </p:blipFill>
        <p:spPr>
          <a:xfrm>
            <a:off x="899592" y="3186907"/>
            <a:ext cx="7416824" cy="613747"/>
          </a:xfrm>
          <a:prstGeom prst="rect">
            <a:avLst/>
          </a:prstGeom>
        </p:spPr>
      </p:pic>
      <p:pic>
        <p:nvPicPr>
          <p:cNvPr id="4" name="图片 3"/>
          <p:cNvPicPr>
            <a:picLocks noChangeAspect="1"/>
          </p:cNvPicPr>
          <p:nvPr/>
        </p:nvPicPr>
        <p:blipFill>
          <a:blip r:embed="rId4"/>
          <a:stretch>
            <a:fillRect/>
          </a:stretch>
        </p:blipFill>
        <p:spPr>
          <a:xfrm>
            <a:off x="899592" y="4149080"/>
            <a:ext cx="5990728" cy="508745"/>
          </a:xfrm>
          <a:prstGeom prst="rect">
            <a:avLst/>
          </a:prstGeom>
        </p:spPr>
      </p:pic>
      <p:pic>
        <p:nvPicPr>
          <p:cNvPr id="5" name="图片 4"/>
          <p:cNvPicPr>
            <a:picLocks noChangeAspect="1"/>
          </p:cNvPicPr>
          <p:nvPr/>
        </p:nvPicPr>
        <p:blipFill>
          <a:blip r:embed="rId5"/>
          <a:stretch>
            <a:fillRect/>
          </a:stretch>
        </p:blipFill>
        <p:spPr>
          <a:xfrm>
            <a:off x="899592" y="4840387"/>
            <a:ext cx="8172450" cy="586210"/>
          </a:xfrm>
          <a:prstGeom prst="rect">
            <a:avLst/>
          </a:prstGeom>
        </p:spPr>
      </p:pic>
      <p:pic>
        <p:nvPicPr>
          <p:cNvPr id="6" name="图片 5"/>
          <p:cNvPicPr>
            <a:picLocks noChangeAspect="1"/>
          </p:cNvPicPr>
          <p:nvPr/>
        </p:nvPicPr>
        <p:blipFill>
          <a:blip r:embed="rId6"/>
          <a:stretch>
            <a:fillRect/>
          </a:stretch>
        </p:blipFill>
        <p:spPr>
          <a:xfrm>
            <a:off x="895547" y="5613352"/>
            <a:ext cx="6052717" cy="412077"/>
          </a:xfrm>
          <a:prstGeom prst="rect">
            <a:avLst/>
          </a:prstGeom>
        </p:spPr>
      </p:pic>
    </p:spTree>
    <p:extLst>
      <p:ext uri="{BB962C8B-B14F-4D97-AF65-F5344CB8AC3E}">
        <p14:creationId xmlns:p14="http://schemas.microsoft.com/office/powerpoint/2010/main" val="341765323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常用公式环境</a:t>
            </a:r>
            <a:endParaRPr lang="zh-CN" altLang="en-US" dirty="0"/>
          </a:p>
        </p:txBody>
      </p:sp>
      <p:sp>
        <p:nvSpPr>
          <p:cNvPr id="8195" name="Rectangle 3"/>
          <p:cNvSpPr>
            <a:spLocks noGrp="1" noChangeArrowheads="1"/>
          </p:cNvSpPr>
          <p:nvPr>
            <p:ph idx="1"/>
          </p:nvPr>
        </p:nvSpPr>
        <p:spPr/>
        <p:txBody>
          <a:bodyPr/>
          <a:lstStyle/>
          <a:p>
            <a:r>
              <a:rPr lang="zh-CN" altLang="en-US" sz="2800" b="0" dirty="0" smtClean="0"/>
              <a:t>公式组环境 </a:t>
            </a:r>
            <a:r>
              <a:rPr lang="en-US" altLang="zh-CN" sz="2800" b="0" dirty="0" smtClean="0"/>
              <a:t>align</a:t>
            </a:r>
          </a:p>
          <a:p>
            <a:r>
              <a:rPr lang="zh-CN" altLang="en-US" sz="2800" dirty="0"/>
              <a:t>公式</a:t>
            </a:r>
            <a:r>
              <a:rPr lang="zh-CN" altLang="en-US" sz="2800" dirty="0" smtClean="0"/>
              <a:t>组或多行公式以其中某个符号对齐</a:t>
            </a:r>
            <a:r>
              <a:rPr lang="en-US" altLang="zh-CN" sz="2800" dirty="0" smtClean="0"/>
              <a:t>, </a:t>
            </a:r>
            <a:r>
              <a:rPr lang="zh-CN" altLang="en-US" sz="2800" dirty="0" smtClean="0"/>
              <a:t>每行该出序号</a:t>
            </a:r>
            <a:r>
              <a:rPr lang="en-US" altLang="zh-CN" sz="2800" dirty="0" smtClean="0"/>
              <a:t>, </a:t>
            </a:r>
            <a:r>
              <a:rPr lang="zh-CN" altLang="en-US" sz="2800" dirty="0" smtClean="0"/>
              <a:t>它以</a:t>
            </a:r>
            <a:r>
              <a:rPr lang="en-US" altLang="zh-CN" sz="2800" dirty="0" smtClean="0"/>
              <a:t>&amp;</a:t>
            </a:r>
            <a:r>
              <a:rPr lang="zh-CN" altLang="en-US" sz="2800" dirty="0" smtClean="0"/>
              <a:t>为分列标志</a:t>
            </a:r>
            <a:r>
              <a:rPr lang="en-US" altLang="zh-CN" sz="2800" dirty="0" smtClean="0"/>
              <a:t>. </a:t>
            </a:r>
            <a:r>
              <a:rPr lang="zh-CN" altLang="en-US" sz="2800" dirty="0" smtClean="0"/>
              <a:t>奇数行右对齐</a:t>
            </a:r>
            <a:r>
              <a:rPr lang="en-US" altLang="zh-CN" sz="2800" dirty="0" smtClean="0"/>
              <a:t>, </a:t>
            </a:r>
            <a:r>
              <a:rPr lang="zh-CN" altLang="en-US" sz="2800" dirty="0" smtClean="0"/>
              <a:t>偶数行左对齐</a:t>
            </a:r>
            <a:endParaRPr lang="en-US" altLang="zh-CN" sz="2800" dirty="0" smtClean="0"/>
          </a:p>
          <a:p>
            <a:r>
              <a:rPr lang="zh-CN" altLang="en-US" sz="2800" b="0" dirty="0" smtClean="0"/>
              <a:t>怎么去掉标号</a:t>
            </a:r>
            <a:r>
              <a:rPr lang="en-US" altLang="zh-CN" sz="2800" b="0" dirty="0" smtClean="0"/>
              <a:t>(4.2)?</a:t>
            </a:r>
          </a:p>
          <a:p>
            <a:endParaRPr lang="en-US" altLang="zh-CN" sz="2800" b="0" dirty="0" smtClean="0"/>
          </a:p>
        </p:txBody>
      </p:sp>
      <p:pic>
        <p:nvPicPr>
          <p:cNvPr id="7" name="图片 6"/>
          <p:cNvPicPr>
            <a:picLocks noChangeAspect="1"/>
          </p:cNvPicPr>
          <p:nvPr/>
        </p:nvPicPr>
        <p:blipFill>
          <a:blip r:embed="rId3"/>
          <a:stretch>
            <a:fillRect/>
          </a:stretch>
        </p:blipFill>
        <p:spPr>
          <a:xfrm>
            <a:off x="899591" y="4077072"/>
            <a:ext cx="3324814" cy="1224136"/>
          </a:xfrm>
          <a:prstGeom prst="rect">
            <a:avLst/>
          </a:prstGeom>
        </p:spPr>
      </p:pic>
      <p:pic>
        <p:nvPicPr>
          <p:cNvPr id="9" name="图片 8"/>
          <p:cNvPicPr>
            <a:picLocks noChangeAspect="1"/>
          </p:cNvPicPr>
          <p:nvPr/>
        </p:nvPicPr>
        <p:blipFill>
          <a:blip r:embed="rId4"/>
          <a:stretch>
            <a:fillRect/>
          </a:stretch>
        </p:blipFill>
        <p:spPr>
          <a:xfrm>
            <a:off x="876996" y="5448836"/>
            <a:ext cx="5672143" cy="1004499"/>
          </a:xfrm>
          <a:prstGeom prst="rect">
            <a:avLst/>
          </a:prstGeom>
        </p:spPr>
      </p:pic>
    </p:spTree>
    <p:extLst>
      <p:ext uri="{BB962C8B-B14F-4D97-AF65-F5344CB8AC3E}">
        <p14:creationId xmlns:p14="http://schemas.microsoft.com/office/powerpoint/2010/main" val="352468262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常用公式环境</a:t>
            </a:r>
            <a:endParaRPr lang="zh-CN" altLang="en-US" dirty="0"/>
          </a:p>
        </p:txBody>
      </p:sp>
      <p:sp>
        <p:nvSpPr>
          <p:cNvPr id="8195" name="Rectangle 3"/>
          <p:cNvSpPr>
            <a:spLocks noGrp="1" noChangeArrowheads="1"/>
          </p:cNvSpPr>
          <p:nvPr>
            <p:ph idx="1"/>
          </p:nvPr>
        </p:nvSpPr>
        <p:spPr/>
        <p:txBody>
          <a:bodyPr/>
          <a:lstStyle/>
          <a:p>
            <a:r>
              <a:rPr lang="zh-CN" altLang="en-US" sz="2800" b="0" dirty="0" smtClean="0"/>
              <a:t>括号环境 </a:t>
            </a:r>
            <a:r>
              <a:rPr lang="en-US" altLang="zh-CN" sz="2800" b="0" dirty="0" smtClean="0"/>
              <a:t>cases</a:t>
            </a:r>
          </a:p>
          <a:p>
            <a:r>
              <a:rPr lang="zh-CN" altLang="en-US" sz="2800" dirty="0"/>
              <a:t>用</a:t>
            </a:r>
            <a:r>
              <a:rPr lang="zh-CN" altLang="en-US" sz="2800" dirty="0" smtClean="0"/>
              <a:t>在其他公式环境中排版带有左花括号的公式</a:t>
            </a:r>
            <a:endParaRPr lang="en-US" altLang="zh-CN" sz="2800" b="0" dirty="0" smtClean="0"/>
          </a:p>
          <a:p>
            <a:endParaRPr lang="en-US" altLang="zh-CN" sz="2800" b="0" dirty="0" smtClean="0"/>
          </a:p>
        </p:txBody>
      </p:sp>
      <p:pic>
        <p:nvPicPr>
          <p:cNvPr id="2" name="图片 1"/>
          <p:cNvPicPr>
            <a:picLocks noChangeAspect="1"/>
          </p:cNvPicPr>
          <p:nvPr/>
        </p:nvPicPr>
        <p:blipFill>
          <a:blip r:embed="rId3"/>
          <a:stretch>
            <a:fillRect/>
          </a:stretch>
        </p:blipFill>
        <p:spPr>
          <a:xfrm>
            <a:off x="899592" y="2780928"/>
            <a:ext cx="6781800" cy="1190625"/>
          </a:xfrm>
          <a:prstGeom prst="rect">
            <a:avLst/>
          </a:prstGeom>
        </p:spPr>
      </p:pic>
      <p:pic>
        <p:nvPicPr>
          <p:cNvPr id="4" name="图片 3"/>
          <p:cNvPicPr>
            <a:picLocks noChangeAspect="1"/>
          </p:cNvPicPr>
          <p:nvPr/>
        </p:nvPicPr>
        <p:blipFill>
          <a:blip r:embed="rId4"/>
          <a:stretch>
            <a:fillRect/>
          </a:stretch>
        </p:blipFill>
        <p:spPr>
          <a:xfrm>
            <a:off x="899592" y="4224619"/>
            <a:ext cx="6800775" cy="1292613"/>
          </a:xfrm>
          <a:prstGeom prst="rect">
            <a:avLst/>
          </a:prstGeom>
        </p:spPr>
      </p:pic>
    </p:spTree>
    <p:extLst>
      <p:ext uri="{BB962C8B-B14F-4D97-AF65-F5344CB8AC3E}">
        <p14:creationId xmlns:p14="http://schemas.microsoft.com/office/powerpoint/2010/main" val="134615433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公式中的文字</a:t>
            </a:r>
            <a:endParaRPr lang="zh-CN" altLang="en-US" dirty="0"/>
          </a:p>
        </p:txBody>
      </p:sp>
      <p:sp>
        <p:nvSpPr>
          <p:cNvPr id="8195" name="Rectangle 3"/>
          <p:cNvSpPr>
            <a:spLocks noGrp="1" noChangeArrowheads="1"/>
          </p:cNvSpPr>
          <p:nvPr>
            <p:ph idx="1"/>
          </p:nvPr>
        </p:nvSpPr>
        <p:spPr/>
        <p:txBody>
          <a:bodyPr/>
          <a:lstStyle/>
          <a:p>
            <a:r>
              <a:rPr lang="en-US" altLang="zh-CN" sz="2800" b="0" dirty="0" smtClean="0"/>
              <a:t>\text, </a:t>
            </a:r>
            <a:r>
              <a:rPr lang="en-US" altLang="zh-CN" sz="2800" b="0" dirty="0" err="1" smtClean="0"/>
              <a:t>amstext</a:t>
            </a:r>
            <a:r>
              <a:rPr lang="zh-CN" altLang="en-US" sz="2800" b="0" dirty="0" smtClean="0"/>
              <a:t>宏包提供的命令</a:t>
            </a:r>
            <a:r>
              <a:rPr lang="en-US" altLang="zh-CN" sz="2800" b="0" dirty="0" smtClean="0"/>
              <a:t>, </a:t>
            </a:r>
            <a:r>
              <a:rPr lang="zh-CN" altLang="en-US" sz="2800" b="0" dirty="0" smtClean="0"/>
              <a:t>把文本插在公式的任意位置</a:t>
            </a:r>
            <a:endParaRPr lang="en-US" altLang="zh-CN" sz="2800" b="0" dirty="0" smtClean="0"/>
          </a:p>
          <a:p>
            <a:r>
              <a:rPr lang="en-US" altLang="zh-CN" sz="2800" dirty="0" smtClean="0"/>
              <a:t>\</a:t>
            </a:r>
            <a:r>
              <a:rPr lang="en-US" altLang="zh-CN" sz="2800" dirty="0" err="1" smtClean="0"/>
              <a:t>intertext</a:t>
            </a:r>
            <a:r>
              <a:rPr lang="en-US" altLang="zh-CN" sz="2800" dirty="0" smtClean="0"/>
              <a:t>{</a:t>
            </a:r>
            <a:r>
              <a:rPr lang="zh-CN" altLang="en-US" sz="2800" dirty="0" smtClean="0"/>
              <a:t>文本</a:t>
            </a:r>
            <a:r>
              <a:rPr lang="en-US" altLang="zh-CN" sz="2800" dirty="0" smtClean="0"/>
              <a:t>}, </a:t>
            </a:r>
            <a:r>
              <a:rPr lang="en-US" altLang="zh-CN" sz="2800" dirty="0" err="1" smtClean="0"/>
              <a:t>amsmath</a:t>
            </a:r>
            <a:r>
              <a:rPr lang="zh-CN" altLang="en-US" sz="2800" dirty="0" smtClean="0"/>
              <a:t>宏包提供的命令</a:t>
            </a:r>
            <a:r>
              <a:rPr lang="en-US" altLang="zh-CN" sz="2800" dirty="0" smtClean="0"/>
              <a:t>, </a:t>
            </a:r>
            <a:r>
              <a:rPr lang="zh-CN" altLang="en-US" sz="2800" dirty="0" smtClean="0"/>
              <a:t>把文本插在多行公式之间</a:t>
            </a:r>
            <a:endParaRPr lang="en-US" altLang="zh-CN" sz="2800" dirty="0" smtClean="0"/>
          </a:p>
          <a:p>
            <a:r>
              <a:rPr lang="zh-CN" altLang="en-US" sz="2800" b="0" dirty="0"/>
              <a:t>很少见</a:t>
            </a:r>
            <a:endParaRPr lang="en-US" altLang="zh-CN" sz="2800" b="0" dirty="0" smtClean="0"/>
          </a:p>
        </p:txBody>
      </p:sp>
    </p:spTree>
    <p:extLst>
      <p:ext uri="{BB962C8B-B14F-4D97-AF65-F5344CB8AC3E}">
        <p14:creationId xmlns:p14="http://schemas.microsoft.com/office/powerpoint/2010/main" val="240071572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公式文字的基本元素</a:t>
            </a:r>
            <a:endParaRPr lang="zh-CN" altLang="en-US" dirty="0"/>
          </a:p>
        </p:txBody>
      </p:sp>
      <p:sp>
        <p:nvSpPr>
          <p:cNvPr id="8195" name="Rectangle 3"/>
          <p:cNvSpPr>
            <a:spLocks noGrp="1" noChangeArrowheads="1"/>
          </p:cNvSpPr>
          <p:nvPr>
            <p:ph idx="1"/>
          </p:nvPr>
        </p:nvSpPr>
        <p:spPr/>
        <p:txBody>
          <a:bodyPr/>
          <a:lstStyle/>
          <a:p>
            <a:r>
              <a:rPr lang="en-US" altLang="zh-CN" sz="2800" b="0" dirty="0" err="1" smtClean="0"/>
              <a:t>LaTeX</a:t>
            </a:r>
            <a:r>
              <a:rPr lang="zh-CN" altLang="en-US" sz="2800" b="0" dirty="0" smtClean="0"/>
              <a:t>的英文字母在数学模式下可以直接输入</a:t>
            </a:r>
            <a:endParaRPr lang="en-US" altLang="zh-CN" sz="2800" b="0" dirty="0" smtClean="0"/>
          </a:p>
          <a:p>
            <a:r>
              <a:rPr lang="zh-CN" altLang="en-US" sz="2800" dirty="0" smtClean="0"/>
              <a:t>希腊字母则需要用如下的命令输入</a:t>
            </a:r>
            <a:r>
              <a:rPr lang="en-US" altLang="zh-CN" sz="2800" dirty="0" smtClean="0"/>
              <a:t>:</a:t>
            </a:r>
            <a:endParaRPr lang="en-US" altLang="zh-CN" sz="2800" b="0" dirty="0" smtClean="0"/>
          </a:p>
        </p:txBody>
      </p:sp>
      <p:pic>
        <p:nvPicPr>
          <p:cNvPr id="2" name="图片 1"/>
          <p:cNvPicPr>
            <a:picLocks noChangeAspect="1"/>
          </p:cNvPicPr>
          <p:nvPr/>
        </p:nvPicPr>
        <p:blipFill>
          <a:blip r:embed="rId3"/>
          <a:stretch>
            <a:fillRect/>
          </a:stretch>
        </p:blipFill>
        <p:spPr>
          <a:xfrm>
            <a:off x="1763688" y="2620320"/>
            <a:ext cx="5677782" cy="4211022"/>
          </a:xfrm>
          <a:prstGeom prst="rect">
            <a:avLst/>
          </a:prstGeom>
        </p:spPr>
      </p:pic>
    </p:spTree>
    <p:extLst>
      <p:ext uri="{BB962C8B-B14F-4D97-AF65-F5344CB8AC3E}">
        <p14:creationId xmlns:p14="http://schemas.microsoft.com/office/powerpoint/2010/main" val="365926717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公式文字的基本元素</a:t>
            </a:r>
            <a:endParaRPr lang="zh-CN" altLang="en-US" dirty="0"/>
          </a:p>
        </p:txBody>
      </p:sp>
      <p:sp>
        <p:nvSpPr>
          <p:cNvPr id="8195" name="Rectangle 3"/>
          <p:cNvSpPr>
            <a:spLocks noGrp="1" noChangeArrowheads="1"/>
          </p:cNvSpPr>
          <p:nvPr>
            <p:ph idx="1"/>
          </p:nvPr>
        </p:nvSpPr>
        <p:spPr/>
        <p:txBody>
          <a:bodyPr>
            <a:normAutofit fontScale="92500" lnSpcReduction="10000"/>
          </a:bodyPr>
          <a:lstStyle/>
          <a:p>
            <a:r>
              <a:rPr lang="zh-CN" altLang="en-US" sz="2800" dirty="0" smtClean="0"/>
              <a:t>上标命令</a:t>
            </a:r>
            <a:r>
              <a:rPr lang="en-US" altLang="zh-CN" sz="2800" dirty="0" smtClean="0"/>
              <a:t>: ^{}, </a:t>
            </a:r>
            <a:r>
              <a:rPr lang="zh-CN" altLang="en-US" sz="2800" dirty="0" smtClean="0"/>
              <a:t>下标命令</a:t>
            </a:r>
            <a:r>
              <a:rPr lang="en-US" altLang="zh-CN" sz="2800" dirty="0" smtClean="0"/>
              <a:t>_{}</a:t>
            </a:r>
            <a:endParaRPr lang="en-US" altLang="zh-CN" sz="2800" b="0" dirty="0" smtClean="0"/>
          </a:p>
          <a:p>
            <a:r>
              <a:rPr lang="zh-CN" altLang="en-US" sz="2800" dirty="0" smtClean="0"/>
              <a:t>求导符号可以直接使用键盘上的</a:t>
            </a:r>
            <a:r>
              <a:rPr lang="en-US" altLang="zh-CN" sz="2800" dirty="0" smtClean="0"/>
              <a:t>’, </a:t>
            </a:r>
            <a:r>
              <a:rPr lang="zh-CN" altLang="en-US" sz="2800" dirty="0" smtClean="0"/>
              <a:t>比如</a:t>
            </a:r>
            <a:r>
              <a:rPr lang="en-US" altLang="zh-CN" sz="2800" dirty="0" smtClean="0"/>
              <a:t>f ’</a:t>
            </a:r>
          </a:p>
          <a:p>
            <a:r>
              <a:rPr lang="zh-CN" altLang="en-US" sz="2800" b="0" dirty="0" smtClean="0"/>
              <a:t>短分时可直接使用键盘上的斜线</a:t>
            </a:r>
            <a:r>
              <a:rPr lang="en-US" altLang="zh-CN" sz="2800" b="0" dirty="0" smtClean="0"/>
              <a:t>(</a:t>
            </a:r>
            <a:r>
              <a:rPr lang="en-US" altLang="zh-CN" sz="2800" b="0" dirty="0" err="1" smtClean="0"/>
              <a:t>x+y</a:t>
            </a:r>
            <a:r>
              <a:rPr lang="en-US" altLang="zh-CN" sz="2800" b="0" dirty="0" smtClean="0"/>
              <a:t>)/2</a:t>
            </a:r>
          </a:p>
          <a:p>
            <a:r>
              <a:rPr lang="zh-CN" altLang="en-US" sz="2800" dirty="0" smtClean="0"/>
              <a:t>水平分数线</a:t>
            </a:r>
            <a:r>
              <a:rPr lang="en-US" altLang="zh-CN" sz="2800" dirty="0" smtClean="0"/>
              <a:t>\</a:t>
            </a:r>
            <a:r>
              <a:rPr lang="en-US" altLang="zh-CN" sz="2800" dirty="0" err="1" smtClean="0"/>
              <a:t>frac</a:t>
            </a:r>
            <a:r>
              <a:rPr lang="en-US" altLang="zh-CN" sz="2800" dirty="0" smtClean="0"/>
              <a:t>{</a:t>
            </a:r>
            <a:r>
              <a:rPr lang="zh-CN" altLang="en-US" sz="2800" dirty="0" smtClean="0"/>
              <a:t>分子</a:t>
            </a:r>
            <a:r>
              <a:rPr lang="en-US" altLang="zh-CN" sz="2800" dirty="0" smtClean="0"/>
              <a:t>}{</a:t>
            </a:r>
            <a:r>
              <a:rPr lang="zh-CN" altLang="en-US" sz="2800" dirty="0" smtClean="0"/>
              <a:t>分母</a:t>
            </a:r>
            <a:r>
              <a:rPr lang="en-US" altLang="zh-CN" sz="2800" dirty="0" smtClean="0"/>
              <a:t>}, </a:t>
            </a:r>
            <a:r>
              <a:rPr lang="zh-CN" altLang="en-US" sz="2800" dirty="0" smtClean="0"/>
              <a:t>比如</a:t>
            </a:r>
            <a:r>
              <a:rPr lang="en-US" altLang="zh-CN" sz="2800" dirty="0" smtClean="0"/>
              <a:t>\</a:t>
            </a:r>
            <a:r>
              <a:rPr lang="en-US" altLang="zh-CN" sz="2800" dirty="0" err="1" smtClean="0"/>
              <a:t>frac</a:t>
            </a:r>
            <a:r>
              <a:rPr lang="en-US" altLang="zh-CN" sz="2800" dirty="0" smtClean="0"/>
              <a:t>{</a:t>
            </a:r>
            <a:r>
              <a:rPr lang="en-US" altLang="zh-CN" sz="2800" dirty="0" err="1" smtClean="0"/>
              <a:t>x+y</a:t>
            </a:r>
            <a:r>
              <a:rPr lang="en-US" altLang="zh-CN" sz="2800" dirty="0" smtClean="0"/>
              <a:t>}{2}</a:t>
            </a:r>
          </a:p>
          <a:p>
            <a:r>
              <a:rPr lang="zh-CN" altLang="en-US" sz="2800" b="0" dirty="0" smtClean="0"/>
              <a:t>开平方</a:t>
            </a:r>
            <a:r>
              <a:rPr lang="en-US" altLang="zh-CN" sz="2800" b="0" dirty="0" smtClean="0"/>
              <a:t>\</a:t>
            </a:r>
            <a:r>
              <a:rPr lang="en-US" altLang="zh-CN" sz="2800" b="0" dirty="0" err="1" smtClean="0"/>
              <a:t>sqrt</a:t>
            </a:r>
            <a:r>
              <a:rPr lang="en-US" altLang="zh-CN" sz="2800" b="0" dirty="0" smtClean="0"/>
              <a:t>{</a:t>
            </a:r>
            <a:r>
              <a:rPr lang="zh-CN" altLang="en-US" sz="2800" b="0" dirty="0" smtClean="0"/>
              <a:t>表达式</a:t>
            </a:r>
            <a:r>
              <a:rPr lang="en-US" altLang="zh-CN" sz="2800" b="0" dirty="0" smtClean="0"/>
              <a:t>}; </a:t>
            </a:r>
            <a:r>
              <a:rPr lang="zh-CN" altLang="en-US" sz="2800" b="0" dirty="0" smtClean="0"/>
              <a:t>开高次方</a:t>
            </a:r>
            <a:r>
              <a:rPr lang="en-US" altLang="zh-CN" sz="2800" b="0" dirty="0" smtClean="0"/>
              <a:t>\</a:t>
            </a:r>
            <a:r>
              <a:rPr lang="en-US" altLang="zh-CN" sz="2800" b="0" dirty="0" err="1" smtClean="0"/>
              <a:t>sqrt</a:t>
            </a:r>
            <a:r>
              <a:rPr lang="en-US" altLang="zh-CN" sz="2800" b="0" dirty="0" smtClean="0"/>
              <a:t>[n]{</a:t>
            </a:r>
            <a:r>
              <a:rPr lang="zh-CN" altLang="en-US" sz="2800" b="0" dirty="0" smtClean="0"/>
              <a:t>表达式</a:t>
            </a:r>
            <a:r>
              <a:rPr lang="en-US" altLang="zh-CN" sz="2800" b="0" dirty="0" smtClean="0"/>
              <a:t>}</a:t>
            </a:r>
          </a:p>
          <a:p>
            <a:r>
              <a:rPr lang="zh-CN" altLang="en-US" sz="2800" dirty="0" smtClean="0"/>
              <a:t>求和</a:t>
            </a:r>
            <a:r>
              <a:rPr lang="en-US" altLang="zh-CN" sz="2800" dirty="0" smtClean="0"/>
              <a:t>\sum_{</a:t>
            </a:r>
            <a:r>
              <a:rPr lang="zh-CN" altLang="en-US" sz="2800" dirty="0" smtClean="0"/>
              <a:t>下标内容</a:t>
            </a:r>
            <a:r>
              <a:rPr lang="en-US" altLang="zh-CN" sz="2800" dirty="0" smtClean="0"/>
              <a:t>}^{</a:t>
            </a:r>
            <a:r>
              <a:rPr lang="zh-CN" altLang="en-US" sz="2800" dirty="0" smtClean="0"/>
              <a:t>上标内容</a:t>
            </a:r>
            <a:r>
              <a:rPr lang="en-US" altLang="zh-CN" sz="2800" dirty="0" smtClean="0"/>
              <a:t>}</a:t>
            </a:r>
          </a:p>
          <a:p>
            <a:r>
              <a:rPr lang="zh-CN" altLang="en-US" sz="2800" b="0" dirty="0" smtClean="0"/>
              <a:t>积分</a:t>
            </a:r>
            <a:r>
              <a:rPr lang="en-US" altLang="zh-CN" sz="2800" b="0" dirty="0" smtClean="0"/>
              <a:t>\</a:t>
            </a:r>
            <a:r>
              <a:rPr lang="en-US" altLang="zh-CN" sz="2800" b="0" dirty="0" err="1" smtClean="0"/>
              <a:t>int</a:t>
            </a:r>
            <a:r>
              <a:rPr lang="en-US" altLang="zh-CN" sz="2800" b="0" dirty="0" smtClean="0"/>
              <a:t>_{</a:t>
            </a:r>
            <a:r>
              <a:rPr lang="zh-CN" altLang="en-US" sz="2800" b="0" dirty="0" smtClean="0"/>
              <a:t>下限</a:t>
            </a:r>
            <a:r>
              <a:rPr lang="en-US" altLang="zh-CN" sz="2800" b="0" dirty="0" smtClean="0"/>
              <a:t>}^{</a:t>
            </a:r>
            <a:r>
              <a:rPr lang="zh-CN" altLang="en-US" sz="2800" b="0" dirty="0" smtClean="0"/>
              <a:t>上限</a:t>
            </a:r>
            <a:r>
              <a:rPr lang="en-US" altLang="zh-CN" sz="2800" b="0" dirty="0" smtClean="0"/>
              <a:t>}</a:t>
            </a:r>
          </a:p>
          <a:p>
            <a:r>
              <a:rPr lang="zh-CN" altLang="en-US" sz="2800" dirty="0"/>
              <a:t>上</a:t>
            </a:r>
            <a:r>
              <a:rPr lang="zh-CN" altLang="en-US" sz="2800" dirty="0" smtClean="0"/>
              <a:t>划线</a:t>
            </a:r>
            <a:r>
              <a:rPr lang="en-US" altLang="zh-CN" sz="2800" dirty="0" smtClean="0"/>
              <a:t>\</a:t>
            </a:r>
            <a:r>
              <a:rPr lang="en-US" altLang="zh-CN" sz="2800" dirty="0" err="1" smtClean="0"/>
              <a:t>overline</a:t>
            </a:r>
            <a:r>
              <a:rPr lang="en-US" altLang="zh-CN" sz="2800" dirty="0" smtClean="0"/>
              <a:t>{</a:t>
            </a:r>
            <a:r>
              <a:rPr lang="zh-CN" altLang="en-US" sz="2800" dirty="0" smtClean="0"/>
              <a:t>公式</a:t>
            </a:r>
            <a:r>
              <a:rPr lang="en-US" altLang="zh-CN" sz="2800" dirty="0" smtClean="0"/>
              <a:t>}; </a:t>
            </a:r>
            <a:r>
              <a:rPr lang="zh-CN" altLang="en-US" sz="2800" dirty="0" smtClean="0"/>
              <a:t>下划线</a:t>
            </a:r>
            <a:r>
              <a:rPr lang="en-US" altLang="zh-CN" sz="2800" dirty="0" smtClean="0"/>
              <a:t>\underline{</a:t>
            </a:r>
            <a:r>
              <a:rPr lang="zh-CN" altLang="en-US" sz="2800" dirty="0" smtClean="0"/>
              <a:t>公式</a:t>
            </a:r>
            <a:r>
              <a:rPr lang="en-US" altLang="zh-CN" sz="2800" dirty="0" smtClean="0"/>
              <a:t>}</a:t>
            </a:r>
          </a:p>
          <a:p>
            <a:r>
              <a:rPr lang="zh-CN" altLang="en-US" sz="2800" dirty="0"/>
              <a:t>堆叠</a:t>
            </a:r>
            <a:r>
              <a:rPr lang="zh-CN" altLang="en-US" sz="2800" dirty="0" smtClean="0"/>
              <a:t>符号</a:t>
            </a:r>
            <a:r>
              <a:rPr lang="en-US" altLang="zh-CN" sz="2800" dirty="0" smtClean="0"/>
              <a:t>\</a:t>
            </a:r>
            <a:r>
              <a:rPr lang="en-US" altLang="zh-CN" sz="2800" dirty="0" err="1" smtClean="0"/>
              <a:t>stackrel</a:t>
            </a:r>
            <a:r>
              <a:rPr lang="en-US" altLang="zh-CN" sz="2800" dirty="0" smtClean="0"/>
              <a:t>{</a:t>
            </a:r>
            <a:r>
              <a:rPr lang="zh-CN" altLang="en-US" sz="2800" dirty="0" smtClean="0"/>
              <a:t>上位符号</a:t>
            </a:r>
            <a:r>
              <a:rPr lang="en-US" altLang="zh-CN" sz="2800" dirty="0" smtClean="0"/>
              <a:t>}{</a:t>
            </a:r>
            <a:r>
              <a:rPr lang="zh-CN" altLang="en-US" sz="2800" dirty="0" smtClean="0"/>
              <a:t>基位符号</a:t>
            </a:r>
            <a:r>
              <a:rPr lang="en-US" altLang="zh-CN" sz="2800" dirty="0" smtClean="0"/>
              <a:t>}: $a\</a:t>
            </a:r>
            <a:r>
              <a:rPr lang="en-US" altLang="zh-CN" sz="2800" dirty="0" err="1" smtClean="0"/>
              <a:t>stackrel</a:t>
            </a:r>
            <a:r>
              <a:rPr lang="en-US" altLang="zh-CN" sz="2800" dirty="0"/>
              <a:t>{&lt;}{=}c$</a:t>
            </a:r>
            <a:endParaRPr lang="en-US" altLang="zh-CN" sz="2800" b="0" dirty="0" smtClean="0"/>
          </a:p>
        </p:txBody>
      </p:sp>
      <p:pic>
        <p:nvPicPr>
          <p:cNvPr id="4" name="图片 3"/>
          <p:cNvPicPr>
            <a:picLocks noChangeAspect="1"/>
          </p:cNvPicPr>
          <p:nvPr/>
        </p:nvPicPr>
        <p:blipFill>
          <a:blip r:embed="rId3"/>
          <a:stretch>
            <a:fillRect/>
          </a:stretch>
        </p:blipFill>
        <p:spPr>
          <a:xfrm>
            <a:off x="899592" y="5949280"/>
            <a:ext cx="1080120" cy="566621"/>
          </a:xfrm>
          <a:prstGeom prst="rect">
            <a:avLst/>
          </a:prstGeom>
        </p:spPr>
      </p:pic>
    </p:spTree>
    <p:extLst>
      <p:ext uri="{BB962C8B-B14F-4D97-AF65-F5344CB8AC3E}">
        <p14:creationId xmlns:p14="http://schemas.microsoft.com/office/powerpoint/2010/main" val="372849349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zh-CN" altLang="en-US" dirty="0" smtClean="0"/>
              <a:t>插入图片</a:t>
            </a:r>
            <a:endParaRPr lang="zh-CN" altLang="en-US" dirty="0"/>
          </a:p>
        </p:txBody>
      </p:sp>
      <p:sp>
        <p:nvSpPr>
          <p:cNvPr id="8195" name="Rectangle 3"/>
          <p:cNvSpPr>
            <a:spLocks noGrp="1" noChangeArrowheads="1"/>
          </p:cNvSpPr>
          <p:nvPr>
            <p:ph idx="1"/>
          </p:nvPr>
        </p:nvSpPr>
        <p:spPr/>
        <p:txBody>
          <a:bodyPr>
            <a:normAutofit fontScale="92500" lnSpcReduction="10000"/>
          </a:bodyPr>
          <a:lstStyle/>
          <a:p>
            <a:r>
              <a:rPr lang="en-US" altLang="zh-CN" sz="2800" b="0" dirty="0" err="1" smtClean="0"/>
              <a:t>LaTeX</a:t>
            </a:r>
            <a:r>
              <a:rPr lang="zh-CN" altLang="en-US" sz="2800" b="0" dirty="0" smtClean="0"/>
              <a:t>支持点阵图形格式</a:t>
            </a:r>
            <a:r>
              <a:rPr lang="en-US" altLang="zh-CN" sz="2800" b="0" dirty="0" smtClean="0"/>
              <a:t>JPG</a:t>
            </a:r>
            <a:r>
              <a:rPr lang="zh-CN" altLang="en-US" sz="2800" b="0" dirty="0" smtClean="0"/>
              <a:t>和</a:t>
            </a:r>
            <a:r>
              <a:rPr lang="en-US" altLang="zh-CN" sz="2800" b="0" dirty="0" smtClean="0"/>
              <a:t>PNG</a:t>
            </a:r>
            <a:r>
              <a:rPr lang="zh-CN" altLang="en-US" sz="2800" b="0" dirty="0" smtClean="0"/>
              <a:t>图片</a:t>
            </a:r>
            <a:r>
              <a:rPr lang="en-US" altLang="zh-CN" sz="2800" b="0" dirty="0" smtClean="0"/>
              <a:t>, </a:t>
            </a:r>
            <a:r>
              <a:rPr lang="zh-CN" altLang="en-US" sz="2800" b="0" dirty="0" smtClean="0"/>
              <a:t>也支持矢量格式的</a:t>
            </a:r>
            <a:r>
              <a:rPr lang="en-US" altLang="zh-CN" sz="2800" b="0" dirty="0" smtClean="0"/>
              <a:t>EPS</a:t>
            </a:r>
            <a:r>
              <a:rPr lang="zh-CN" altLang="en-US" sz="2800" b="0" dirty="0" smtClean="0"/>
              <a:t>和</a:t>
            </a:r>
            <a:r>
              <a:rPr lang="en-US" altLang="zh-CN" sz="2800" b="0" dirty="0" smtClean="0"/>
              <a:t>PDF</a:t>
            </a:r>
          </a:p>
          <a:p>
            <a:r>
              <a:rPr lang="zh-CN" altLang="en-US" sz="2800" dirty="0" smtClean="0"/>
              <a:t>当需要在源文件插入图片时</a:t>
            </a:r>
            <a:r>
              <a:rPr lang="en-US" altLang="zh-CN" sz="2800" dirty="0" smtClean="0"/>
              <a:t>, </a:t>
            </a:r>
            <a:r>
              <a:rPr lang="zh-CN" altLang="en-US" sz="2800" dirty="0" smtClean="0"/>
              <a:t>应先调入</a:t>
            </a:r>
            <a:r>
              <a:rPr lang="en-US" altLang="zh-CN" sz="2800" dirty="0" err="1" smtClean="0"/>
              <a:t>graphicx</a:t>
            </a:r>
            <a:r>
              <a:rPr lang="zh-CN" altLang="en-US" sz="2800" dirty="0" smtClean="0"/>
              <a:t>插图宏包</a:t>
            </a:r>
            <a:r>
              <a:rPr lang="en-US" altLang="zh-CN" sz="2800" dirty="0"/>
              <a:t>: </a:t>
            </a:r>
            <a:r>
              <a:rPr lang="en-US" altLang="zh-CN" sz="2800" dirty="0">
                <a:solidFill>
                  <a:schemeClr val="accent6">
                    <a:lumMod val="50000"/>
                  </a:schemeClr>
                </a:solidFill>
              </a:rPr>
              <a:t>\</a:t>
            </a:r>
            <a:r>
              <a:rPr lang="en-US" altLang="zh-CN" sz="2800" dirty="0" err="1">
                <a:solidFill>
                  <a:schemeClr val="accent6">
                    <a:lumMod val="50000"/>
                  </a:schemeClr>
                </a:solidFill>
              </a:rPr>
              <a:t>usepackage</a:t>
            </a:r>
            <a:r>
              <a:rPr lang="en-US" altLang="zh-CN" sz="2800" dirty="0">
                <a:solidFill>
                  <a:schemeClr val="accent6">
                    <a:lumMod val="50000"/>
                  </a:schemeClr>
                </a:solidFill>
              </a:rPr>
              <a:t>{</a:t>
            </a:r>
            <a:r>
              <a:rPr lang="en-US" altLang="zh-CN" sz="2800" dirty="0" err="1">
                <a:solidFill>
                  <a:srgbClr val="339933"/>
                </a:solidFill>
              </a:rPr>
              <a:t>graphicx</a:t>
            </a:r>
            <a:r>
              <a:rPr lang="en-US" altLang="zh-CN" sz="2800" dirty="0" smtClean="0">
                <a:solidFill>
                  <a:schemeClr val="accent6">
                    <a:lumMod val="50000"/>
                  </a:schemeClr>
                </a:solidFill>
              </a:rPr>
              <a:t>}</a:t>
            </a:r>
          </a:p>
          <a:p>
            <a:r>
              <a:rPr lang="zh-CN" altLang="en-US" sz="2800" b="0" dirty="0" smtClean="0"/>
              <a:t>插图路径</a:t>
            </a:r>
            <a:r>
              <a:rPr lang="zh-CN" altLang="en-US" sz="2800" dirty="0" smtClean="0"/>
              <a:t>命令</a:t>
            </a:r>
            <a:r>
              <a:rPr lang="en-US" altLang="zh-CN" sz="2800" dirty="0" smtClean="0"/>
              <a:t>\</a:t>
            </a:r>
            <a:r>
              <a:rPr lang="en-US" altLang="zh-CN" sz="2800" dirty="0" err="1" smtClean="0"/>
              <a:t>graphicpath</a:t>
            </a:r>
            <a:r>
              <a:rPr lang="en-US" altLang="zh-CN" sz="2800" dirty="0" smtClean="0"/>
              <a:t>{{</a:t>
            </a:r>
            <a:r>
              <a:rPr lang="zh-CN" altLang="en-US" sz="2800" dirty="0" smtClean="0"/>
              <a:t>路径</a:t>
            </a:r>
            <a:r>
              <a:rPr lang="en-US" altLang="zh-CN" sz="2800" dirty="0" smtClean="0"/>
              <a:t>1}{</a:t>
            </a:r>
            <a:r>
              <a:rPr lang="zh-CN" altLang="en-US" sz="2800" dirty="0" smtClean="0"/>
              <a:t>路径</a:t>
            </a:r>
            <a:r>
              <a:rPr lang="en-US" altLang="zh-CN" sz="2800" dirty="0" smtClean="0"/>
              <a:t>2}} </a:t>
            </a:r>
          </a:p>
          <a:p>
            <a:r>
              <a:rPr lang="en-US" altLang="zh-CN" sz="2800" dirty="0" smtClean="0"/>
              <a:t> </a:t>
            </a:r>
            <a:r>
              <a:rPr lang="en-US" altLang="zh-CN" sz="2800" dirty="0"/>
              <a:t>\</a:t>
            </a:r>
            <a:r>
              <a:rPr lang="en-US" altLang="zh-CN" sz="2800" dirty="0" err="1"/>
              <a:t>graphicpath</a:t>
            </a:r>
            <a:r>
              <a:rPr lang="en-US" altLang="zh-CN" sz="2800" dirty="0" smtClean="0"/>
              <a:t>{{</a:t>
            </a:r>
            <a:r>
              <a:rPr lang="en-US" altLang="zh-CN" sz="2800" dirty="0" err="1" smtClean="0"/>
              <a:t>mypath</a:t>
            </a:r>
            <a:r>
              <a:rPr lang="en-US" altLang="zh-CN" sz="2800" dirty="0" smtClean="0"/>
              <a:t>/}{</a:t>
            </a:r>
            <a:r>
              <a:rPr lang="en-US" altLang="zh-CN" sz="2800" dirty="0" err="1" smtClean="0"/>
              <a:t>mypic</a:t>
            </a:r>
            <a:r>
              <a:rPr lang="en-US" altLang="zh-CN" sz="2800" dirty="0" smtClean="0"/>
              <a:t>/}}, </a:t>
            </a:r>
            <a:r>
              <a:rPr lang="zh-CN" altLang="en-US" sz="2800" dirty="0" smtClean="0"/>
              <a:t>相对路径</a:t>
            </a:r>
            <a:endParaRPr lang="en-US" altLang="zh-CN" sz="2800" dirty="0" smtClean="0"/>
          </a:p>
          <a:p>
            <a:r>
              <a:rPr lang="en-US" altLang="zh-CN" sz="2800" dirty="0"/>
              <a:t>\</a:t>
            </a:r>
            <a:r>
              <a:rPr lang="en-US" altLang="zh-CN" sz="2800" dirty="0" err="1"/>
              <a:t>graphicpath</a:t>
            </a:r>
            <a:r>
              <a:rPr lang="en-US" altLang="zh-CN" sz="2800" dirty="0" smtClean="0"/>
              <a:t>{{d:/</a:t>
            </a:r>
            <a:r>
              <a:rPr lang="en-US" altLang="zh-CN" sz="2800" dirty="0" err="1" smtClean="0"/>
              <a:t>mypath</a:t>
            </a:r>
            <a:r>
              <a:rPr lang="en-US" altLang="zh-CN" sz="2800" dirty="0"/>
              <a:t>/}{</a:t>
            </a:r>
            <a:r>
              <a:rPr lang="en-US" altLang="zh-CN" sz="2800" dirty="0" err="1"/>
              <a:t>mypic</a:t>
            </a:r>
            <a:r>
              <a:rPr lang="en-US" altLang="zh-CN" sz="2800" dirty="0"/>
              <a:t>/}}, </a:t>
            </a:r>
            <a:r>
              <a:rPr lang="zh-CN" altLang="en-US" sz="2800" dirty="0" smtClean="0"/>
              <a:t>绝对路径</a:t>
            </a:r>
            <a:endParaRPr lang="en-US" altLang="zh-CN" sz="2800" dirty="0" smtClean="0"/>
          </a:p>
          <a:p>
            <a:r>
              <a:rPr lang="zh-CN" altLang="en-US" sz="2800" b="0" dirty="0" smtClean="0"/>
              <a:t>插图命令</a:t>
            </a:r>
            <a:r>
              <a:rPr lang="en-US" altLang="zh-CN" sz="2800" b="0" dirty="0" smtClean="0"/>
              <a:t>\</a:t>
            </a:r>
            <a:r>
              <a:rPr lang="en-US" altLang="zh-CN" sz="2800" b="0" dirty="0" err="1" smtClean="0"/>
              <a:t>includegraphics</a:t>
            </a:r>
            <a:r>
              <a:rPr lang="en-US" altLang="zh-CN" sz="2800" b="0" dirty="0" smtClean="0"/>
              <a:t>[</a:t>
            </a:r>
            <a:r>
              <a:rPr lang="zh-CN" altLang="en-US" sz="2800" b="0" dirty="0" smtClean="0"/>
              <a:t>参数</a:t>
            </a:r>
            <a:r>
              <a:rPr lang="en-US" altLang="zh-CN" sz="2800" b="0" dirty="0" smtClean="0"/>
              <a:t>][</a:t>
            </a:r>
            <a:r>
              <a:rPr lang="zh-CN" altLang="en-US" sz="2800" b="0" dirty="0" smtClean="0"/>
              <a:t>插图名</a:t>
            </a:r>
            <a:r>
              <a:rPr lang="en-US" altLang="zh-CN" sz="2800" b="0" dirty="0" smtClean="0"/>
              <a:t>]</a:t>
            </a:r>
          </a:p>
          <a:p>
            <a:r>
              <a:rPr lang="zh-CN" altLang="en-US" sz="2800" dirty="0" smtClean="0"/>
              <a:t>参数</a:t>
            </a:r>
            <a:r>
              <a:rPr lang="en-US" altLang="zh-CN" sz="2800" dirty="0" smtClean="0"/>
              <a:t>: height, width, scale, angle, bb</a:t>
            </a:r>
          </a:p>
          <a:p>
            <a:r>
              <a:rPr lang="en-US" altLang="zh-CN" sz="2800" dirty="0"/>
              <a:t>b</a:t>
            </a:r>
            <a:r>
              <a:rPr lang="en-US" altLang="zh-CN" sz="2800" dirty="0" smtClean="0"/>
              <a:t>b</a:t>
            </a:r>
            <a:r>
              <a:rPr lang="zh-CN" altLang="en-US" sz="2800" dirty="0" smtClean="0"/>
              <a:t>表示左下角与右上角的坐标</a:t>
            </a:r>
            <a:endParaRPr lang="en-US" altLang="zh-CN" sz="2800" b="0" dirty="0" smtClean="0"/>
          </a:p>
        </p:txBody>
      </p:sp>
    </p:spTree>
    <p:extLst>
      <p:ext uri="{BB962C8B-B14F-4D97-AF65-F5344CB8AC3E}">
        <p14:creationId xmlns:p14="http://schemas.microsoft.com/office/powerpoint/2010/main" val="4240833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1026"/>
          <p:cNvSpPr>
            <a:spLocks noGrp="1" noChangeArrowheads="1"/>
          </p:cNvSpPr>
          <p:nvPr>
            <p:ph type="title"/>
          </p:nvPr>
        </p:nvSpPr>
        <p:spPr/>
        <p:txBody>
          <a:bodyPr/>
          <a:lstStyle/>
          <a:p>
            <a:r>
              <a:rPr lang="en-US" altLang="zh-CN"/>
              <a:t>  </a:t>
            </a:r>
            <a:r>
              <a:rPr lang="zh-CN" altLang="en-US"/>
              <a:t>文件管理中的几个概念</a:t>
            </a:r>
          </a:p>
        </p:txBody>
      </p:sp>
      <p:graphicFrame>
        <p:nvGraphicFramePr>
          <p:cNvPr id="433155" name="Object 1027"/>
          <p:cNvGraphicFramePr>
            <a:graphicFrameLocks noChangeAspect="1"/>
          </p:cNvGraphicFramePr>
          <p:nvPr/>
        </p:nvGraphicFramePr>
        <p:xfrm>
          <a:off x="838200" y="1905000"/>
          <a:ext cx="346075" cy="341313"/>
        </p:xfrm>
        <a:graphic>
          <a:graphicData uri="http://schemas.openxmlformats.org/presentationml/2006/ole">
            <mc:AlternateContent xmlns:mc="http://schemas.openxmlformats.org/markup-compatibility/2006">
              <mc:Choice xmlns:v="urn:schemas-microsoft-com:vml" Requires="v">
                <p:oleObj spid="_x0000_s2060" name="BMP 图象" r:id="rId3" imgW="685800" imgH="676275" progId="Paint.Picture">
                  <p:embed/>
                </p:oleObj>
              </mc:Choice>
              <mc:Fallback>
                <p:oleObj name="BMP 图象" r:id="rId3" imgW="685800" imgH="676275" progId="Paint.Picture">
                  <p:embed/>
                  <p:pic>
                    <p:nvPicPr>
                      <p:cNvPr id="433155" name="Object 102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9050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3156" name="Text Box 1028"/>
          <p:cNvSpPr txBox="1">
            <a:spLocks noChangeArrowheads="1"/>
          </p:cNvSpPr>
          <p:nvPr/>
        </p:nvSpPr>
        <p:spPr bwMode="auto">
          <a:xfrm>
            <a:off x="1219200" y="1555750"/>
            <a:ext cx="263207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40000"/>
              </a:lnSpc>
            </a:pPr>
            <a:r>
              <a:rPr lang="zh-CN" altLang="en-US" sz="3200" b="1">
                <a:solidFill>
                  <a:srgbClr val="6699FF"/>
                </a:solidFill>
                <a:effectLst>
                  <a:outerShdw blurRad="38100" dist="38100" dir="2700000" algn="tl">
                    <a:srgbClr val="C0C0C0"/>
                  </a:outerShdw>
                </a:effectLst>
                <a:ea typeface="幼圆" panose="02010509060101010101" pitchFamily="49" charset="-122"/>
              </a:rPr>
              <a:t>文件命名规范</a:t>
            </a:r>
            <a:endParaRPr lang="zh-CN" altLang="en-US" b="1">
              <a:solidFill>
                <a:srgbClr val="FFCC00"/>
              </a:solidFill>
              <a:effectLst>
                <a:outerShdw blurRad="38100" dist="38100" dir="2700000" algn="tl">
                  <a:srgbClr val="C0C0C0"/>
                </a:outerShdw>
              </a:effectLst>
              <a:ea typeface="幼圆" panose="02010509060101010101" pitchFamily="49" charset="-122"/>
            </a:endParaRPr>
          </a:p>
        </p:txBody>
      </p:sp>
      <p:graphicFrame>
        <p:nvGraphicFramePr>
          <p:cNvPr id="433157" name="Object 1029"/>
          <p:cNvGraphicFramePr>
            <a:graphicFrameLocks noChangeAspect="1"/>
          </p:cNvGraphicFramePr>
          <p:nvPr/>
        </p:nvGraphicFramePr>
        <p:xfrm>
          <a:off x="1524000" y="2438400"/>
          <a:ext cx="5867400" cy="2905125"/>
        </p:xfrm>
        <a:graphic>
          <a:graphicData uri="http://schemas.openxmlformats.org/presentationml/2006/ole">
            <mc:AlternateContent xmlns:mc="http://schemas.openxmlformats.org/markup-compatibility/2006">
              <mc:Choice xmlns:v="urn:schemas-microsoft-com:vml" Requires="v">
                <p:oleObj spid="_x0000_s2061" name="位图图像" r:id="rId5" imgW="5867400" imgH="2905125" progId="Paint.Picture">
                  <p:embed/>
                </p:oleObj>
              </mc:Choice>
              <mc:Fallback>
                <p:oleObj name="位图图像" r:id="rId5" imgW="5867400" imgH="2905125" progId="Paint.Picture">
                  <p:embed/>
                  <p:pic>
                    <p:nvPicPr>
                      <p:cNvPr id="433157"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438400"/>
                        <a:ext cx="5867400" cy="2905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33158" name="Text Box 1030"/>
          <p:cNvSpPr txBox="1">
            <a:spLocks noChangeArrowheads="1"/>
          </p:cNvSpPr>
          <p:nvPr/>
        </p:nvSpPr>
        <p:spPr bwMode="auto">
          <a:xfrm>
            <a:off x="6477000" y="63246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幼圆" panose="02010509060101010101" pitchFamily="49" charset="-122"/>
                <a:ea typeface="幼圆" panose="02010509060101010101" pitchFamily="49" charset="-122"/>
              </a:rPr>
              <a:t>文件管理基本概念</a:t>
            </a:r>
          </a:p>
        </p:txBody>
      </p:sp>
      <p:sp>
        <p:nvSpPr>
          <p:cNvPr id="433159" name="Text Box 1031"/>
          <p:cNvSpPr txBox="1">
            <a:spLocks noChangeArrowheads="1"/>
          </p:cNvSpPr>
          <p:nvPr/>
        </p:nvSpPr>
        <p:spPr bwMode="auto">
          <a:xfrm>
            <a:off x="2438400" y="5410200"/>
            <a:ext cx="4017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a:solidFill>
                  <a:srgbClr val="4D4D4D"/>
                </a:solidFill>
                <a:latin typeface="幼圆" panose="02010509060101010101" pitchFamily="49" charset="-122"/>
                <a:ea typeface="幼圆" panose="02010509060101010101" pitchFamily="49" charset="-122"/>
              </a:rPr>
              <a:t>几种操作系统所遵从的命名规范集</a:t>
            </a:r>
          </a:p>
        </p:txBody>
      </p:sp>
    </p:spTree>
    <p:extLst>
      <p:ext uri="{BB962C8B-B14F-4D97-AF65-F5344CB8AC3E}">
        <p14:creationId xmlns:p14="http://schemas.microsoft.com/office/powerpoint/2010/main" val="396956135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Figure</a:t>
            </a:r>
            <a:r>
              <a:rPr lang="zh-CN" altLang="en-US" dirty="0" smtClean="0"/>
              <a:t>环境</a:t>
            </a:r>
            <a:endParaRPr lang="zh-CN" altLang="en-US" dirty="0"/>
          </a:p>
        </p:txBody>
      </p:sp>
      <p:sp>
        <p:nvSpPr>
          <p:cNvPr id="8195" name="Rectangle 3"/>
          <p:cNvSpPr>
            <a:spLocks noGrp="1" noChangeArrowheads="1"/>
          </p:cNvSpPr>
          <p:nvPr>
            <p:ph idx="1"/>
          </p:nvPr>
        </p:nvSpPr>
        <p:spPr/>
        <p:txBody>
          <a:bodyPr>
            <a:normAutofit/>
          </a:bodyPr>
          <a:lstStyle/>
          <a:p>
            <a:r>
              <a:rPr lang="zh-CN" altLang="en-US" sz="2800" b="0" dirty="0" smtClean="0"/>
              <a:t>浮动环境</a:t>
            </a:r>
            <a:r>
              <a:rPr lang="en-US" altLang="zh-CN" sz="2800" b="0" dirty="0" smtClean="0"/>
              <a:t>figure</a:t>
            </a:r>
            <a:r>
              <a:rPr lang="zh-CN" altLang="en-US" sz="2800" b="0" dirty="0" smtClean="0"/>
              <a:t>可根据当前版面情况</a:t>
            </a:r>
            <a:r>
              <a:rPr lang="en-US" altLang="zh-CN" sz="2800" b="0" dirty="0" smtClean="0"/>
              <a:t>, </a:t>
            </a:r>
            <a:r>
              <a:rPr lang="zh-CN" altLang="en-US" sz="2800" b="0" dirty="0" smtClean="0"/>
              <a:t>自动设置合适的图形尺寸</a:t>
            </a:r>
            <a:r>
              <a:rPr lang="en-US" altLang="zh-CN" sz="2800" b="0" dirty="0" smtClean="0"/>
              <a:t>, </a:t>
            </a:r>
            <a:r>
              <a:rPr lang="zh-CN" altLang="en-US" sz="2800" b="0" dirty="0" smtClean="0"/>
              <a:t>同时插入图标题</a:t>
            </a:r>
            <a:endParaRPr lang="en-US" altLang="zh-CN" sz="2800" b="0" dirty="0" smtClean="0"/>
          </a:p>
          <a:p>
            <a:pPr marL="0" indent="0">
              <a:buNone/>
            </a:pPr>
            <a:r>
              <a:rPr lang="en-US" altLang="zh-CN" sz="2800" dirty="0" smtClean="0"/>
              <a:t>     </a:t>
            </a:r>
            <a:r>
              <a:rPr lang="en-US" altLang="zh-CN" sz="2800" dirty="0" smtClean="0">
                <a:solidFill>
                  <a:schemeClr val="bg2">
                    <a:lumMod val="50000"/>
                  </a:schemeClr>
                </a:solidFill>
              </a:rPr>
              <a:t>\begin{</a:t>
            </a:r>
            <a:r>
              <a:rPr lang="en-US" altLang="zh-CN" sz="2800" dirty="0" smtClean="0">
                <a:solidFill>
                  <a:schemeClr val="tx2">
                    <a:lumMod val="90000"/>
                    <a:lumOff val="10000"/>
                  </a:schemeClr>
                </a:solidFill>
              </a:rPr>
              <a:t>figure</a:t>
            </a:r>
            <a:r>
              <a:rPr lang="en-US" altLang="zh-CN" sz="2800" dirty="0" smtClean="0">
                <a:solidFill>
                  <a:schemeClr val="bg2">
                    <a:lumMod val="50000"/>
                  </a:schemeClr>
                </a:solidFill>
              </a:rPr>
              <a:t>}</a:t>
            </a:r>
            <a:r>
              <a:rPr lang="en-US" altLang="zh-CN" sz="2800" dirty="0" smtClean="0"/>
              <a:t>[</a:t>
            </a:r>
            <a:r>
              <a:rPr lang="zh-CN" altLang="en-US" sz="2800" dirty="0" smtClean="0"/>
              <a:t>位置</a:t>
            </a:r>
            <a:r>
              <a:rPr lang="en-US" altLang="zh-CN" sz="2800" dirty="0" smtClean="0"/>
              <a:t>]</a:t>
            </a:r>
          </a:p>
          <a:p>
            <a:pPr marL="0" indent="0">
              <a:buNone/>
            </a:pPr>
            <a:r>
              <a:rPr lang="zh-CN" altLang="en-US" sz="2800" b="0" dirty="0" smtClean="0"/>
              <a:t>           插入命令</a:t>
            </a:r>
            <a:endParaRPr lang="en-US" altLang="zh-CN" sz="2800" b="0" dirty="0" smtClean="0"/>
          </a:p>
          <a:p>
            <a:pPr marL="0" indent="0">
              <a:buNone/>
            </a:pPr>
            <a:r>
              <a:rPr lang="en-US" altLang="zh-CN" sz="2800" dirty="0" smtClean="0"/>
              <a:t>           \caption[</a:t>
            </a:r>
            <a:r>
              <a:rPr lang="zh-CN" altLang="en-US" sz="2800" dirty="0" smtClean="0"/>
              <a:t>目录标题内容</a:t>
            </a:r>
            <a:r>
              <a:rPr lang="en-US" altLang="zh-CN" sz="2800" dirty="0" smtClean="0"/>
              <a:t>]{</a:t>
            </a:r>
            <a:r>
              <a:rPr lang="zh-CN" altLang="en-US" sz="2800" dirty="0" smtClean="0"/>
              <a:t>标题内容</a:t>
            </a:r>
            <a:r>
              <a:rPr lang="en-US" altLang="zh-CN" sz="2800" dirty="0" smtClean="0"/>
              <a:t>}</a:t>
            </a:r>
          </a:p>
          <a:p>
            <a:pPr marL="0" indent="0">
              <a:buNone/>
            </a:pPr>
            <a:r>
              <a:rPr lang="en-US" altLang="zh-CN" sz="2800" b="0" dirty="0" smtClean="0"/>
              <a:t>     </a:t>
            </a:r>
            <a:r>
              <a:rPr lang="en-US" altLang="zh-CN" sz="2800" b="0" dirty="0" smtClean="0">
                <a:solidFill>
                  <a:schemeClr val="bg2">
                    <a:lumMod val="50000"/>
                  </a:schemeClr>
                </a:solidFill>
              </a:rPr>
              <a:t>\end{</a:t>
            </a:r>
            <a:r>
              <a:rPr lang="en-US" altLang="zh-CN" sz="2800" b="0" dirty="0" smtClean="0">
                <a:solidFill>
                  <a:schemeClr val="tx2">
                    <a:lumMod val="90000"/>
                    <a:lumOff val="10000"/>
                  </a:schemeClr>
                </a:solidFill>
              </a:rPr>
              <a:t>figure</a:t>
            </a:r>
            <a:r>
              <a:rPr lang="en-US" altLang="zh-CN" sz="2800" b="0" dirty="0" smtClean="0">
                <a:solidFill>
                  <a:schemeClr val="bg2">
                    <a:lumMod val="50000"/>
                  </a:schemeClr>
                </a:solidFill>
              </a:rPr>
              <a:t>}</a:t>
            </a:r>
          </a:p>
          <a:p>
            <a:r>
              <a:rPr lang="zh-CN" altLang="en-US" sz="2800" dirty="0" smtClean="0"/>
              <a:t>可选的位置参数</a:t>
            </a:r>
            <a:r>
              <a:rPr lang="en-US" altLang="zh-CN" sz="2800" dirty="0" smtClean="0"/>
              <a:t>: h(here), t(top), b(bottom), p(page of floats)</a:t>
            </a:r>
            <a:endParaRPr lang="en-US" altLang="zh-CN" sz="2800" b="0" dirty="0" smtClean="0"/>
          </a:p>
        </p:txBody>
      </p:sp>
    </p:spTree>
    <p:extLst>
      <p:ext uri="{BB962C8B-B14F-4D97-AF65-F5344CB8AC3E}">
        <p14:creationId xmlns:p14="http://schemas.microsoft.com/office/powerpoint/2010/main" val="203252191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smtClean="0"/>
              <a:t>Figure</a:t>
            </a:r>
            <a:r>
              <a:rPr lang="zh-CN" altLang="en-US" dirty="0" smtClean="0"/>
              <a:t>环境</a:t>
            </a:r>
            <a:endParaRPr lang="zh-CN" altLang="en-US" dirty="0"/>
          </a:p>
        </p:txBody>
      </p:sp>
      <p:sp>
        <p:nvSpPr>
          <p:cNvPr id="8195" name="Rectangle 3"/>
          <p:cNvSpPr>
            <a:spLocks noGrp="1" noChangeArrowheads="1"/>
          </p:cNvSpPr>
          <p:nvPr>
            <p:ph idx="1"/>
          </p:nvPr>
        </p:nvSpPr>
        <p:spPr/>
        <p:txBody>
          <a:bodyPr>
            <a:normAutofit/>
          </a:bodyPr>
          <a:lstStyle/>
          <a:p>
            <a:r>
              <a:rPr lang="zh-CN" altLang="en-US" sz="2400" dirty="0" smtClean="0"/>
              <a:t>插图举例</a:t>
            </a:r>
            <a:r>
              <a:rPr lang="en-US" altLang="zh-CN" sz="2400" dirty="0" smtClean="0"/>
              <a:t>, </a:t>
            </a:r>
            <a:r>
              <a:rPr lang="zh-CN" altLang="en-US" sz="2400" dirty="0" smtClean="0"/>
              <a:t>要给出图的相对路径和名字</a:t>
            </a:r>
            <a:r>
              <a:rPr lang="en-US" altLang="zh-CN" sz="2400" dirty="0" smtClean="0"/>
              <a:t>, jpg, pdf</a:t>
            </a:r>
            <a:r>
              <a:rPr lang="zh-CN" altLang="en-US" sz="2400" dirty="0" smtClean="0"/>
              <a:t>都可以</a:t>
            </a:r>
            <a:endParaRPr lang="en-US" altLang="zh-CN" sz="2400" b="0" dirty="0" smtClean="0"/>
          </a:p>
        </p:txBody>
      </p:sp>
      <p:pic>
        <p:nvPicPr>
          <p:cNvPr id="4" name="图片 3"/>
          <p:cNvPicPr>
            <a:picLocks noChangeAspect="1"/>
          </p:cNvPicPr>
          <p:nvPr/>
        </p:nvPicPr>
        <p:blipFill>
          <a:blip r:embed="rId3"/>
          <a:stretch>
            <a:fillRect/>
          </a:stretch>
        </p:blipFill>
        <p:spPr>
          <a:xfrm>
            <a:off x="899593" y="2175051"/>
            <a:ext cx="8136904" cy="1109933"/>
          </a:xfrm>
          <a:prstGeom prst="rect">
            <a:avLst/>
          </a:prstGeom>
        </p:spPr>
      </p:pic>
      <p:pic>
        <p:nvPicPr>
          <p:cNvPr id="5" name="图片 4"/>
          <p:cNvPicPr>
            <a:picLocks noChangeAspect="1"/>
          </p:cNvPicPr>
          <p:nvPr/>
        </p:nvPicPr>
        <p:blipFill>
          <a:blip r:embed="rId4"/>
          <a:stretch>
            <a:fillRect/>
          </a:stretch>
        </p:blipFill>
        <p:spPr>
          <a:xfrm>
            <a:off x="2051720" y="3380228"/>
            <a:ext cx="5726038" cy="3316238"/>
          </a:xfrm>
          <a:prstGeom prst="rect">
            <a:avLst/>
          </a:prstGeom>
        </p:spPr>
      </p:pic>
    </p:spTree>
    <p:extLst>
      <p:ext uri="{BB962C8B-B14F-4D97-AF65-F5344CB8AC3E}">
        <p14:creationId xmlns:p14="http://schemas.microsoft.com/office/powerpoint/2010/main" val="30318093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课堂作业</a:t>
            </a:r>
            <a:endParaRPr lang="zh-CN" altLang="en-US" dirty="0"/>
          </a:p>
        </p:txBody>
      </p:sp>
      <p:sp>
        <p:nvSpPr>
          <p:cNvPr id="3" name="内容占位符 2"/>
          <p:cNvSpPr>
            <a:spLocks noGrp="1"/>
          </p:cNvSpPr>
          <p:nvPr>
            <p:ph idx="1"/>
          </p:nvPr>
        </p:nvSpPr>
        <p:spPr/>
        <p:txBody>
          <a:bodyPr/>
          <a:lstStyle/>
          <a:p>
            <a:r>
              <a:rPr lang="zh-CN" altLang="en-US" dirty="0">
                <a:hlinkClick r:id="rId2"/>
              </a:rPr>
              <a:t>实验指导 </a:t>
            </a:r>
            <a:r>
              <a:rPr lang="en-US" altLang="zh-CN" dirty="0" smtClean="0"/>
              <a:t>https</a:t>
            </a:r>
            <a:r>
              <a:rPr lang="en-US" altLang="zh-CN" dirty="0"/>
              <a:t>://hustfyb.github.io/Freshman-Practical/</a:t>
            </a:r>
            <a:endParaRPr lang="en-US" altLang="zh-CN" dirty="0" smtClean="0"/>
          </a:p>
          <a:p>
            <a:r>
              <a:rPr lang="zh-CN" altLang="en-US" dirty="0" smtClean="0"/>
              <a:t>实验二</a:t>
            </a:r>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232</a:t>
            </a:fld>
            <a:endParaRPr lang="en-US" altLang="zh-CN" dirty="0"/>
          </a:p>
        </p:txBody>
      </p:sp>
    </p:spTree>
    <p:extLst>
      <p:ext uri="{BB962C8B-B14F-4D97-AF65-F5344CB8AC3E}">
        <p14:creationId xmlns:p14="http://schemas.microsoft.com/office/powerpoint/2010/main" val="321723597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WordArt 5"/>
          <p:cNvSpPr>
            <a:spLocks noChangeArrowheads="1" noChangeShapeType="1" noTextEdit="1"/>
          </p:cNvSpPr>
          <p:nvPr/>
        </p:nvSpPr>
        <p:spPr bwMode="gray">
          <a:xfrm>
            <a:off x="838200" y="2209800"/>
            <a:ext cx="5378450" cy="685800"/>
          </a:xfrm>
          <a:prstGeom prst="rect">
            <a:avLst/>
          </a:prstGeom>
        </p:spPr>
        <p:txBody>
          <a:bodyPr wrap="none" fromWordArt="1">
            <a:prstTxWarp prst="textDeflate">
              <a:avLst>
                <a:gd name="adj" fmla="val 0"/>
              </a:avLst>
            </a:prstTxWarp>
          </a:bodyPr>
          <a:lstStyle/>
          <a:p>
            <a:pPr algn="ctr"/>
            <a:r>
              <a:rPr lang="en-US" altLang="zh-CN" sz="3600" b="1" kern="10">
                <a:ln w="19050">
                  <a:solidFill>
                    <a:schemeClr val="bg1"/>
                  </a:solidFill>
                  <a:round/>
                  <a:headEnd/>
                  <a:tailEnd/>
                </a:ln>
                <a:gradFill rotWithShape="1">
                  <a:gsLst>
                    <a:gs pos="0">
                      <a:srgbClr val="334A51"/>
                    </a:gs>
                    <a:gs pos="100000">
                      <a:schemeClr val="accent1"/>
                    </a:gs>
                  </a:gsLst>
                  <a:lin ang="0" scaled="1"/>
                </a:gradFill>
                <a:effectLst>
                  <a:outerShdw dist="63500" dir="2212194" algn="ctr" rotWithShape="0">
                    <a:srgbClr val="868686">
                      <a:alpha val="50000"/>
                    </a:srgbClr>
                  </a:outerShdw>
                </a:effectLst>
                <a:latin typeface="Arial"/>
                <a:cs typeface="Arial"/>
              </a:rPr>
              <a:t>The  End !</a:t>
            </a:r>
            <a:endParaRPr lang="zh-CN" altLang="en-US" sz="3600" b="1" kern="10">
              <a:ln w="19050">
                <a:solidFill>
                  <a:schemeClr val="bg1"/>
                </a:solidFill>
                <a:round/>
                <a:headEnd/>
                <a:tailEnd/>
              </a:ln>
              <a:gradFill rotWithShape="1">
                <a:gsLst>
                  <a:gs pos="0">
                    <a:srgbClr val="334A51"/>
                  </a:gs>
                  <a:gs pos="100000">
                    <a:schemeClr val="accent1"/>
                  </a:gs>
                </a:gsLst>
                <a:lin ang="0" scaled="1"/>
              </a:gradFill>
              <a:effectLst>
                <a:outerShdw dist="63500" dir="2212194" algn="ctr" rotWithShape="0">
                  <a:srgbClr val="868686">
                    <a:alpha val="50000"/>
                  </a:srgbClr>
                </a:outerShdw>
              </a:effectLst>
              <a:latin typeface="Arial"/>
              <a:cs typeface="Arial"/>
            </a:endParaRPr>
          </a:p>
        </p:txBody>
      </p:sp>
      <p:sp>
        <p:nvSpPr>
          <p:cNvPr id="6" name="灯片编号占位符 33"/>
          <p:cNvSpPr>
            <a:spLocks noGrp="1"/>
          </p:cNvSpPr>
          <p:nvPr>
            <p:ph type="sldNum" sz="quarter" idx="11"/>
          </p:nvPr>
        </p:nvSpPr>
        <p:spPr/>
        <p:txBody>
          <a:bodyPr/>
          <a:lstStyle/>
          <a:p>
            <a:pPr>
              <a:defRPr/>
            </a:pPr>
            <a:fld id="{CEAD06F9-97F8-4068-8A51-8EF427056D8C}" type="slidenum">
              <a:rPr lang="zh-CN" altLang="en-US"/>
              <a:pPr>
                <a:defRPr/>
              </a:pPr>
              <a:t>233</a:t>
            </a:fld>
            <a:endParaRPr lang="en-US" altLang="zh-CN" dirty="0"/>
          </a:p>
        </p:txBody>
      </p:sp>
      <p:sp>
        <p:nvSpPr>
          <p:cNvPr id="7" name="日期占位符 34"/>
          <p:cNvSpPr>
            <a:spLocks noGrp="1"/>
          </p:cNvSpPr>
          <p:nvPr>
            <p:ph type="dt" sz="quarter" idx="10"/>
          </p:nvPr>
        </p:nvSpPr>
        <p:spPr/>
        <p:txBody>
          <a:bodyPr/>
          <a:lstStyle/>
          <a:p>
            <a:pPr>
              <a:defRPr/>
            </a:pPr>
            <a:fld id="{CC79DE72-9C9B-4A96-8561-B5E894BE2AC1}" type="datetime8">
              <a:rPr lang="zh-CN" altLang="en-US"/>
              <a:pPr>
                <a:defRPr/>
              </a:pPr>
              <a:t>2025年10月10日3时59分</a:t>
            </a:fld>
            <a:endParaRPr lang="zh-CN" altLang="en-US"/>
          </a:p>
        </p:txBody>
      </p:sp>
    </p:spTree>
    <p:extLst>
      <p:ext uri="{BB962C8B-B14F-4D97-AF65-F5344CB8AC3E}">
        <p14:creationId xmlns:p14="http://schemas.microsoft.com/office/powerpoint/2010/main" val="2284142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9"/>
                                        </p:tgtEl>
                                        <p:attrNameLst>
                                          <p:attrName>style.visibility</p:attrName>
                                        </p:attrNameLst>
                                      </p:cBhvr>
                                      <p:to>
                                        <p:strVal val="visible"/>
                                      </p:to>
                                    </p:set>
                                    <p:anim calcmode="lin" valueType="num">
                                      <p:cBhvr>
                                        <p:cTn id="7" dur="500" fill="hold"/>
                                        <p:tgtEl>
                                          <p:spTgt spid="88069"/>
                                        </p:tgtEl>
                                        <p:attrNameLst>
                                          <p:attrName>ppt_w</p:attrName>
                                        </p:attrNameLst>
                                      </p:cBhvr>
                                      <p:tavLst>
                                        <p:tav tm="0">
                                          <p:val>
                                            <p:fltVal val="0"/>
                                          </p:val>
                                        </p:tav>
                                        <p:tav tm="100000">
                                          <p:val>
                                            <p:strVal val="#ppt_w"/>
                                          </p:val>
                                        </p:tav>
                                      </p:tavLst>
                                    </p:anim>
                                    <p:anim calcmode="lin" valueType="num">
                                      <p:cBhvr>
                                        <p:cTn id="8" dur="500" fill="hold"/>
                                        <p:tgtEl>
                                          <p:spTgt spid="88069"/>
                                        </p:tgtEl>
                                        <p:attrNameLst>
                                          <p:attrName>ppt_h</p:attrName>
                                        </p:attrNameLst>
                                      </p:cBhvr>
                                      <p:tavLst>
                                        <p:tav tm="0">
                                          <p:val>
                                            <p:fltVal val="0"/>
                                          </p:val>
                                        </p:tav>
                                        <p:tav tm="100000">
                                          <p:val>
                                            <p:strVal val="#ppt_h"/>
                                          </p:val>
                                        </p:tav>
                                      </p:tavLst>
                                    </p:anim>
                                    <p:animEffect transition="in" filter="fade">
                                      <p:cBhvr>
                                        <p:cTn id="9"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r>
              <a:rPr lang="en-US" altLang="zh-CN"/>
              <a:t>  </a:t>
            </a:r>
            <a:r>
              <a:rPr lang="zh-CN" altLang="en-US"/>
              <a:t>文件管理中的几个概念</a:t>
            </a:r>
          </a:p>
        </p:txBody>
      </p:sp>
      <p:graphicFrame>
        <p:nvGraphicFramePr>
          <p:cNvPr id="434179" name="Object 3"/>
          <p:cNvGraphicFramePr>
            <a:graphicFrameLocks noChangeAspect="1"/>
          </p:cNvGraphicFramePr>
          <p:nvPr/>
        </p:nvGraphicFramePr>
        <p:xfrm>
          <a:off x="838200" y="1573213"/>
          <a:ext cx="346075" cy="341312"/>
        </p:xfrm>
        <a:graphic>
          <a:graphicData uri="http://schemas.openxmlformats.org/presentationml/2006/ole">
            <mc:AlternateContent xmlns:mc="http://schemas.openxmlformats.org/markup-compatibility/2006">
              <mc:Choice xmlns:v="urn:schemas-microsoft-com:vml" Requires="v">
                <p:oleObj spid="_x0000_s3084" name="BMP 图象" r:id="rId3" imgW="685800" imgH="676275" progId="Paint.Picture">
                  <p:embed/>
                </p:oleObj>
              </mc:Choice>
              <mc:Fallback>
                <p:oleObj name="BMP 图象" r:id="rId3" imgW="685800" imgH="676275" progId="Paint.Picture">
                  <p:embed/>
                  <p:pic>
                    <p:nvPicPr>
                      <p:cNvPr id="434179" name="Object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573213"/>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4180" name="Text Box 4"/>
          <p:cNvSpPr txBox="1">
            <a:spLocks noChangeArrowheads="1"/>
          </p:cNvSpPr>
          <p:nvPr/>
        </p:nvSpPr>
        <p:spPr bwMode="auto">
          <a:xfrm>
            <a:off x="1219200" y="1371600"/>
            <a:ext cx="73152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pPr>
            <a:r>
              <a:rPr lang="zh-CN" altLang="en-US" sz="3200" b="1">
                <a:solidFill>
                  <a:srgbClr val="6699FF"/>
                </a:solidFill>
                <a:effectLst>
                  <a:outerShdw blurRad="38100" dist="38100" dir="2700000" algn="tl">
                    <a:srgbClr val="C0C0C0"/>
                  </a:outerShdw>
                </a:effectLst>
                <a:ea typeface="幼圆" panose="02010509060101010101" pitchFamily="49" charset="-122"/>
              </a:rPr>
              <a:t>文件的属性</a:t>
            </a:r>
            <a:br>
              <a:rPr lang="zh-CN" altLang="en-US" sz="3200" b="1">
                <a:solidFill>
                  <a:srgbClr val="6699FF"/>
                </a:solidFill>
                <a:effectLst>
                  <a:outerShdw blurRad="38100" dist="38100" dir="2700000" algn="tl">
                    <a:srgbClr val="C0C0C0"/>
                  </a:outerShdw>
                </a:effectLst>
                <a:ea typeface="幼圆" panose="02010509060101010101" pitchFamily="49" charset="-122"/>
              </a:rPr>
            </a:br>
            <a:r>
              <a:rPr lang="zh-CN" altLang="en-US" sz="2000" b="1">
                <a:solidFill>
                  <a:srgbClr val="4D4D4D"/>
                </a:solidFill>
                <a:latin typeface="幼圆" panose="02010509060101010101" pitchFamily="49" charset="-122"/>
                <a:ea typeface="幼圆" panose="02010509060101010101" pitchFamily="49" charset="-122"/>
              </a:rPr>
              <a:t>文件包括两部分内容：一是文件所包含的数据，称为文件数据；二是关于文件本身的说明信息或属性信息，称为</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文件属性</a:t>
            </a:r>
            <a:r>
              <a:rPr lang="zh-CN" altLang="en-US" sz="2000" b="1">
                <a:solidFill>
                  <a:srgbClr val="4D4D4D"/>
                </a:solidFill>
                <a:latin typeface="幼圆" panose="02010509060101010101" pitchFamily="49" charset="-122"/>
                <a:ea typeface="幼圆" panose="02010509060101010101" pitchFamily="49" charset="-122"/>
              </a:rPr>
              <a:t>。</a:t>
            </a:r>
          </a:p>
        </p:txBody>
      </p:sp>
      <p:sp>
        <p:nvSpPr>
          <p:cNvPr id="434182" name="Text Box 6"/>
          <p:cNvSpPr txBox="1">
            <a:spLocks noChangeArrowheads="1"/>
          </p:cNvSpPr>
          <p:nvPr/>
        </p:nvSpPr>
        <p:spPr bwMode="auto">
          <a:xfrm>
            <a:off x="6477000" y="63246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幼圆" panose="02010509060101010101" pitchFamily="49" charset="-122"/>
                <a:ea typeface="幼圆" panose="02010509060101010101" pitchFamily="49" charset="-122"/>
              </a:rPr>
              <a:t>文件管理基本概念</a:t>
            </a:r>
          </a:p>
        </p:txBody>
      </p:sp>
      <p:sp>
        <p:nvSpPr>
          <p:cNvPr id="434183" name="Text Box 7"/>
          <p:cNvSpPr txBox="1">
            <a:spLocks noChangeArrowheads="1"/>
          </p:cNvSpPr>
          <p:nvPr/>
        </p:nvSpPr>
        <p:spPr bwMode="auto">
          <a:xfrm>
            <a:off x="3733800" y="5688013"/>
            <a:ext cx="1973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a:solidFill>
                  <a:srgbClr val="4D4D4D"/>
                </a:solidFill>
                <a:latin typeface="幼圆" panose="02010509060101010101" pitchFamily="49" charset="-122"/>
                <a:ea typeface="幼圆" panose="02010509060101010101" pitchFamily="49" charset="-122"/>
              </a:rPr>
              <a:t>常用的文件属性</a:t>
            </a:r>
          </a:p>
        </p:txBody>
      </p:sp>
      <p:graphicFrame>
        <p:nvGraphicFramePr>
          <p:cNvPr id="434184" name="Object 8"/>
          <p:cNvGraphicFramePr>
            <a:graphicFrameLocks noChangeAspect="1"/>
          </p:cNvGraphicFramePr>
          <p:nvPr/>
        </p:nvGraphicFramePr>
        <p:xfrm>
          <a:off x="1905000" y="2716213"/>
          <a:ext cx="5410200" cy="2924175"/>
        </p:xfrm>
        <a:graphic>
          <a:graphicData uri="http://schemas.openxmlformats.org/presentationml/2006/ole">
            <mc:AlternateContent xmlns:mc="http://schemas.openxmlformats.org/markup-compatibility/2006">
              <mc:Choice xmlns:v="urn:schemas-microsoft-com:vml" Requires="v">
                <p:oleObj spid="_x0000_s3085" name="位图图像" r:id="rId5" imgW="5410200" imgH="2924175" progId="Paint.Picture">
                  <p:embed/>
                </p:oleObj>
              </mc:Choice>
              <mc:Fallback>
                <p:oleObj name="位图图像" r:id="rId5" imgW="5410200" imgH="2924175" progId="Paint.Picture">
                  <p:embed/>
                  <p:pic>
                    <p:nvPicPr>
                      <p:cNvPr id="43418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716213"/>
                        <a:ext cx="5410200" cy="29241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34185" name="Text Box 9"/>
          <p:cNvSpPr txBox="1">
            <a:spLocks noChangeArrowheads="1"/>
          </p:cNvSpPr>
          <p:nvPr/>
        </p:nvSpPr>
        <p:spPr bwMode="auto">
          <a:xfrm>
            <a:off x="762000" y="6096000"/>
            <a:ext cx="649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b="1">
                <a:solidFill>
                  <a:srgbClr val="000000"/>
                </a:solidFill>
                <a:ea typeface="幼圆" panose="02010509060101010101" pitchFamily="49" charset="-122"/>
              </a:rPr>
              <a:t>问题：属性</a:t>
            </a:r>
            <a:r>
              <a:rPr kumimoji="1" lang="zh-CN" altLang="en-US" b="1">
                <a:solidFill>
                  <a:srgbClr val="000000"/>
                </a:solidFill>
                <a:latin typeface="Arial" panose="020B0604020202020204"/>
                <a:ea typeface="幼圆" panose="02010509060101010101" pitchFamily="49" charset="-122"/>
              </a:rPr>
              <a:t>“</a:t>
            </a:r>
            <a:r>
              <a:rPr kumimoji="1" lang="zh-CN" altLang="en-US" b="1">
                <a:solidFill>
                  <a:srgbClr val="000000"/>
                </a:solidFill>
                <a:ea typeface="幼圆" panose="02010509060101010101" pitchFamily="49" charset="-122"/>
              </a:rPr>
              <a:t>隐藏</a:t>
            </a:r>
            <a:r>
              <a:rPr kumimoji="1" lang="zh-CN" altLang="en-US" b="1">
                <a:solidFill>
                  <a:srgbClr val="000000"/>
                </a:solidFill>
                <a:latin typeface="Arial" panose="020B0604020202020204"/>
                <a:ea typeface="幼圆" panose="02010509060101010101" pitchFamily="49" charset="-122"/>
              </a:rPr>
              <a:t>”</a:t>
            </a:r>
            <a:r>
              <a:rPr kumimoji="1" lang="zh-CN" altLang="en-US" b="1">
                <a:solidFill>
                  <a:srgbClr val="000000"/>
                </a:solidFill>
                <a:ea typeface="幼圆" panose="02010509060101010101" pitchFamily="49" charset="-122"/>
              </a:rPr>
              <a:t>的文件如何显示出来</a:t>
            </a:r>
            <a:r>
              <a:rPr kumimoji="1" lang="zh-CN" altLang="zh-CN" b="1">
                <a:solidFill>
                  <a:srgbClr val="000000"/>
                </a:solidFill>
                <a:ea typeface="幼圆" panose="02010509060101010101" pitchFamily="49" charset="-122"/>
              </a:rPr>
              <a:t>？</a:t>
            </a:r>
            <a:endParaRPr kumimoji="1" lang="zh-CN" altLang="en-US" b="1">
              <a:solidFill>
                <a:srgbClr val="000000"/>
              </a:solidFill>
              <a:ea typeface="幼圆" panose="02010509060101010101" pitchFamily="49" charset="-122"/>
            </a:endParaRPr>
          </a:p>
        </p:txBody>
      </p:sp>
    </p:spTree>
    <p:extLst>
      <p:ext uri="{BB962C8B-B14F-4D97-AF65-F5344CB8AC3E}">
        <p14:creationId xmlns:p14="http://schemas.microsoft.com/office/powerpoint/2010/main" val="97236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4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a:t>  </a:t>
            </a:r>
            <a:r>
              <a:rPr lang="zh-CN" altLang="en-US"/>
              <a:t>文件管理中的几个概念</a:t>
            </a:r>
          </a:p>
        </p:txBody>
      </p:sp>
      <p:sp>
        <p:nvSpPr>
          <p:cNvPr id="264218" name="Text Box 26"/>
          <p:cNvSpPr txBox="1">
            <a:spLocks noChangeArrowheads="1"/>
          </p:cNvSpPr>
          <p:nvPr/>
        </p:nvSpPr>
        <p:spPr bwMode="auto">
          <a:xfrm>
            <a:off x="1295400" y="1555750"/>
            <a:ext cx="5029200" cy="442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lang="zh-CN" altLang="en-US" sz="3200" b="1">
                <a:solidFill>
                  <a:srgbClr val="6699FF"/>
                </a:solidFill>
                <a:effectLst>
                  <a:outerShdw blurRad="38100" dist="38100" dir="2700000" algn="tl">
                    <a:srgbClr val="C0C0C0"/>
                  </a:outerShdw>
                </a:effectLst>
                <a:ea typeface="幼圆" panose="02010509060101010101" pitchFamily="49" charset="-122"/>
              </a:rPr>
              <a:t>文件夹的概念</a:t>
            </a:r>
          </a:p>
          <a:p>
            <a:pPr algn="l"/>
            <a:r>
              <a:rPr lang="zh-CN" altLang="en-US" b="1">
                <a:solidFill>
                  <a:schemeClr val="hlink"/>
                </a:solidFill>
                <a:ea typeface="幼圆" panose="02010509060101010101" pitchFamily="49" charset="-122"/>
              </a:rPr>
              <a:t>一个文件夹对应一块磁盘空间。</a:t>
            </a:r>
            <a:r>
              <a:rPr lang="zh-CN" altLang="en-US" b="1">
                <a:solidFill>
                  <a:srgbClr val="FF0000"/>
                </a:solidFill>
                <a:effectLst>
                  <a:outerShdw blurRad="38100" dist="38100" dir="2700000" algn="tl">
                    <a:srgbClr val="C0C0C0"/>
                  </a:outerShdw>
                </a:effectLst>
                <a:ea typeface="幼圆" panose="02010509060101010101" pitchFamily="49" charset="-122"/>
              </a:rPr>
              <a:t>文件夹的路径</a:t>
            </a:r>
            <a:r>
              <a:rPr lang="zh-CN" altLang="en-US" b="1">
                <a:solidFill>
                  <a:schemeClr val="hlink"/>
                </a:solidFill>
                <a:ea typeface="幼圆" panose="02010509060101010101" pitchFamily="49" charset="-122"/>
              </a:rPr>
              <a:t>是一个地址，它告诉操作系统如何才能找到该文件夹。文件夹用来作为其他对象（如子文件</a:t>
            </a:r>
          </a:p>
          <a:p>
            <a:pPr algn="l"/>
            <a:r>
              <a:rPr lang="zh-CN" altLang="en-US" b="1">
                <a:solidFill>
                  <a:schemeClr val="hlink"/>
                </a:solidFill>
                <a:ea typeface="幼圆" panose="02010509060101010101" pitchFamily="49" charset="-122"/>
              </a:rPr>
              <a:t>夹、文件）的容器，打开文件夹窗口，其中包含的内容以图符的方式来显示。</a:t>
            </a:r>
          </a:p>
          <a:p>
            <a:pPr algn="l"/>
            <a:r>
              <a:rPr lang="zh-CN" altLang="en-US" b="1">
                <a:solidFill>
                  <a:schemeClr val="hlink"/>
                </a:solidFill>
                <a:ea typeface="幼圆" panose="02010509060101010101" pitchFamily="49" charset="-122"/>
              </a:rPr>
              <a:t>文件夹的命名规则与文件的命名规则一样，只是文件夹的扩展名不用作类型标识。</a:t>
            </a:r>
          </a:p>
        </p:txBody>
      </p:sp>
      <p:graphicFrame>
        <p:nvGraphicFramePr>
          <p:cNvPr id="264221" name="Object 29"/>
          <p:cNvGraphicFramePr>
            <a:graphicFrameLocks noChangeAspect="1"/>
          </p:cNvGraphicFramePr>
          <p:nvPr/>
        </p:nvGraphicFramePr>
        <p:xfrm>
          <a:off x="914400" y="1868488"/>
          <a:ext cx="346075" cy="341312"/>
        </p:xfrm>
        <a:graphic>
          <a:graphicData uri="http://schemas.openxmlformats.org/presentationml/2006/ole">
            <mc:AlternateContent xmlns:mc="http://schemas.openxmlformats.org/markup-compatibility/2006">
              <mc:Choice xmlns:v="urn:schemas-microsoft-com:vml" Requires="v">
                <p:oleObj spid="_x0000_s4103" name="BMP 图象" r:id="rId4" imgW="685800" imgH="676275" progId="Paint.Picture">
                  <p:embed/>
                </p:oleObj>
              </mc:Choice>
              <mc:Fallback>
                <p:oleObj name="BMP 图象" r:id="rId4" imgW="685800" imgH="676275" progId="Paint.Picture">
                  <p:embed/>
                  <p:pic>
                    <p:nvPicPr>
                      <p:cNvPr id="264221" name="Object 2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868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4229" name="Picture 37" descr="bmp\文件夹和子文件夹.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124200"/>
            <a:ext cx="21336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30" name="Text Box 38"/>
          <p:cNvSpPr txBox="1">
            <a:spLocks noChangeArrowheads="1"/>
          </p:cNvSpPr>
          <p:nvPr/>
        </p:nvSpPr>
        <p:spPr bwMode="auto">
          <a:xfrm>
            <a:off x="6477000" y="63246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幼圆" panose="02010509060101010101" pitchFamily="49" charset="-122"/>
                <a:ea typeface="幼圆" panose="02010509060101010101" pitchFamily="49" charset="-122"/>
              </a:rPr>
              <a:t>文件管理基本概念</a:t>
            </a:r>
          </a:p>
        </p:txBody>
      </p:sp>
    </p:spTree>
    <p:extLst>
      <p:ext uri="{BB962C8B-B14F-4D97-AF65-F5344CB8AC3E}">
        <p14:creationId xmlns:p14="http://schemas.microsoft.com/office/powerpoint/2010/main" val="3640125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026"/>
          <p:cNvSpPr>
            <a:spLocks noGrp="1" noChangeArrowheads="1"/>
          </p:cNvSpPr>
          <p:nvPr>
            <p:ph type="title"/>
          </p:nvPr>
        </p:nvSpPr>
        <p:spPr/>
        <p:txBody>
          <a:bodyPr/>
          <a:lstStyle/>
          <a:p>
            <a:r>
              <a:rPr lang="en-US" altLang="zh-CN"/>
              <a:t>  </a:t>
            </a:r>
            <a:r>
              <a:rPr lang="zh-CN" altLang="en-US"/>
              <a:t>文件管理中的几个概念</a:t>
            </a:r>
          </a:p>
        </p:txBody>
      </p:sp>
      <p:sp>
        <p:nvSpPr>
          <p:cNvPr id="437251" name="Text Box 1027"/>
          <p:cNvSpPr txBox="1">
            <a:spLocks noChangeArrowheads="1"/>
          </p:cNvSpPr>
          <p:nvPr/>
        </p:nvSpPr>
        <p:spPr bwMode="auto">
          <a:xfrm>
            <a:off x="1295400" y="1295400"/>
            <a:ext cx="50292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0000"/>
              </a:lnSpc>
            </a:pPr>
            <a:r>
              <a:rPr lang="en-US" altLang="zh-CN" sz="3200" b="1">
                <a:solidFill>
                  <a:srgbClr val="6699FF"/>
                </a:solidFill>
                <a:effectLst>
                  <a:outerShdw blurRad="38100" dist="38100" dir="2700000" algn="tl">
                    <a:srgbClr val="C0C0C0"/>
                  </a:outerShdw>
                </a:effectLst>
                <a:ea typeface="幼圆" panose="02010509060101010101" pitchFamily="49" charset="-122"/>
              </a:rPr>
              <a:t>“</a:t>
            </a:r>
            <a:r>
              <a:rPr lang="zh-CN" altLang="en-US" sz="3200" b="1">
                <a:solidFill>
                  <a:srgbClr val="6699FF"/>
                </a:solidFill>
                <a:effectLst>
                  <a:outerShdw blurRad="38100" dist="38100" dir="2700000" algn="tl">
                    <a:srgbClr val="C0C0C0"/>
                  </a:outerShdw>
                </a:effectLst>
                <a:ea typeface="幼圆" panose="02010509060101010101" pitchFamily="49" charset="-122"/>
              </a:rPr>
              <a:t>资源管理器”与树型结构</a:t>
            </a:r>
            <a:endParaRPr lang="zh-CN" altLang="en-US" b="1">
              <a:solidFill>
                <a:schemeClr val="hlink"/>
              </a:solidFill>
              <a:ea typeface="幼圆" panose="02010509060101010101" pitchFamily="49" charset="-122"/>
            </a:endParaRPr>
          </a:p>
        </p:txBody>
      </p:sp>
      <p:graphicFrame>
        <p:nvGraphicFramePr>
          <p:cNvPr id="437252" name="Object 1028"/>
          <p:cNvGraphicFramePr>
            <a:graphicFrameLocks noChangeAspect="1"/>
          </p:cNvGraphicFramePr>
          <p:nvPr/>
        </p:nvGraphicFramePr>
        <p:xfrm>
          <a:off x="914400" y="1608138"/>
          <a:ext cx="346075" cy="341312"/>
        </p:xfrm>
        <a:graphic>
          <a:graphicData uri="http://schemas.openxmlformats.org/presentationml/2006/ole">
            <mc:AlternateContent xmlns:mc="http://schemas.openxmlformats.org/markup-compatibility/2006">
              <mc:Choice xmlns:v="urn:schemas-microsoft-com:vml" Requires="v">
                <p:oleObj spid="_x0000_s5127" name="BMP 图象" r:id="rId3" imgW="685800" imgH="676275" progId="Paint.Picture">
                  <p:embed/>
                </p:oleObj>
              </mc:Choice>
              <mc:Fallback>
                <p:oleObj name="BMP 图象" r:id="rId3" imgW="685800" imgH="676275" progId="Paint.Picture">
                  <p:embed/>
                  <p:pic>
                    <p:nvPicPr>
                      <p:cNvPr id="437252" name="Object 102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60813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37253" name="Picture 1029" descr="bmp\3-14.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00" y="2489200"/>
            <a:ext cx="58547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54" name="Text Box 1030"/>
          <p:cNvSpPr txBox="1">
            <a:spLocks noChangeArrowheads="1"/>
          </p:cNvSpPr>
          <p:nvPr/>
        </p:nvSpPr>
        <p:spPr bwMode="auto">
          <a:xfrm>
            <a:off x="6477000" y="63246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幼圆" panose="02010509060101010101" pitchFamily="49" charset="-122"/>
                <a:ea typeface="幼圆" panose="02010509060101010101" pitchFamily="49" charset="-122"/>
              </a:rPr>
              <a:t>文件管理基本概念</a:t>
            </a:r>
          </a:p>
        </p:txBody>
      </p:sp>
      <p:sp>
        <p:nvSpPr>
          <p:cNvPr id="437255" name="Text Box 1031"/>
          <p:cNvSpPr txBox="1">
            <a:spLocks noChangeArrowheads="1"/>
          </p:cNvSpPr>
          <p:nvPr/>
        </p:nvSpPr>
        <p:spPr bwMode="auto">
          <a:xfrm>
            <a:off x="381000" y="4114800"/>
            <a:ext cx="1336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a:solidFill>
                  <a:srgbClr val="4D4D4D"/>
                </a:solidFill>
                <a:latin typeface="幼圆" panose="02010509060101010101" pitchFamily="49" charset="-122"/>
                <a:ea typeface="幼圆" panose="02010509060101010101" pitchFamily="49" charset="-122"/>
              </a:rPr>
              <a:t>根目录</a:t>
            </a:r>
            <a:r>
              <a:rPr lang="en-US" altLang="zh-CN" sz="2000" b="1">
                <a:solidFill>
                  <a:srgbClr val="4D4D4D"/>
                </a:solidFill>
                <a:latin typeface="幼圆" panose="02010509060101010101" pitchFamily="49" charset="-122"/>
                <a:ea typeface="幼圆" panose="02010509060101010101" pitchFamily="49" charset="-122"/>
              </a:rPr>
              <a:t>C:\</a:t>
            </a:r>
          </a:p>
        </p:txBody>
      </p:sp>
      <p:sp>
        <p:nvSpPr>
          <p:cNvPr id="437256" name="Text Box 1032"/>
          <p:cNvSpPr txBox="1">
            <a:spLocks noChangeArrowheads="1"/>
          </p:cNvSpPr>
          <p:nvPr/>
        </p:nvSpPr>
        <p:spPr bwMode="auto">
          <a:xfrm>
            <a:off x="381000" y="4556125"/>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a:solidFill>
                  <a:srgbClr val="4D4D4D"/>
                </a:solidFill>
                <a:latin typeface="幼圆" panose="02010509060101010101" pitchFamily="49" charset="-122"/>
                <a:ea typeface="幼圆" panose="02010509060101010101" pitchFamily="49" charset="-122"/>
              </a:rPr>
              <a:t>根目录下</a:t>
            </a:r>
          </a:p>
          <a:p>
            <a:pPr algn="l"/>
            <a:r>
              <a:rPr lang="zh-CN" altLang="en-US" sz="2000" b="1">
                <a:solidFill>
                  <a:srgbClr val="4D4D4D"/>
                </a:solidFill>
                <a:latin typeface="幼圆" panose="02010509060101010101" pitchFamily="49" charset="-122"/>
                <a:ea typeface="幼圆" panose="02010509060101010101" pitchFamily="49" charset="-122"/>
              </a:rPr>
              <a:t>的文件夹</a:t>
            </a:r>
          </a:p>
        </p:txBody>
      </p:sp>
      <p:sp>
        <p:nvSpPr>
          <p:cNvPr id="437257" name="Text Box 1033"/>
          <p:cNvSpPr txBox="1">
            <a:spLocks noChangeArrowheads="1"/>
          </p:cNvSpPr>
          <p:nvPr/>
        </p:nvSpPr>
        <p:spPr bwMode="auto">
          <a:xfrm>
            <a:off x="381000" y="5318125"/>
            <a:ext cx="18557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4D4D4D"/>
                </a:solidFill>
                <a:latin typeface="幼圆" panose="02010509060101010101" pitchFamily="49" charset="-122"/>
                <a:ea typeface="幼圆" panose="02010509060101010101" pitchFamily="49" charset="-122"/>
              </a:rPr>
              <a:t>Program Files</a:t>
            </a:r>
          </a:p>
          <a:p>
            <a:pPr algn="l"/>
            <a:r>
              <a:rPr lang="zh-CN" altLang="en-US" sz="2000" b="1">
                <a:solidFill>
                  <a:srgbClr val="4D4D4D"/>
                </a:solidFill>
                <a:latin typeface="幼圆" panose="02010509060101010101" pitchFamily="49" charset="-122"/>
                <a:ea typeface="幼圆" panose="02010509060101010101" pitchFamily="49" charset="-122"/>
              </a:rPr>
              <a:t>文件夹下的子</a:t>
            </a:r>
          </a:p>
          <a:p>
            <a:pPr algn="l"/>
            <a:r>
              <a:rPr lang="zh-CN" altLang="en-US" sz="2000" b="1">
                <a:solidFill>
                  <a:srgbClr val="4D4D4D"/>
                </a:solidFill>
                <a:latin typeface="幼圆" panose="02010509060101010101" pitchFamily="49" charset="-122"/>
                <a:ea typeface="幼圆" panose="02010509060101010101" pitchFamily="49" charset="-122"/>
              </a:rPr>
              <a:t>文件夹</a:t>
            </a:r>
          </a:p>
        </p:txBody>
      </p:sp>
      <p:sp>
        <p:nvSpPr>
          <p:cNvPr id="437258" name="Text Box 1034"/>
          <p:cNvSpPr txBox="1">
            <a:spLocks noChangeArrowheads="1"/>
          </p:cNvSpPr>
          <p:nvPr/>
        </p:nvSpPr>
        <p:spPr bwMode="auto">
          <a:xfrm>
            <a:off x="2743200" y="2057400"/>
            <a:ext cx="5951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a:solidFill>
                  <a:srgbClr val="4D4D4D"/>
                </a:solidFill>
                <a:latin typeface="幼圆" panose="02010509060101010101" pitchFamily="49" charset="-122"/>
                <a:ea typeface="幼圆" panose="02010509060101010101" pitchFamily="49" charset="-122"/>
              </a:rPr>
              <a:t>C</a:t>
            </a:r>
            <a:r>
              <a:rPr lang="zh-CN" altLang="en-US" sz="2000" b="1">
                <a:solidFill>
                  <a:srgbClr val="4D4D4D"/>
                </a:solidFill>
                <a:latin typeface="幼圆" panose="02010509060101010101" pitchFamily="49" charset="-122"/>
                <a:ea typeface="幼圆" panose="02010509060101010101" pitchFamily="49" charset="-122"/>
              </a:rPr>
              <a:t>盘</a:t>
            </a:r>
            <a:r>
              <a:rPr lang="en-US" altLang="zh-CN" sz="2000" b="1">
                <a:solidFill>
                  <a:srgbClr val="4D4D4D"/>
                </a:solidFill>
                <a:latin typeface="幼圆" panose="02010509060101010101" pitchFamily="49" charset="-122"/>
                <a:ea typeface="幼圆" panose="02010509060101010101" pitchFamily="49" charset="-122"/>
              </a:rPr>
              <a:t>Program Files</a:t>
            </a:r>
            <a:r>
              <a:rPr lang="zh-CN" altLang="en-US" sz="2000" b="1">
                <a:solidFill>
                  <a:srgbClr val="4D4D4D"/>
                </a:solidFill>
                <a:latin typeface="幼圆" panose="02010509060101010101" pitchFamily="49" charset="-122"/>
                <a:ea typeface="幼圆" panose="02010509060101010101" pitchFamily="49" charset="-122"/>
              </a:rPr>
              <a:t>下的</a:t>
            </a:r>
            <a:r>
              <a:rPr lang="en-US" altLang="zh-CN" sz="2000" b="1">
                <a:solidFill>
                  <a:srgbClr val="4D4D4D"/>
                </a:solidFill>
                <a:latin typeface="幼圆" panose="02010509060101010101" pitchFamily="49" charset="-122"/>
                <a:ea typeface="幼圆" panose="02010509060101010101" pitchFamily="49" charset="-122"/>
              </a:rPr>
              <a:t>Foxmail</a:t>
            </a:r>
            <a:r>
              <a:rPr lang="zh-CN" altLang="en-US" sz="2000" b="1">
                <a:solidFill>
                  <a:srgbClr val="4D4D4D"/>
                </a:solidFill>
                <a:latin typeface="幼圆" panose="02010509060101010101" pitchFamily="49" charset="-122"/>
                <a:ea typeface="幼圆" panose="02010509060101010101" pitchFamily="49" charset="-122"/>
              </a:rPr>
              <a:t>下的文件和子文件夹</a:t>
            </a:r>
          </a:p>
        </p:txBody>
      </p:sp>
      <p:sp>
        <p:nvSpPr>
          <p:cNvPr id="437259" name="Rectangle 1035"/>
          <p:cNvSpPr>
            <a:spLocks noChangeArrowheads="1"/>
          </p:cNvSpPr>
          <p:nvPr/>
        </p:nvSpPr>
        <p:spPr bwMode="auto">
          <a:xfrm>
            <a:off x="2667000" y="4495800"/>
            <a:ext cx="1295400" cy="838200"/>
          </a:xfrm>
          <a:prstGeom prst="rect">
            <a:avLst/>
          </a:prstGeom>
          <a:noFill/>
          <a:ln w="12700">
            <a:solidFill>
              <a:srgbClr val="FF0000"/>
            </a:solidFill>
            <a:miter lim="800000"/>
            <a:headEnd type="none" w="sm" len="sm"/>
            <a:tailEnd type="none" w="sm" len="sm"/>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7260" name="Rectangle 1036"/>
          <p:cNvSpPr>
            <a:spLocks noChangeArrowheads="1"/>
          </p:cNvSpPr>
          <p:nvPr/>
        </p:nvSpPr>
        <p:spPr bwMode="auto">
          <a:xfrm>
            <a:off x="2819400" y="5410200"/>
            <a:ext cx="1143000" cy="762000"/>
          </a:xfrm>
          <a:prstGeom prst="rect">
            <a:avLst/>
          </a:prstGeom>
          <a:noFill/>
          <a:ln w="12700">
            <a:solidFill>
              <a:srgbClr val="FF0000"/>
            </a:solidFill>
            <a:miter lim="800000"/>
            <a:headEnd type="none" w="sm" len="sm"/>
            <a:tailEnd type="none" w="sm" len="sm"/>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7261" name="Rectangle 1037"/>
          <p:cNvSpPr>
            <a:spLocks noChangeArrowheads="1"/>
          </p:cNvSpPr>
          <p:nvPr/>
        </p:nvSpPr>
        <p:spPr bwMode="auto">
          <a:xfrm>
            <a:off x="4495800" y="3886200"/>
            <a:ext cx="3352800" cy="2286000"/>
          </a:xfrm>
          <a:prstGeom prst="rect">
            <a:avLst/>
          </a:prstGeom>
          <a:noFill/>
          <a:ln w="12700">
            <a:solidFill>
              <a:srgbClr val="FF0000"/>
            </a:solidFill>
            <a:miter lim="800000"/>
            <a:headEnd type="none" w="sm" len="sm"/>
            <a:tailEnd type="none" w="sm" len="sm"/>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7262" name="Line 1038"/>
          <p:cNvSpPr>
            <a:spLocks noChangeShapeType="1"/>
          </p:cNvSpPr>
          <p:nvPr/>
        </p:nvSpPr>
        <p:spPr bwMode="auto">
          <a:xfrm>
            <a:off x="1676400" y="4343400"/>
            <a:ext cx="9906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7263" name="Line 1039"/>
          <p:cNvSpPr>
            <a:spLocks noChangeShapeType="1"/>
          </p:cNvSpPr>
          <p:nvPr/>
        </p:nvSpPr>
        <p:spPr bwMode="auto">
          <a:xfrm>
            <a:off x="1676400" y="4876800"/>
            <a:ext cx="9906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7264" name="Line 1040"/>
          <p:cNvSpPr>
            <a:spLocks noChangeShapeType="1"/>
          </p:cNvSpPr>
          <p:nvPr/>
        </p:nvSpPr>
        <p:spPr bwMode="auto">
          <a:xfrm>
            <a:off x="1828800" y="5867400"/>
            <a:ext cx="9906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7265" name="Line 1041"/>
          <p:cNvSpPr>
            <a:spLocks noChangeShapeType="1"/>
          </p:cNvSpPr>
          <p:nvPr/>
        </p:nvSpPr>
        <p:spPr bwMode="auto">
          <a:xfrm>
            <a:off x="5715000" y="2438400"/>
            <a:ext cx="0" cy="144780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55057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altLang="zh-CN"/>
              <a:t>  </a:t>
            </a:r>
            <a:r>
              <a:rPr lang="zh-CN" altLang="en-US"/>
              <a:t>文件管理中的几个概念</a:t>
            </a:r>
          </a:p>
        </p:txBody>
      </p:sp>
      <p:sp>
        <p:nvSpPr>
          <p:cNvPr id="438275" name="Text Box 3"/>
          <p:cNvSpPr txBox="1">
            <a:spLocks noChangeArrowheads="1"/>
          </p:cNvSpPr>
          <p:nvPr/>
        </p:nvSpPr>
        <p:spPr bwMode="auto">
          <a:xfrm>
            <a:off x="1295400" y="1438275"/>
            <a:ext cx="71628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pPr>
            <a:r>
              <a:rPr lang="zh-CN" altLang="en-US" sz="3200" b="1">
                <a:solidFill>
                  <a:srgbClr val="6699FF"/>
                </a:solidFill>
                <a:effectLst>
                  <a:outerShdw blurRad="38100" dist="38100" dir="2700000" algn="tl">
                    <a:srgbClr val="C0C0C0"/>
                  </a:outerShdw>
                </a:effectLst>
                <a:ea typeface="幼圆" panose="02010509060101010101" pitchFamily="49" charset="-122"/>
              </a:rPr>
              <a:t>路径</a:t>
            </a:r>
          </a:p>
          <a:p>
            <a:pPr algn="l">
              <a:lnSpc>
                <a:spcPct val="105000"/>
              </a:lnSpc>
            </a:pPr>
            <a:r>
              <a:rPr lang="zh-CN" altLang="en-US" b="1">
                <a:solidFill>
                  <a:srgbClr val="4D4D4D"/>
                </a:solidFill>
                <a:ea typeface="幼圆" panose="02010509060101010101" pitchFamily="49" charset="-122"/>
              </a:rPr>
              <a:t>所谓文件的</a:t>
            </a:r>
            <a:r>
              <a:rPr lang="zh-CN" altLang="en-US" b="1">
                <a:solidFill>
                  <a:srgbClr val="6699FF"/>
                </a:solidFill>
                <a:effectLst>
                  <a:outerShdw blurRad="38100" dist="38100" dir="2700000" algn="tl">
                    <a:srgbClr val="C0C0C0"/>
                  </a:outerShdw>
                </a:effectLst>
                <a:ea typeface="幼圆" panose="02010509060101010101" pitchFamily="49" charset="-122"/>
              </a:rPr>
              <a:t>路径</a:t>
            </a:r>
            <a:r>
              <a:rPr lang="zh-CN" altLang="en-US" b="1">
                <a:solidFill>
                  <a:srgbClr val="4D4D4D"/>
                </a:solidFill>
                <a:ea typeface="幼圆" panose="02010509060101010101" pitchFamily="49" charset="-122"/>
              </a:rPr>
              <a:t>是指从根目录出发，一直到所要找的文件，把途径的各个分支子目录名（子文件夹）连接一起二形成的，两个分支子目录名之间用分隔符分开。在</a:t>
            </a:r>
            <a:r>
              <a:rPr lang="en-US" altLang="zh-CN" b="1">
                <a:solidFill>
                  <a:srgbClr val="4D4D4D"/>
                </a:solidFill>
                <a:ea typeface="幼圆" panose="02010509060101010101" pitchFamily="49" charset="-122"/>
              </a:rPr>
              <a:t>DOS</a:t>
            </a:r>
            <a:r>
              <a:rPr lang="zh-CN" altLang="en-US" b="1">
                <a:solidFill>
                  <a:srgbClr val="4D4D4D"/>
                </a:solidFill>
                <a:ea typeface="幼圆" panose="02010509060101010101" pitchFamily="49" charset="-122"/>
              </a:rPr>
              <a:t>和</a:t>
            </a:r>
            <a:r>
              <a:rPr lang="en-US" altLang="zh-CN" b="1">
                <a:solidFill>
                  <a:srgbClr val="4D4D4D"/>
                </a:solidFill>
                <a:ea typeface="幼圆" panose="02010509060101010101" pitchFamily="49" charset="-122"/>
              </a:rPr>
              <a:t>Windows</a:t>
            </a:r>
            <a:r>
              <a:rPr lang="zh-CN" altLang="en-US" b="1">
                <a:solidFill>
                  <a:srgbClr val="4D4D4D"/>
                </a:solidFill>
                <a:ea typeface="幼圆" panose="02010509060101010101" pitchFamily="49" charset="-122"/>
              </a:rPr>
              <a:t>操作系统中，该分隔符是反斜线符号</a:t>
            </a:r>
            <a:r>
              <a:rPr lang="en-US" altLang="zh-CN" b="1">
                <a:solidFill>
                  <a:srgbClr val="4D4D4D"/>
                </a:solidFill>
                <a:ea typeface="幼圆" panose="02010509060101010101" pitchFamily="49" charset="-122"/>
              </a:rPr>
              <a:t>\ </a:t>
            </a:r>
            <a:r>
              <a:rPr lang="zh-CN" altLang="en-US" b="1">
                <a:solidFill>
                  <a:srgbClr val="4D4D4D"/>
                </a:solidFill>
                <a:ea typeface="幼圆" panose="02010509060101010101" pitchFamily="49" charset="-122"/>
              </a:rPr>
              <a:t>。</a:t>
            </a:r>
          </a:p>
        </p:txBody>
      </p:sp>
      <p:graphicFrame>
        <p:nvGraphicFramePr>
          <p:cNvPr id="438276" name="Object 4"/>
          <p:cNvGraphicFramePr>
            <a:graphicFrameLocks noChangeAspect="1"/>
          </p:cNvGraphicFramePr>
          <p:nvPr/>
        </p:nvGraphicFramePr>
        <p:xfrm>
          <a:off x="914400" y="1608138"/>
          <a:ext cx="346075" cy="341312"/>
        </p:xfrm>
        <a:graphic>
          <a:graphicData uri="http://schemas.openxmlformats.org/presentationml/2006/ole">
            <mc:AlternateContent xmlns:mc="http://schemas.openxmlformats.org/markup-compatibility/2006">
              <mc:Choice xmlns:v="urn:schemas-microsoft-com:vml" Requires="v">
                <p:oleObj spid="_x0000_s6151" name="BMP 图象" r:id="rId3" imgW="685800" imgH="676275" progId="Paint.Picture">
                  <p:embed/>
                </p:oleObj>
              </mc:Choice>
              <mc:Fallback>
                <p:oleObj name="BMP 图象" r:id="rId3" imgW="685800" imgH="676275" progId="Paint.Picture">
                  <p:embed/>
                  <p:pic>
                    <p:nvPicPr>
                      <p:cNvPr id="438276" name="Object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60813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38278" name="Picture 6" descr="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1738" y="4191000"/>
            <a:ext cx="4157662" cy="1357313"/>
          </a:xfrm>
          <a:prstGeom prst="rect">
            <a:avLst/>
          </a:prstGeom>
          <a:noFill/>
          <a:extLst>
            <a:ext uri="{909E8E84-426E-40DD-AFC4-6F175D3DCCD1}">
              <a14:hiddenFill xmlns:a14="http://schemas.microsoft.com/office/drawing/2010/main">
                <a:solidFill>
                  <a:srgbClr val="FFFFFF"/>
                </a:solidFill>
              </a14:hiddenFill>
            </a:ext>
          </a:extLst>
        </p:spPr>
      </p:pic>
      <p:sp>
        <p:nvSpPr>
          <p:cNvPr id="438280" name="Text Box 8"/>
          <p:cNvSpPr txBox="1">
            <a:spLocks noChangeArrowheads="1"/>
          </p:cNvSpPr>
          <p:nvPr/>
        </p:nvSpPr>
        <p:spPr bwMode="auto">
          <a:xfrm>
            <a:off x="3733800" y="5699125"/>
            <a:ext cx="171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a:solidFill>
                  <a:srgbClr val="4D4D4D"/>
                </a:solidFill>
                <a:latin typeface="幼圆" panose="02010509060101010101" pitchFamily="49" charset="-122"/>
                <a:ea typeface="幼圆" panose="02010509060101010101" pitchFamily="49" charset="-122"/>
              </a:rPr>
              <a:t>路径描述示例</a:t>
            </a:r>
          </a:p>
        </p:txBody>
      </p:sp>
      <p:sp>
        <p:nvSpPr>
          <p:cNvPr id="438281" name="Text Box 9"/>
          <p:cNvSpPr txBox="1">
            <a:spLocks noChangeArrowheads="1"/>
          </p:cNvSpPr>
          <p:nvPr/>
        </p:nvSpPr>
        <p:spPr bwMode="auto">
          <a:xfrm>
            <a:off x="6477000" y="6324600"/>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幼圆" panose="02010509060101010101" pitchFamily="49" charset="-122"/>
                <a:ea typeface="幼圆" panose="02010509060101010101" pitchFamily="49" charset="-122"/>
              </a:rPr>
              <a:t>文件管理基本概念</a:t>
            </a:r>
          </a:p>
        </p:txBody>
      </p:sp>
    </p:spTree>
    <p:extLst>
      <p:ext uri="{BB962C8B-B14F-4D97-AF65-F5344CB8AC3E}">
        <p14:creationId xmlns:p14="http://schemas.microsoft.com/office/powerpoint/2010/main" val="767912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73" name="Picture 73" descr="3-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425" y="2895600"/>
            <a:ext cx="4194175" cy="3313113"/>
          </a:xfrm>
          <a:prstGeom prst="rect">
            <a:avLst/>
          </a:prstGeom>
          <a:noFill/>
          <a:extLst>
            <a:ext uri="{909E8E84-426E-40DD-AFC4-6F175D3DCCD1}">
              <a14:hiddenFill xmlns:a14="http://schemas.microsoft.com/office/drawing/2010/main">
                <a:solidFill>
                  <a:srgbClr val="FFFFFF"/>
                </a:solidFill>
              </a14:hiddenFill>
            </a:ext>
          </a:extLst>
        </p:spPr>
      </p:pic>
      <p:sp>
        <p:nvSpPr>
          <p:cNvPr id="435202"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a:t>  </a:t>
            </a:r>
            <a:r>
              <a:rPr lang="zh-CN" altLang="en-US"/>
              <a:t>文件和文件夹的基本操作</a:t>
            </a:r>
          </a:p>
        </p:txBody>
      </p:sp>
      <p:sp>
        <p:nvSpPr>
          <p:cNvPr id="435203" name="Text Box 3"/>
          <p:cNvSpPr txBox="1">
            <a:spLocks noChangeArrowheads="1"/>
          </p:cNvSpPr>
          <p:nvPr/>
        </p:nvSpPr>
        <p:spPr bwMode="auto">
          <a:xfrm>
            <a:off x="1143000" y="1684338"/>
            <a:ext cx="3041650"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5000"/>
              </a:lnSpc>
            </a:pPr>
            <a:r>
              <a:rPr lang="zh-CN" altLang="en-US" sz="2800" b="1">
                <a:solidFill>
                  <a:schemeClr val="bg2"/>
                </a:solidFill>
                <a:effectLst>
                  <a:outerShdw blurRad="38100" dist="38100" dir="2700000" algn="tl">
                    <a:srgbClr val="C0C0C0"/>
                  </a:outerShdw>
                </a:effectLst>
                <a:ea typeface="幼圆" panose="02010509060101010101" pitchFamily="49" charset="-122"/>
              </a:rPr>
              <a:t>创建文件和文件夹</a:t>
            </a:r>
            <a:endParaRPr lang="zh-CN" altLang="en-US" b="1">
              <a:solidFill>
                <a:schemeClr val="hlink"/>
              </a:solidFill>
              <a:ea typeface="幼圆" panose="02010509060101010101" pitchFamily="49" charset="-122"/>
            </a:endParaRPr>
          </a:p>
        </p:txBody>
      </p:sp>
      <p:graphicFrame>
        <p:nvGraphicFramePr>
          <p:cNvPr id="435204" name="Object 4"/>
          <p:cNvGraphicFramePr>
            <a:graphicFrameLocks noChangeAspect="1"/>
          </p:cNvGraphicFramePr>
          <p:nvPr/>
        </p:nvGraphicFramePr>
        <p:xfrm>
          <a:off x="762000" y="1868488"/>
          <a:ext cx="346075" cy="341312"/>
        </p:xfrm>
        <a:graphic>
          <a:graphicData uri="http://schemas.openxmlformats.org/presentationml/2006/ole">
            <mc:AlternateContent xmlns:mc="http://schemas.openxmlformats.org/markup-compatibility/2006">
              <mc:Choice xmlns:v="urn:schemas-microsoft-com:vml" Requires="v">
                <p:oleObj spid="_x0000_s7190" name="BMP 图象" r:id="rId5" imgW="685800" imgH="676275" progId="Paint.Picture">
                  <p:embed/>
                </p:oleObj>
              </mc:Choice>
              <mc:Fallback>
                <p:oleObj name="BMP 图象" r:id="rId5" imgW="685800" imgH="676275" progId="Paint.Picture">
                  <p:embed/>
                  <p:pic>
                    <p:nvPicPr>
                      <p:cNvPr id="435204" name="Object 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868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5207" name="Text Box 7"/>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
        <p:nvSpPr>
          <p:cNvPr id="435208" name="Text Box 8"/>
          <p:cNvSpPr txBox="1">
            <a:spLocks noChangeArrowheads="1"/>
          </p:cNvSpPr>
          <p:nvPr/>
        </p:nvSpPr>
        <p:spPr bwMode="auto">
          <a:xfrm>
            <a:off x="685800" y="2422525"/>
            <a:ext cx="4548188"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5000"/>
              </a:lnSpc>
              <a:buClr>
                <a:srgbClr val="6699FF"/>
              </a:buClr>
              <a:buFont typeface="Webdings" panose="05030102010509060703" pitchFamily="18" charset="2"/>
              <a:buChar char="8"/>
            </a:pPr>
            <a:r>
              <a:rPr lang="zh-CN" altLang="en-GB" b="1">
                <a:solidFill>
                  <a:schemeClr val="folHlink"/>
                </a:solidFill>
                <a:effectLst>
                  <a:outerShdw blurRad="38100" dist="38100" dir="2700000" algn="tl">
                    <a:srgbClr val="C0C0C0"/>
                  </a:outerShdw>
                </a:effectLst>
                <a:ea typeface="幼圆" panose="02010509060101010101" pitchFamily="49" charset="-122"/>
              </a:rPr>
              <a:t> </a:t>
            </a:r>
            <a:r>
              <a:rPr lang="zh-CN" altLang="zh-CN" b="1">
                <a:solidFill>
                  <a:schemeClr val="folHlink"/>
                </a:solidFill>
                <a:effectLst>
                  <a:outerShdw blurRad="38100" dist="38100" dir="2700000" algn="tl">
                    <a:srgbClr val="C0C0C0"/>
                  </a:outerShdw>
                </a:effectLst>
                <a:ea typeface="幼圆" panose="02010509060101010101" pitchFamily="49" charset="-122"/>
              </a:rPr>
              <a:t>创建</a:t>
            </a:r>
            <a:r>
              <a:rPr lang="zh-CN" altLang="zh-CN" b="1">
                <a:solidFill>
                  <a:schemeClr val="hlink"/>
                </a:solidFill>
                <a:ea typeface="幼圆" panose="02010509060101010101" pitchFamily="49" charset="-122"/>
              </a:rPr>
              <a:t>和</a:t>
            </a:r>
            <a:r>
              <a:rPr lang="zh-CN" altLang="zh-CN" b="1">
                <a:solidFill>
                  <a:schemeClr val="folHlink"/>
                </a:solidFill>
                <a:effectLst>
                  <a:outerShdw blurRad="38100" dist="38100" dir="2700000" algn="tl">
                    <a:srgbClr val="C0C0C0"/>
                  </a:outerShdw>
                </a:effectLst>
                <a:ea typeface="幼圆" panose="02010509060101010101" pitchFamily="49" charset="-122"/>
              </a:rPr>
              <a:t>保存</a:t>
            </a:r>
            <a:r>
              <a:rPr lang="zh-CN" altLang="zh-CN" b="1">
                <a:solidFill>
                  <a:schemeClr val="hlink"/>
                </a:solidFill>
                <a:ea typeface="幼圆" panose="02010509060101010101" pitchFamily="49" charset="-122"/>
              </a:rPr>
              <a:t>文件的</a:t>
            </a:r>
            <a:r>
              <a:rPr lang="zh-CN" altLang="zh-CN" b="1">
                <a:solidFill>
                  <a:srgbClr val="FF0000"/>
                </a:solidFill>
                <a:effectLst>
                  <a:outerShdw blurRad="38100" dist="38100" dir="2700000" algn="tl">
                    <a:srgbClr val="C0C0C0"/>
                  </a:outerShdw>
                </a:effectLst>
                <a:ea typeface="幼圆" panose="02010509060101010101" pitchFamily="49" charset="-122"/>
              </a:rPr>
              <a:t>三</a:t>
            </a:r>
            <a:r>
              <a:rPr lang="zh-CN" altLang="zh-CN" b="1">
                <a:solidFill>
                  <a:schemeClr val="hlink"/>
                </a:solidFill>
                <a:ea typeface="幼圆" panose="02010509060101010101" pitchFamily="49" charset="-122"/>
              </a:rPr>
              <a:t>要素：</a:t>
            </a:r>
            <a:r>
              <a:rPr lang="zh-CN" altLang="en-GB" b="1">
                <a:solidFill>
                  <a:schemeClr val="hlink"/>
                </a:solidFill>
                <a:ea typeface="幼圆" panose="02010509060101010101" pitchFamily="49" charset="-122"/>
              </a:rPr>
              <a:t/>
            </a:r>
            <a:br>
              <a:rPr lang="zh-CN" altLang="en-GB" b="1">
                <a:solidFill>
                  <a:schemeClr val="hlink"/>
                </a:solidFill>
                <a:ea typeface="幼圆" panose="02010509060101010101" pitchFamily="49" charset="-122"/>
              </a:rPr>
            </a:br>
            <a:r>
              <a:rPr lang="zh-CN" altLang="en-GB" b="1">
                <a:solidFill>
                  <a:schemeClr val="hlink"/>
                </a:solidFill>
                <a:ea typeface="幼圆" panose="02010509060101010101" pitchFamily="49" charset="-122"/>
              </a:rPr>
              <a:t>     </a:t>
            </a:r>
            <a:r>
              <a:rPr lang="zh-CN" altLang="zh-CN" b="1">
                <a:solidFill>
                  <a:schemeClr val="hlink"/>
                </a:solidFill>
                <a:ea typeface="幼圆" panose="02010509060101010101" pitchFamily="49" charset="-122"/>
              </a:rPr>
              <a:t>文件名、文件类型和存放位置</a:t>
            </a:r>
            <a:endParaRPr lang="zh-CN" altLang="en-GB" sz="2000" b="1">
              <a:solidFill>
                <a:srgbClr val="FF0000"/>
              </a:solidFill>
              <a:effectLst>
                <a:outerShdw blurRad="38100" dist="38100" dir="2700000" algn="tl">
                  <a:srgbClr val="C0C0C0"/>
                </a:outerShdw>
              </a:effectLst>
              <a:ea typeface="幼圆" panose="02010509060101010101" pitchFamily="49" charset="-122"/>
            </a:endParaRPr>
          </a:p>
          <a:p>
            <a:pPr algn="l">
              <a:lnSpc>
                <a:spcPct val="125000"/>
              </a:lnSpc>
              <a:buClr>
                <a:srgbClr val="6699FF"/>
              </a:buClr>
              <a:buFont typeface="Webdings" panose="05030102010509060703" pitchFamily="18" charset="2"/>
              <a:buChar char="8"/>
            </a:pPr>
            <a:r>
              <a:rPr lang="zh-CN" altLang="en-GB" b="1">
                <a:solidFill>
                  <a:schemeClr val="folHlink"/>
                </a:solidFill>
                <a:effectLst>
                  <a:outerShdw blurRad="38100" dist="38100" dir="2700000" algn="tl">
                    <a:srgbClr val="C0C0C0"/>
                  </a:outerShdw>
                </a:effectLst>
                <a:ea typeface="幼圆" panose="02010509060101010101" pitchFamily="49" charset="-122"/>
              </a:rPr>
              <a:t> </a:t>
            </a:r>
            <a:r>
              <a:rPr lang="zh-CN" altLang="zh-CN" b="1">
                <a:solidFill>
                  <a:schemeClr val="folHlink"/>
                </a:solidFill>
                <a:effectLst>
                  <a:outerShdw blurRad="38100" dist="38100" dir="2700000" algn="tl">
                    <a:srgbClr val="C0C0C0"/>
                  </a:outerShdw>
                </a:effectLst>
                <a:ea typeface="幼圆" panose="02010509060101010101" pitchFamily="49" charset="-122"/>
              </a:rPr>
              <a:t>创建</a:t>
            </a:r>
            <a:r>
              <a:rPr lang="zh-CN" altLang="zh-CN" b="1">
                <a:solidFill>
                  <a:schemeClr val="hlink"/>
                </a:solidFill>
                <a:ea typeface="幼圆" panose="02010509060101010101" pitchFamily="49" charset="-122"/>
              </a:rPr>
              <a:t>和</a:t>
            </a:r>
            <a:r>
              <a:rPr lang="zh-CN" altLang="zh-CN" b="1">
                <a:solidFill>
                  <a:schemeClr val="folHlink"/>
                </a:solidFill>
                <a:effectLst>
                  <a:outerShdw blurRad="38100" dist="38100" dir="2700000" algn="tl">
                    <a:srgbClr val="C0C0C0"/>
                  </a:outerShdw>
                </a:effectLst>
                <a:ea typeface="幼圆" panose="02010509060101010101" pitchFamily="49" charset="-122"/>
              </a:rPr>
              <a:t>保存</a:t>
            </a:r>
            <a:r>
              <a:rPr lang="zh-CN" altLang="zh-CN" b="1">
                <a:solidFill>
                  <a:schemeClr val="hlink"/>
                </a:solidFill>
                <a:ea typeface="幼圆" panose="02010509060101010101" pitchFamily="49" charset="-122"/>
              </a:rPr>
              <a:t>文件夹的</a:t>
            </a:r>
            <a:r>
              <a:rPr lang="zh-CN" altLang="zh-CN" b="1">
                <a:solidFill>
                  <a:srgbClr val="FF0000"/>
                </a:solidFill>
                <a:effectLst>
                  <a:outerShdw blurRad="38100" dist="38100" dir="2700000" algn="tl">
                    <a:srgbClr val="C0C0C0"/>
                  </a:outerShdw>
                </a:effectLst>
                <a:ea typeface="幼圆" panose="02010509060101010101" pitchFamily="49" charset="-122"/>
              </a:rPr>
              <a:t>两</a:t>
            </a:r>
            <a:r>
              <a:rPr lang="zh-CN" altLang="zh-CN" b="1">
                <a:solidFill>
                  <a:schemeClr val="hlink"/>
                </a:solidFill>
                <a:ea typeface="幼圆" panose="02010509060101010101" pitchFamily="49" charset="-122"/>
              </a:rPr>
              <a:t>要素：</a:t>
            </a:r>
            <a:r>
              <a:rPr lang="zh-CN" altLang="en-GB" b="1">
                <a:solidFill>
                  <a:schemeClr val="hlink"/>
                </a:solidFill>
                <a:ea typeface="幼圆" panose="02010509060101010101" pitchFamily="49" charset="-122"/>
              </a:rPr>
              <a:t/>
            </a:r>
            <a:br>
              <a:rPr lang="zh-CN" altLang="en-GB" b="1">
                <a:solidFill>
                  <a:schemeClr val="hlink"/>
                </a:solidFill>
                <a:ea typeface="幼圆" panose="02010509060101010101" pitchFamily="49" charset="-122"/>
              </a:rPr>
            </a:br>
            <a:r>
              <a:rPr lang="zh-CN" altLang="en-GB" b="1">
                <a:solidFill>
                  <a:schemeClr val="hlink"/>
                </a:solidFill>
                <a:ea typeface="幼圆" panose="02010509060101010101" pitchFamily="49" charset="-122"/>
              </a:rPr>
              <a:t>     </a:t>
            </a:r>
            <a:r>
              <a:rPr lang="zh-CN" altLang="zh-CN" b="1">
                <a:solidFill>
                  <a:schemeClr val="hlink"/>
                </a:solidFill>
                <a:ea typeface="幼圆" panose="02010509060101010101" pitchFamily="49" charset="-122"/>
              </a:rPr>
              <a:t>文件夹名和存放位置</a:t>
            </a:r>
            <a:endParaRPr lang="zh-CN" altLang="en-GB" b="1">
              <a:solidFill>
                <a:schemeClr val="hlink"/>
              </a:solidFill>
              <a:ea typeface="幼圆" panose="02010509060101010101" pitchFamily="49" charset="-122"/>
            </a:endParaRPr>
          </a:p>
          <a:p>
            <a:pPr algn="l">
              <a:lnSpc>
                <a:spcPct val="125000"/>
              </a:lnSpc>
              <a:buClr>
                <a:srgbClr val="6699FF"/>
              </a:buClr>
              <a:buFont typeface="Webdings" panose="05030102010509060703" pitchFamily="18" charset="2"/>
              <a:buChar char="8"/>
            </a:pPr>
            <a:r>
              <a:rPr lang="zh-CN" altLang="en-GB" b="1">
                <a:solidFill>
                  <a:schemeClr val="hlink"/>
                </a:solidFill>
                <a:ea typeface="幼圆" panose="02010509060101010101" pitchFamily="49" charset="-122"/>
              </a:rPr>
              <a:t> </a:t>
            </a:r>
            <a:r>
              <a:rPr lang="zh-CN" altLang="en-US" b="1">
                <a:solidFill>
                  <a:schemeClr val="hlink"/>
                </a:solidFill>
                <a:ea typeface="幼圆" panose="02010509060101010101" pitchFamily="49" charset="-122"/>
              </a:rPr>
              <a:t>文件的基本操作</a:t>
            </a:r>
            <a:r>
              <a:rPr lang="zh-CN" altLang="en-GB" b="1">
                <a:solidFill>
                  <a:schemeClr val="hlink"/>
                </a:solidFill>
                <a:ea typeface="幼圆" panose="02010509060101010101" pitchFamily="49" charset="-122"/>
              </a:rPr>
              <a:t/>
            </a:r>
            <a:br>
              <a:rPr lang="zh-CN" altLang="en-GB" b="1">
                <a:solidFill>
                  <a:schemeClr val="hlink"/>
                </a:solidFill>
                <a:ea typeface="幼圆" panose="02010509060101010101" pitchFamily="49" charset="-122"/>
              </a:rPr>
            </a:br>
            <a:r>
              <a:rPr lang="zh-CN" altLang="en-GB" b="1">
                <a:solidFill>
                  <a:schemeClr val="hlink"/>
                </a:solidFill>
                <a:ea typeface="幼圆" panose="02010509060101010101" pitchFamily="49" charset="-122"/>
              </a:rPr>
              <a:t>     </a:t>
            </a:r>
            <a:r>
              <a:rPr lang="zh-CN" altLang="en-US" b="1">
                <a:solidFill>
                  <a:schemeClr val="hlink"/>
                </a:solidFill>
                <a:ea typeface="幼圆" panose="02010509060101010101" pitchFamily="49" charset="-122"/>
              </a:rPr>
              <a:t>创建、打开、选取、复制、</a:t>
            </a:r>
            <a:r>
              <a:rPr lang="zh-CN" altLang="en-GB" b="1">
                <a:solidFill>
                  <a:schemeClr val="hlink"/>
                </a:solidFill>
                <a:ea typeface="幼圆" panose="02010509060101010101" pitchFamily="49" charset="-122"/>
              </a:rPr>
              <a:t/>
            </a:r>
            <a:br>
              <a:rPr lang="zh-CN" altLang="en-GB" b="1">
                <a:solidFill>
                  <a:schemeClr val="hlink"/>
                </a:solidFill>
                <a:ea typeface="幼圆" panose="02010509060101010101" pitchFamily="49" charset="-122"/>
              </a:rPr>
            </a:br>
            <a:r>
              <a:rPr lang="zh-CN" altLang="en-GB" b="1">
                <a:solidFill>
                  <a:schemeClr val="hlink"/>
                </a:solidFill>
                <a:ea typeface="幼圆" panose="02010509060101010101" pitchFamily="49" charset="-122"/>
              </a:rPr>
              <a:t>     </a:t>
            </a:r>
            <a:r>
              <a:rPr lang="zh-CN" altLang="en-US" b="1">
                <a:solidFill>
                  <a:schemeClr val="hlink"/>
                </a:solidFill>
                <a:ea typeface="幼圆" panose="02010509060101010101" pitchFamily="49" charset="-122"/>
              </a:rPr>
              <a:t>移动、删除、</a:t>
            </a:r>
            <a:r>
              <a:rPr lang="zh-CN" altLang="en-US" b="1">
                <a:solidFill>
                  <a:srgbClr val="FF0000"/>
                </a:solidFill>
                <a:effectLst>
                  <a:outerShdw blurRad="38100" dist="38100" dir="2700000" algn="tl">
                    <a:srgbClr val="C0C0C0"/>
                  </a:outerShdw>
                </a:effectLst>
                <a:ea typeface="幼圆" panose="02010509060101010101" pitchFamily="49" charset="-122"/>
              </a:rPr>
              <a:t>查找</a:t>
            </a:r>
            <a:r>
              <a:rPr lang="zh-CN" altLang="en-US" b="1">
                <a:solidFill>
                  <a:schemeClr val="hlink"/>
                </a:solidFill>
                <a:ea typeface="幼圆" panose="02010509060101010101" pitchFamily="49" charset="-122"/>
              </a:rPr>
              <a:t>、</a:t>
            </a:r>
            <a:r>
              <a:rPr lang="zh-CN" altLang="en-US" b="1">
                <a:solidFill>
                  <a:srgbClr val="FF0000"/>
                </a:solidFill>
                <a:effectLst>
                  <a:outerShdw blurRad="38100" dist="38100" dir="2700000" algn="tl">
                    <a:srgbClr val="C0C0C0"/>
                  </a:outerShdw>
                </a:effectLst>
                <a:ea typeface="幼圆" panose="02010509060101010101" pitchFamily="49" charset="-122"/>
              </a:rPr>
              <a:t>共享</a:t>
            </a:r>
          </a:p>
        </p:txBody>
      </p:sp>
      <p:graphicFrame>
        <p:nvGraphicFramePr>
          <p:cNvPr id="435270" name="Object 70"/>
          <p:cNvGraphicFramePr>
            <a:graphicFrameLocks noChangeAspect="1"/>
          </p:cNvGraphicFramePr>
          <p:nvPr/>
        </p:nvGraphicFramePr>
        <p:xfrm>
          <a:off x="8001000" y="1981200"/>
          <a:ext cx="723900" cy="649288"/>
        </p:xfrm>
        <a:graphic>
          <a:graphicData uri="http://schemas.openxmlformats.org/presentationml/2006/ole">
            <mc:AlternateContent xmlns:mc="http://schemas.openxmlformats.org/markup-compatibility/2006">
              <mc:Choice xmlns:v="urn:schemas-microsoft-com:vml" Requires="v">
                <p:oleObj spid="_x0000_s7191" name="位图图像" r:id="rId7" imgW="361950" imgH="323850" progId="Paint.Picture">
                  <p:embed/>
                </p:oleObj>
              </mc:Choice>
              <mc:Fallback>
                <p:oleObj name="位图图像" r:id="rId7" imgW="361950" imgH="323850" progId="Paint.Picture">
                  <p:embed/>
                  <p:pic>
                    <p:nvPicPr>
                      <p:cNvPr id="435270" name="Object 70"/>
                      <p:cNvPicPr>
                        <a:picLocks noChangeAspect="1" noChangeArrowheads="1"/>
                      </p:cNvPicPr>
                      <p:nvPr/>
                    </p:nvPicPr>
                    <p:blipFill>
                      <a:blip r:embed="rId8">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8001000" y="1981200"/>
                        <a:ext cx="723900" cy="6492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435271" name="Object 71"/>
          <p:cNvGraphicFramePr>
            <a:graphicFrameLocks noChangeAspect="1"/>
          </p:cNvGraphicFramePr>
          <p:nvPr/>
        </p:nvGraphicFramePr>
        <p:xfrm>
          <a:off x="5334000" y="3541713"/>
          <a:ext cx="684213" cy="684212"/>
        </p:xfrm>
        <a:graphic>
          <a:graphicData uri="http://schemas.openxmlformats.org/presentationml/2006/ole">
            <mc:AlternateContent xmlns:mc="http://schemas.openxmlformats.org/markup-compatibility/2006">
              <mc:Choice xmlns:v="urn:schemas-microsoft-com:vml" Requires="v">
                <p:oleObj spid="_x0000_s7192" name="位图图像" r:id="rId9" imgW="342900" imgH="342900" progId="Paint.Picture">
                  <p:embed/>
                </p:oleObj>
              </mc:Choice>
              <mc:Fallback>
                <p:oleObj name="位图图像" r:id="rId9" imgW="342900" imgH="342900" progId="Paint.Picture">
                  <p:embed/>
                  <p:pic>
                    <p:nvPicPr>
                      <p:cNvPr id="435271" name="Object 71"/>
                      <p:cNvPicPr>
                        <a:picLocks noChangeAspect="1" noChangeArrowheads="1"/>
                      </p:cNvPicPr>
                      <p:nvPr/>
                    </p:nvPicPr>
                    <p:blipFill>
                      <a:blip r:embed="rId10">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5334000" y="3541713"/>
                        <a:ext cx="684213" cy="6842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435272" name="Object 72"/>
          <p:cNvGraphicFramePr>
            <a:graphicFrameLocks noChangeAspect="1"/>
          </p:cNvGraphicFramePr>
          <p:nvPr/>
        </p:nvGraphicFramePr>
        <p:xfrm>
          <a:off x="6858000" y="2133600"/>
          <a:ext cx="684213" cy="703263"/>
        </p:xfrm>
        <a:graphic>
          <a:graphicData uri="http://schemas.openxmlformats.org/presentationml/2006/ole">
            <mc:AlternateContent xmlns:mc="http://schemas.openxmlformats.org/markup-compatibility/2006">
              <mc:Choice xmlns:v="urn:schemas-microsoft-com:vml" Requires="v">
                <p:oleObj spid="_x0000_s7193" name="位图图像" r:id="rId11" imgW="342900" imgH="352425" progId="Paint.Picture">
                  <p:embed/>
                </p:oleObj>
              </mc:Choice>
              <mc:Fallback>
                <p:oleObj name="位图图像" r:id="rId11" imgW="342900" imgH="352425" progId="Paint.Picture">
                  <p:embed/>
                  <p:pic>
                    <p:nvPicPr>
                      <p:cNvPr id="435272" name="Object 72"/>
                      <p:cNvPicPr>
                        <a:picLocks noChangeAspect="1" noChangeArrowheads="1"/>
                      </p:cNvPicPr>
                      <p:nvPr/>
                    </p:nvPicPr>
                    <p:blipFill>
                      <a:blip r:embed="rId12">
                        <a:clrChange>
                          <a:clrFrom>
                            <a:srgbClr val="00FF80"/>
                          </a:clrFrom>
                          <a:clrTo>
                            <a:srgbClr val="00FF80">
                              <a:alpha val="0"/>
                            </a:srgbClr>
                          </a:clrTo>
                        </a:clrChange>
                        <a:extLst>
                          <a:ext uri="{28A0092B-C50C-407E-A947-70E740481C1C}">
                            <a14:useLocalDpi xmlns:a14="http://schemas.microsoft.com/office/drawing/2010/main" val="0"/>
                          </a:ext>
                        </a:extLst>
                      </a:blip>
                      <a:srcRect/>
                      <a:stretch>
                        <a:fillRect/>
                      </a:stretch>
                    </p:blipFill>
                    <p:spPr bwMode="auto">
                      <a:xfrm>
                        <a:off x="6858000" y="2133600"/>
                        <a:ext cx="684213" cy="7032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35274" name="Rectangle 74"/>
          <p:cNvSpPr>
            <a:spLocks noChangeArrowheads="1"/>
          </p:cNvSpPr>
          <p:nvPr/>
        </p:nvSpPr>
        <p:spPr bwMode="auto">
          <a:xfrm>
            <a:off x="3262313" y="2395538"/>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spTree>
    <p:extLst>
      <p:ext uri="{BB962C8B-B14F-4D97-AF65-F5344CB8AC3E}">
        <p14:creationId xmlns:p14="http://schemas.microsoft.com/office/powerpoint/2010/main" val="2205879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en-US" altLang="zh-CN"/>
              <a:t>  </a:t>
            </a:r>
            <a:r>
              <a:rPr lang="zh-CN" altLang="en-US"/>
              <a:t>复制、移动文件和文件夹</a:t>
            </a:r>
          </a:p>
        </p:txBody>
      </p:sp>
      <p:sp>
        <p:nvSpPr>
          <p:cNvPr id="294920" name="Rectangle 8"/>
          <p:cNvSpPr>
            <a:spLocks noChangeArrowheads="1"/>
          </p:cNvSpPr>
          <p:nvPr/>
        </p:nvSpPr>
        <p:spPr bwMode="auto">
          <a:xfrm>
            <a:off x="609600" y="1676400"/>
            <a:ext cx="63119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kumimoji="1" lang="zh-CN" altLang="en-US" b="1">
                <a:solidFill>
                  <a:srgbClr val="5F5F5F"/>
                </a:solidFill>
                <a:latin typeface="幼圆" panose="02010509060101010101" pitchFamily="49" charset="-122"/>
                <a:ea typeface="幼圆" panose="02010509060101010101" pitchFamily="49" charset="-122"/>
              </a:rPr>
              <a:t>最简单的方法（</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拖放</a:t>
            </a:r>
            <a:r>
              <a:rPr kumimoji="1" lang="zh-CN" altLang="en-US" b="1">
                <a:solidFill>
                  <a:srgbClr val="5F5F5F"/>
                </a:solidFill>
                <a:latin typeface="幼圆" panose="02010509060101010101" pitchFamily="49" charset="-122"/>
                <a:ea typeface="幼圆" panose="02010509060101010101" pitchFamily="49" charset="-122"/>
              </a:rPr>
              <a:t>）：</a:t>
            </a:r>
          </a:p>
          <a:p>
            <a:pPr algn="l" eaLnBrk="0" hangingPunct="0"/>
            <a:r>
              <a:rPr kumimoji="1" lang="zh-CN" altLang="en-US" b="1">
                <a:solidFill>
                  <a:srgbClr val="5F5F5F"/>
                </a:solidFill>
                <a:latin typeface="幼圆" panose="02010509060101010101" pitchFamily="49" charset="-122"/>
                <a:ea typeface="幼圆" panose="02010509060101010101" pitchFamily="49" charset="-122"/>
              </a:rPr>
              <a:t>直接用鼠标把选中的文件的图标</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拖放</a:t>
            </a:r>
            <a:r>
              <a:rPr kumimoji="1" lang="zh-CN" altLang="en-US" b="1">
                <a:solidFill>
                  <a:srgbClr val="5F5F5F"/>
                </a:solidFill>
                <a:latin typeface="幼圆" panose="02010509060101010101" pitchFamily="49" charset="-122"/>
                <a:ea typeface="幼圆" panose="02010509060101010101" pitchFamily="49" charset="-122"/>
              </a:rPr>
              <a:t>到</a:t>
            </a:r>
            <a:r>
              <a:rPr kumimoji="1" lang="zh-CN" altLang="en-US" b="1" u="sng">
                <a:solidFill>
                  <a:srgbClr val="5F5F5F"/>
                </a:solidFill>
                <a:latin typeface="幼圆" panose="02010509060101010101" pitchFamily="49" charset="-122"/>
                <a:ea typeface="幼圆" panose="02010509060101010101" pitchFamily="49" charset="-122"/>
              </a:rPr>
              <a:t>目的地</a:t>
            </a:r>
          </a:p>
        </p:txBody>
      </p:sp>
      <p:sp>
        <p:nvSpPr>
          <p:cNvPr id="294921" name="Rectangle 9"/>
          <p:cNvSpPr>
            <a:spLocks noChangeArrowheads="1"/>
          </p:cNvSpPr>
          <p:nvPr/>
        </p:nvSpPr>
        <p:spPr bwMode="auto">
          <a:xfrm>
            <a:off x="609600" y="2667000"/>
            <a:ext cx="6400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kumimoji="1" lang="zh-CN" altLang="en-US" b="1">
                <a:solidFill>
                  <a:srgbClr val="5F5F5F"/>
                </a:solidFill>
                <a:latin typeface="幼圆" panose="02010509060101010101" pitchFamily="49" charset="-122"/>
                <a:ea typeface="幼圆" panose="02010509060101010101" pitchFamily="49" charset="-122"/>
              </a:rPr>
              <a:t>相同磁盘：</a:t>
            </a:r>
          </a:p>
          <a:p>
            <a:pPr algn="l" eaLnBrk="0" hangingPunct="0"/>
            <a:r>
              <a:rPr kumimoji="1" lang="zh-CN" altLang="en-US" b="1">
                <a:solidFill>
                  <a:srgbClr val="5F5F5F"/>
                </a:solidFill>
                <a:latin typeface="幼圆" panose="02010509060101010101" pitchFamily="49" charset="-122"/>
                <a:ea typeface="幼圆" panose="02010509060101010101" pitchFamily="49" charset="-122"/>
              </a:rPr>
              <a:t>在同一磁盘上</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拖放</a:t>
            </a:r>
            <a:r>
              <a:rPr kumimoji="1" lang="zh-CN" altLang="en-US" b="1">
                <a:solidFill>
                  <a:srgbClr val="5F5F5F"/>
                </a:solidFill>
                <a:latin typeface="幼圆" panose="02010509060101010101" pitchFamily="49" charset="-122"/>
                <a:ea typeface="幼圆" panose="02010509060101010101" pitchFamily="49" charset="-122"/>
              </a:rPr>
              <a:t>文件或文件夹执行</a:t>
            </a:r>
            <a:r>
              <a:rPr kumimoji="1" lang="zh-CN" altLang="en-US" b="1">
                <a:solidFill>
                  <a:srgbClr val="FF0000"/>
                </a:solidFill>
                <a:effectLst>
                  <a:outerShdw blurRad="38100" dist="38100" dir="2700000" algn="tl">
                    <a:srgbClr val="C0C0C0"/>
                  </a:outerShdw>
                </a:effectLst>
                <a:latin typeface="幼圆" panose="02010509060101010101" pitchFamily="49" charset="-122"/>
                <a:ea typeface="幼圆" panose="02010509060101010101" pitchFamily="49" charset="-122"/>
              </a:rPr>
              <a:t>移动</a:t>
            </a:r>
            <a:r>
              <a:rPr kumimoji="1" lang="zh-CN" altLang="en-US" b="1">
                <a:solidFill>
                  <a:srgbClr val="5F5F5F"/>
                </a:solidFill>
                <a:latin typeface="幼圆" panose="02010509060101010101" pitchFamily="49" charset="-122"/>
                <a:ea typeface="幼圆" panose="02010509060101010101" pitchFamily="49" charset="-122"/>
              </a:rPr>
              <a:t>命令</a:t>
            </a:r>
          </a:p>
          <a:p>
            <a:pPr algn="l" eaLnBrk="0" hangingPunct="0"/>
            <a:r>
              <a:rPr kumimoji="1" lang="zh-CN" altLang="en-US" b="1">
                <a:solidFill>
                  <a:srgbClr val="5F5F5F"/>
                </a:solidFill>
                <a:latin typeface="幼圆" panose="02010509060101010101" pitchFamily="49" charset="-122"/>
                <a:ea typeface="幼圆" panose="02010509060101010101" pitchFamily="49" charset="-122"/>
              </a:rPr>
              <a:t>若</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拖放</a:t>
            </a:r>
            <a:r>
              <a:rPr kumimoji="1" lang="zh-CN" altLang="en-US" b="1">
                <a:solidFill>
                  <a:srgbClr val="5F5F5F"/>
                </a:solidFill>
                <a:latin typeface="幼圆" panose="02010509060101010101" pitchFamily="49" charset="-122"/>
                <a:ea typeface="幼圆" panose="02010509060101010101" pitchFamily="49" charset="-122"/>
              </a:rPr>
              <a:t>文件时按下</a:t>
            </a:r>
            <a:r>
              <a:rPr kumimoji="1" lang="en-US" altLang="zh-CN"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Ctrl</a:t>
            </a:r>
            <a:r>
              <a:rPr kumimoji="1" lang="zh-CN" altLang="en-US" b="1">
                <a:solidFill>
                  <a:srgbClr val="5F5F5F"/>
                </a:solidFill>
                <a:latin typeface="幼圆" panose="02010509060101010101" pitchFamily="49" charset="-122"/>
                <a:ea typeface="幼圆" panose="02010509060101010101" pitchFamily="49" charset="-122"/>
              </a:rPr>
              <a:t>键则执行</a:t>
            </a:r>
            <a:r>
              <a:rPr kumimoji="1" lang="zh-CN" altLang="en-US" b="1">
                <a:solidFill>
                  <a:srgbClr val="FF9900"/>
                </a:solidFill>
                <a:effectLst>
                  <a:outerShdw blurRad="38100" dist="38100" dir="2700000" algn="tl">
                    <a:srgbClr val="C0C0C0"/>
                  </a:outerShdw>
                </a:effectLst>
                <a:latin typeface="幼圆" panose="02010509060101010101" pitchFamily="49" charset="-122"/>
                <a:ea typeface="幼圆" panose="02010509060101010101" pitchFamily="49" charset="-122"/>
              </a:rPr>
              <a:t>复制</a:t>
            </a:r>
            <a:r>
              <a:rPr kumimoji="1" lang="zh-CN" altLang="en-US" b="1">
                <a:solidFill>
                  <a:srgbClr val="5F5F5F"/>
                </a:solidFill>
                <a:latin typeface="幼圆" panose="02010509060101010101" pitchFamily="49" charset="-122"/>
                <a:ea typeface="幼圆" panose="02010509060101010101" pitchFamily="49" charset="-122"/>
              </a:rPr>
              <a:t>操作</a:t>
            </a:r>
          </a:p>
        </p:txBody>
      </p:sp>
      <p:sp>
        <p:nvSpPr>
          <p:cNvPr id="294922" name="Rectangle 10"/>
          <p:cNvSpPr>
            <a:spLocks noChangeArrowheads="1"/>
          </p:cNvSpPr>
          <p:nvPr/>
        </p:nvSpPr>
        <p:spPr bwMode="auto">
          <a:xfrm>
            <a:off x="609600" y="3962400"/>
            <a:ext cx="661828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lnSpc>
                <a:spcPct val="125000"/>
              </a:lnSpc>
            </a:pPr>
            <a:r>
              <a:rPr kumimoji="1" lang="zh-CN" altLang="en-US" b="1">
                <a:solidFill>
                  <a:srgbClr val="5F5F5F"/>
                </a:solidFill>
                <a:latin typeface="幼圆" panose="02010509060101010101" pitchFamily="49" charset="-122"/>
                <a:ea typeface="幼圆" panose="02010509060101010101" pitchFamily="49" charset="-122"/>
              </a:rPr>
              <a:t>不同磁盘：</a:t>
            </a:r>
          </a:p>
          <a:p>
            <a:pPr algn="l" eaLnBrk="0" hangingPunct="0">
              <a:lnSpc>
                <a:spcPct val="125000"/>
              </a:lnSpc>
            </a:pPr>
            <a:r>
              <a:rPr kumimoji="1" lang="zh-CN" altLang="en-US" b="1">
                <a:solidFill>
                  <a:srgbClr val="5F5F5F"/>
                </a:solidFill>
                <a:latin typeface="幼圆" panose="02010509060101010101" pitchFamily="49" charset="-122"/>
                <a:ea typeface="幼圆" panose="02010509060101010101" pitchFamily="49" charset="-122"/>
              </a:rPr>
              <a:t>在不同磁盘之间</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拖放</a:t>
            </a:r>
            <a:r>
              <a:rPr kumimoji="1" lang="zh-CN" altLang="en-US" b="1">
                <a:solidFill>
                  <a:srgbClr val="5F5F5F"/>
                </a:solidFill>
                <a:latin typeface="幼圆" panose="02010509060101010101" pitchFamily="49" charset="-122"/>
                <a:ea typeface="幼圆" panose="02010509060101010101" pitchFamily="49" charset="-122"/>
              </a:rPr>
              <a:t>文件或文件夹执行</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复制</a:t>
            </a:r>
            <a:r>
              <a:rPr kumimoji="1" lang="zh-CN" altLang="en-US" b="1">
                <a:solidFill>
                  <a:srgbClr val="5F5F5F"/>
                </a:solidFill>
                <a:latin typeface="幼圆" panose="02010509060101010101" pitchFamily="49" charset="-122"/>
                <a:ea typeface="幼圆" panose="02010509060101010101" pitchFamily="49" charset="-122"/>
              </a:rPr>
              <a:t>命令</a:t>
            </a:r>
          </a:p>
          <a:p>
            <a:pPr algn="l" eaLnBrk="0" hangingPunct="0">
              <a:lnSpc>
                <a:spcPct val="125000"/>
              </a:lnSpc>
            </a:pPr>
            <a:r>
              <a:rPr kumimoji="1" lang="zh-CN" altLang="en-US" b="1">
                <a:solidFill>
                  <a:srgbClr val="5F5F5F"/>
                </a:solidFill>
                <a:latin typeface="幼圆" panose="02010509060101010101" pitchFamily="49" charset="-122"/>
                <a:ea typeface="幼圆" panose="02010509060101010101" pitchFamily="49" charset="-122"/>
              </a:rPr>
              <a:t>若</a:t>
            </a:r>
            <a:r>
              <a:rPr kumimoji="1"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拖放</a:t>
            </a:r>
            <a:r>
              <a:rPr kumimoji="1" lang="zh-CN" altLang="en-US" b="1">
                <a:solidFill>
                  <a:srgbClr val="5F5F5F"/>
                </a:solidFill>
                <a:latin typeface="幼圆" panose="02010509060101010101" pitchFamily="49" charset="-122"/>
                <a:ea typeface="幼圆" panose="02010509060101010101" pitchFamily="49" charset="-122"/>
              </a:rPr>
              <a:t>文件时按下</a:t>
            </a:r>
            <a:r>
              <a:rPr kumimoji="1" lang="en-US" altLang="zh-CN"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Shift</a:t>
            </a:r>
            <a:r>
              <a:rPr kumimoji="1" lang="zh-CN" altLang="en-US" b="1">
                <a:solidFill>
                  <a:srgbClr val="5F5F5F"/>
                </a:solidFill>
                <a:latin typeface="幼圆" panose="02010509060101010101" pitchFamily="49" charset="-122"/>
                <a:ea typeface="幼圆" panose="02010509060101010101" pitchFamily="49" charset="-122"/>
              </a:rPr>
              <a:t>键则执行</a:t>
            </a:r>
            <a:r>
              <a:rPr kumimoji="1" lang="zh-CN" altLang="en-US" b="1">
                <a:solidFill>
                  <a:srgbClr val="FF0000"/>
                </a:solidFill>
                <a:effectLst>
                  <a:outerShdw blurRad="38100" dist="38100" dir="2700000" algn="tl">
                    <a:srgbClr val="C0C0C0"/>
                  </a:outerShdw>
                </a:effectLst>
                <a:latin typeface="幼圆" panose="02010509060101010101" pitchFamily="49" charset="-122"/>
                <a:ea typeface="幼圆" panose="02010509060101010101" pitchFamily="49" charset="-122"/>
              </a:rPr>
              <a:t>移动</a:t>
            </a:r>
            <a:r>
              <a:rPr kumimoji="1" lang="zh-CN" altLang="en-US" b="1">
                <a:solidFill>
                  <a:srgbClr val="5F5F5F"/>
                </a:solidFill>
                <a:latin typeface="幼圆" panose="02010509060101010101" pitchFamily="49" charset="-122"/>
                <a:ea typeface="幼圆" panose="02010509060101010101" pitchFamily="49" charset="-122"/>
              </a:rPr>
              <a:t>操作</a:t>
            </a:r>
          </a:p>
        </p:txBody>
      </p:sp>
      <p:sp>
        <p:nvSpPr>
          <p:cNvPr id="294923" name="Text Box 11"/>
          <p:cNvSpPr txBox="1">
            <a:spLocks noChangeArrowheads="1"/>
          </p:cNvSpPr>
          <p:nvPr/>
        </p:nvSpPr>
        <p:spPr bwMode="auto">
          <a:xfrm>
            <a:off x="762000" y="5638800"/>
            <a:ext cx="794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b="1">
                <a:solidFill>
                  <a:srgbClr val="000000"/>
                </a:solidFill>
                <a:ea typeface="幼圆" panose="02010509060101010101" pitchFamily="49" charset="-122"/>
              </a:rPr>
              <a:t>注：“选择”操作（即明确对象）是所有操作的前提。</a:t>
            </a:r>
          </a:p>
        </p:txBody>
      </p:sp>
      <p:sp>
        <p:nvSpPr>
          <p:cNvPr id="294925" name="Text Box 13"/>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15080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4920"/>
                                        </p:tgtEl>
                                        <p:attrNameLst>
                                          <p:attrName>style.visibility</p:attrName>
                                        </p:attrNameLst>
                                      </p:cBhvr>
                                      <p:to>
                                        <p:strVal val="visible"/>
                                      </p:to>
                                    </p:set>
                                    <p:animEffect transition="in" filter="wipe(left)">
                                      <p:cBhvr>
                                        <p:cTn id="7" dur="500"/>
                                        <p:tgtEl>
                                          <p:spTgt spid="2949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4921"/>
                                        </p:tgtEl>
                                        <p:attrNameLst>
                                          <p:attrName>style.visibility</p:attrName>
                                        </p:attrNameLst>
                                      </p:cBhvr>
                                      <p:to>
                                        <p:strVal val="visible"/>
                                      </p:to>
                                    </p:set>
                                    <p:animEffect transition="in" filter="wipe(left)">
                                      <p:cBhvr>
                                        <p:cTn id="12" dur="500"/>
                                        <p:tgtEl>
                                          <p:spTgt spid="2949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4922"/>
                                        </p:tgtEl>
                                        <p:attrNameLst>
                                          <p:attrName>style.visibility</p:attrName>
                                        </p:attrNameLst>
                                      </p:cBhvr>
                                      <p:to>
                                        <p:strVal val="visible"/>
                                      </p:to>
                                    </p:set>
                                    <p:animEffect transition="in" filter="wipe(left)">
                                      <p:cBhvr>
                                        <p:cTn id="17" dur="500"/>
                                        <p:tgtEl>
                                          <p:spTgt spid="29492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94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20" grpId="0" autoUpdateAnimBg="0"/>
      <p:bldP spid="294921" grpId="0" autoUpdateAnimBg="0"/>
      <p:bldP spid="294922" grpId="0" autoUpdateAnimBg="0"/>
      <p:bldP spid="29492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4294967295"/>
          </p:nvPr>
        </p:nvSpPr>
        <p:spPr/>
        <p:txBody>
          <a:bodyPr/>
          <a:lstStyle/>
          <a:p>
            <a:pPr>
              <a:defRPr/>
            </a:pPr>
            <a:endParaRPr lang="zh-CN" altLang="en-US"/>
          </a:p>
          <a:p>
            <a:pPr>
              <a:defRPr/>
            </a:pPr>
            <a:fld id="{EFE2525B-BCEB-4675-AA66-A5D500E77B42}" type="slidenum">
              <a:rPr lang="zh-CN" altLang="en-US"/>
              <a:t>3</a:t>
            </a:fld>
            <a:endParaRPr lang="en-US" altLang="zh-CN"/>
          </a:p>
        </p:txBody>
      </p:sp>
      <p:sp>
        <p:nvSpPr>
          <p:cNvPr id="13314" name="Rectangle 2"/>
          <p:cNvSpPr>
            <a:spLocks noChangeArrowheads="1"/>
          </p:cNvSpPr>
          <p:nvPr/>
        </p:nvSpPr>
        <p:spPr bwMode="auto">
          <a:xfrm>
            <a:off x="539750" y="1701800"/>
            <a:ext cx="8077200" cy="3937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342900" indent="-342900" algn="ctr">
              <a:lnSpc>
                <a:spcPct val="110000"/>
              </a:lnSpc>
              <a:spcBef>
                <a:spcPct val="20000"/>
              </a:spcBef>
              <a:buClr>
                <a:schemeClr val="folHlink"/>
              </a:buClr>
              <a:buFont typeface="Arial" panose="020B0604020202020204" pitchFamily="34" charset="0"/>
              <a:buChar char="ﭷ"/>
            </a:pPr>
            <a:endParaRPr lang="zh-CN" altLang="en-US"/>
          </a:p>
        </p:txBody>
      </p:sp>
      <p:pic>
        <p:nvPicPr>
          <p:cNvPr id="1331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4750" y="2667000"/>
            <a:ext cx="900113"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550" y="2667000"/>
            <a:ext cx="900113"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7" name="Text Box 5"/>
          <p:cNvSpPr txBox="1">
            <a:spLocks noChangeArrowheads="1"/>
          </p:cNvSpPr>
          <p:nvPr/>
        </p:nvSpPr>
        <p:spPr bwMode="auto">
          <a:xfrm>
            <a:off x="6026150" y="3581400"/>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Comic Sans MS" panose="030F0702030302020204" pitchFamily="66" charset="0"/>
                <a:ea typeface="宋体" panose="02010600030101010101" pitchFamily="2" charset="-122"/>
              </a:defRPr>
            </a:lvl1pPr>
            <a:lvl2pPr marL="742950" indent="-285750" eaLnBrk="0" hangingPunct="0">
              <a:defRPr sz="2800">
                <a:solidFill>
                  <a:schemeClr val="tx1"/>
                </a:solidFill>
                <a:latin typeface="Comic Sans MS" panose="030F0702030302020204" pitchFamily="66" charset="0"/>
                <a:ea typeface="宋体" panose="02010600030101010101" pitchFamily="2" charset="-122"/>
              </a:defRPr>
            </a:lvl2pPr>
            <a:lvl3pPr marL="1143000" indent="-228600" eaLnBrk="0" hangingPunct="0">
              <a:defRPr sz="2800">
                <a:solidFill>
                  <a:schemeClr val="tx1"/>
                </a:solidFill>
                <a:latin typeface="Comic Sans MS" panose="030F0702030302020204" pitchFamily="66" charset="0"/>
                <a:ea typeface="宋体" panose="02010600030101010101" pitchFamily="2" charset="-122"/>
              </a:defRPr>
            </a:lvl3pPr>
            <a:lvl4pPr marL="1600200" indent="-228600" eaLnBrk="0" hangingPunct="0">
              <a:defRPr sz="2800">
                <a:solidFill>
                  <a:schemeClr val="tx1"/>
                </a:solidFill>
                <a:latin typeface="Comic Sans MS" panose="030F0702030302020204" pitchFamily="66" charset="0"/>
                <a:ea typeface="宋体" panose="02010600030101010101" pitchFamily="2" charset="-122"/>
              </a:defRPr>
            </a:lvl4pPr>
            <a:lvl5pPr marL="2057400" indent="-228600" eaLnBrk="0" hangingPunct="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algn="ctr" fontAlgn="t">
              <a:spcBef>
                <a:spcPct val="50000"/>
              </a:spcBef>
            </a:pPr>
            <a:r>
              <a:rPr lang="zh-CN" altLang="en-US" sz="2000" b="1">
                <a:latin typeface="隶书" panose="02010509060101010101" pitchFamily="49" charset="-122"/>
                <a:ea typeface="隶书" panose="02010509060101010101" pitchFamily="49" charset="-122"/>
              </a:rPr>
              <a:t>计算机硬件</a:t>
            </a:r>
          </a:p>
        </p:txBody>
      </p:sp>
      <p:sp>
        <p:nvSpPr>
          <p:cNvPr id="13318" name="AutoShape 6"/>
          <p:cNvSpPr>
            <a:spLocks noChangeArrowheads="1"/>
          </p:cNvSpPr>
          <p:nvPr/>
        </p:nvSpPr>
        <p:spPr bwMode="auto">
          <a:xfrm>
            <a:off x="5264150" y="3048000"/>
            <a:ext cx="914400" cy="228600"/>
          </a:xfrm>
          <a:prstGeom prst="leftRightArrow">
            <a:avLst>
              <a:gd name="adj1" fmla="val 50000"/>
              <a:gd name="adj2" fmla="val 80000"/>
            </a:avLst>
          </a:prstGeom>
          <a:noFill/>
          <a:ln w="12700" cap="sq">
            <a:solidFill>
              <a:srgbClr val="00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 name="Rectangle 7"/>
          <p:cNvSpPr>
            <a:spLocks noChangeArrowheads="1"/>
          </p:cNvSpPr>
          <p:nvPr/>
        </p:nvSpPr>
        <p:spPr bwMode="auto">
          <a:xfrm>
            <a:off x="3740150" y="2971800"/>
            <a:ext cx="1371600" cy="381000"/>
          </a:xfrm>
          <a:prstGeom prst="rect">
            <a:avLst/>
          </a:prstGeom>
          <a:solidFill>
            <a:srgbClr val="FFCCFF"/>
          </a:solidFill>
          <a:ln w="12700" cap="sq">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t" hangingPunct="0"/>
            <a:r>
              <a:rPr lang="zh-CN" altLang="en-US" sz="2000" b="1">
                <a:latin typeface="隶书" panose="02010509060101010101" pitchFamily="49" charset="-122"/>
                <a:ea typeface="隶书" panose="02010509060101010101" pitchFamily="49" charset="-122"/>
              </a:rPr>
              <a:t>操作系统</a:t>
            </a:r>
          </a:p>
        </p:txBody>
      </p:sp>
      <p:sp>
        <p:nvSpPr>
          <p:cNvPr id="13320" name="Rectangle 8"/>
          <p:cNvSpPr>
            <a:spLocks noChangeArrowheads="1"/>
          </p:cNvSpPr>
          <p:nvPr/>
        </p:nvSpPr>
        <p:spPr bwMode="auto">
          <a:xfrm>
            <a:off x="2825750" y="4038600"/>
            <a:ext cx="2074863" cy="381000"/>
          </a:xfrm>
          <a:prstGeom prst="rect">
            <a:avLst/>
          </a:prstGeom>
          <a:solidFill>
            <a:srgbClr val="FFCCFF"/>
          </a:solidFill>
          <a:ln w="12700" cap="sq">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t" hangingPunct="0"/>
            <a:r>
              <a:rPr lang="zh-CN" altLang="en-US" sz="2000" b="1">
                <a:latin typeface="隶书" panose="02010509060101010101" pitchFamily="49" charset="-122"/>
                <a:ea typeface="隶书" panose="02010509060101010101" pitchFamily="49" charset="-122"/>
              </a:rPr>
              <a:t>其他系统软件</a:t>
            </a:r>
          </a:p>
        </p:txBody>
      </p:sp>
      <p:sp>
        <p:nvSpPr>
          <p:cNvPr id="13321" name="Line 9"/>
          <p:cNvSpPr>
            <a:spLocks noChangeShapeType="1"/>
          </p:cNvSpPr>
          <p:nvPr/>
        </p:nvSpPr>
        <p:spPr bwMode="auto">
          <a:xfrm flipH="1">
            <a:off x="3968750" y="3352800"/>
            <a:ext cx="0" cy="685800"/>
          </a:xfrm>
          <a:prstGeom prst="line">
            <a:avLst/>
          </a:prstGeom>
          <a:noFill/>
          <a:ln w="12700" cap="sq">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2" name="Rectangle 10"/>
          <p:cNvSpPr>
            <a:spLocks noChangeArrowheads="1"/>
          </p:cNvSpPr>
          <p:nvPr/>
        </p:nvSpPr>
        <p:spPr bwMode="auto">
          <a:xfrm>
            <a:off x="2825750" y="5029200"/>
            <a:ext cx="1485900" cy="381000"/>
          </a:xfrm>
          <a:prstGeom prst="rect">
            <a:avLst/>
          </a:prstGeom>
          <a:solidFill>
            <a:srgbClr val="FFCCFF"/>
          </a:solidFill>
          <a:ln w="12700" cap="sq">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t" hangingPunct="0"/>
            <a:r>
              <a:rPr lang="zh-CN" altLang="en-US" sz="2000" b="1">
                <a:latin typeface="隶书" panose="02010509060101010101" pitchFamily="49" charset="-122"/>
                <a:ea typeface="隶书" panose="02010509060101010101" pitchFamily="49" charset="-122"/>
              </a:rPr>
              <a:t>应用软件</a:t>
            </a:r>
          </a:p>
        </p:txBody>
      </p:sp>
      <p:sp>
        <p:nvSpPr>
          <p:cNvPr id="13323" name="Line 11"/>
          <p:cNvSpPr>
            <a:spLocks noChangeShapeType="1"/>
          </p:cNvSpPr>
          <p:nvPr/>
        </p:nvSpPr>
        <p:spPr bwMode="auto">
          <a:xfrm flipH="1">
            <a:off x="3435350" y="4471988"/>
            <a:ext cx="0" cy="539750"/>
          </a:xfrm>
          <a:prstGeom prst="line">
            <a:avLst/>
          </a:prstGeom>
          <a:noFill/>
          <a:ln w="12700" cap="sq">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4" name="Line 12"/>
          <p:cNvSpPr>
            <a:spLocks noChangeShapeType="1"/>
          </p:cNvSpPr>
          <p:nvPr/>
        </p:nvSpPr>
        <p:spPr bwMode="auto">
          <a:xfrm>
            <a:off x="1835150" y="3124200"/>
            <a:ext cx="1828800" cy="0"/>
          </a:xfrm>
          <a:prstGeom prst="line">
            <a:avLst/>
          </a:prstGeom>
          <a:noFill/>
          <a:ln w="12700" cap="sq">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5" name="Text Box 13"/>
          <p:cNvSpPr txBox="1">
            <a:spLocks noChangeArrowheads="1"/>
          </p:cNvSpPr>
          <p:nvPr/>
        </p:nvSpPr>
        <p:spPr bwMode="auto">
          <a:xfrm>
            <a:off x="615950" y="3657600"/>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Comic Sans MS" panose="030F0702030302020204" pitchFamily="66" charset="0"/>
                <a:ea typeface="宋体" panose="02010600030101010101" pitchFamily="2" charset="-122"/>
              </a:defRPr>
            </a:lvl1pPr>
            <a:lvl2pPr marL="742950" indent="-285750" eaLnBrk="0" hangingPunct="0">
              <a:defRPr sz="2800">
                <a:solidFill>
                  <a:schemeClr val="tx1"/>
                </a:solidFill>
                <a:latin typeface="Comic Sans MS" panose="030F0702030302020204" pitchFamily="66" charset="0"/>
                <a:ea typeface="宋体" panose="02010600030101010101" pitchFamily="2" charset="-122"/>
              </a:defRPr>
            </a:lvl2pPr>
            <a:lvl3pPr marL="1143000" indent="-228600" eaLnBrk="0" hangingPunct="0">
              <a:defRPr sz="2800">
                <a:solidFill>
                  <a:schemeClr val="tx1"/>
                </a:solidFill>
                <a:latin typeface="Comic Sans MS" panose="030F0702030302020204" pitchFamily="66" charset="0"/>
                <a:ea typeface="宋体" panose="02010600030101010101" pitchFamily="2" charset="-122"/>
              </a:defRPr>
            </a:lvl3pPr>
            <a:lvl4pPr marL="1600200" indent="-228600" eaLnBrk="0" hangingPunct="0">
              <a:defRPr sz="2800">
                <a:solidFill>
                  <a:schemeClr val="tx1"/>
                </a:solidFill>
                <a:latin typeface="Comic Sans MS" panose="030F0702030302020204" pitchFamily="66" charset="0"/>
                <a:ea typeface="宋体" panose="02010600030101010101" pitchFamily="2" charset="-122"/>
              </a:defRPr>
            </a:lvl4pPr>
            <a:lvl5pPr marL="2057400" indent="-228600" eaLnBrk="0" hangingPunct="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algn="ctr" fontAlgn="t">
              <a:spcBef>
                <a:spcPct val="50000"/>
              </a:spcBef>
            </a:pPr>
            <a:r>
              <a:rPr lang="zh-CN" altLang="en-US" sz="2000" b="1">
                <a:latin typeface="隶书" panose="02010509060101010101" pitchFamily="49" charset="-122"/>
                <a:ea typeface="隶书" panose="02010509060101010101" pitchFamily="49" charset="-122"/>
              </a:rPr>
              <a:t>用户</a:t>
            </a:r>
          </a:p>
        </p:txBody>
      </p:sp>
      <p:sp>
        <p:nvSpPr>
          <p:cNvPr id="13326" name="Line 14"/>
          <p:cNvSpPr>
            <a:spLocks noChangeShapeType="1"/>
          </p:cNvSpPr>
          <p:nvPr/>
        </p:nvSpPr>
        <p:spPr bwMode="auto">
          <a:xfrm flipV="1">
            <a:off x="1377950" y="4160838"/>
            <a:ext cx="1588" cy="1054100"/>
          </a:xfrm>
          <a:prstGeom prst="line">
            <a:avLst/>
          </a:prstGeom>
          <a:noFill/>
          <a:ln w="12700" cap="sq">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7" name="Line 15"/>
          <p:cNvSpPr>
            <a:spLocks noChangeShapeType="1"/>
          </p:cNvSpPr>
          <p:nvPr/>
        </p:nvSpPr>
        <p:spPr bwMode="auto">
          <a:xfrm>
            <a:off x="1377950" y="5227638"/>
            <a:ext cx="1447800"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28" name="Line 16"/>
          <p:cNvSpPr>
            <a:spLocks noChangeShapeType="1"/>
          </p:cNvSpPr>
          <p:nvPr/>
        </p:nvSpPr>
        <p:spPr bwMode="auto">
          <a:xfrm flipV="1">
            <a:off x="5035550" y="3352800"/>
            <a:ext cx="1588" cy="1905000"/>
          </a:xfrm>
          <a:prstGeom prst="line">
            <a:avLst/>
          </a:prstGeom>
          <a:noFill/>
          <a:ln w="12700" cap="sq">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9" name="Line 17"/>
          <p:cNvSpPr>
            <a:spLocks noChangeShapeType="1"/>
          </p:cNvSpPr>
          <p:nvPr/>
        </p:nvSpPr>
        <p:spPr bwMode="auto">
          <a:xfrm flipH="1">
            <a:off x="4308475" y="5257800"/>
            <a:ext cx="719138" cy="0"/>
          </a:xfrm>
          <a:prstGeom prst="line">
            <a:avLst/>
          </a:prstGeom>
          <a:noFill/>
          <a:ln w="9525">
            <a:solidFill>
              <a:srgbClr val="00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3330" name="Group 18"/>
          <p:cNvGrpSpPr/>
          <p:nvPr/>
        </p:nvGrpSpPr>
        <p:grpSpPr bwMode="auto">
          <a:xfrm>
            <a:off x="3471863" y="2271713"/>
            <a:ext cx="4267200" cy="1676400"/>
            <a:chOff x="0" y="0"/>
            <a:chExt cx="3120" cy="1056"/>
          </a:xfrm>
        </p:grpSpPr>
        <p:sp>
          <p:nvSpPr>
            <p:cNvPr id="9238" name="Rectangle 19"/>
            <p:cNvSpPr>
              <a:spLocks noChangeArrowheads="1"/>
            </p:cNvSpPr>
            <p:nvPr/>
          </p:nvSpPr>
          <p:spPr bwMode="auto">
            <a:xfrm>
              <a:off x="0" y="0"/>
              <a:ext cx="3120" cy="1056"/>
            </a:xfrm>
            <a:prstGeom prst="rect">
              <a:avLst/>
            </a:prstGeom>
            <a:noFill/>
            <a:ln w="28575">
              <a:solidFill>
                <a:srgbClr val="0000CC"/>
              </a:solidFill>
              <a:prstDash val="dash"/>
              <a:miter lim="800000"/>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9" name="Text Box 20"/>
            <p:cNvSpPr txBox="1">
              <a:spLocks noChangeArrowheads="1"/>
            </p:cNvSpPr>
            <p:nvPr/>
          </p:nvSpPr>
          <p:spPr bwMode="auto">
            <a:xfrm>
              <a:off x="96" y="48"/>
              <a:ext cx="1055" cy="306"/>
            </a:xfrm>
            <a:prstGeom prst="rect">
              <a:avLst/>
            </a:prstGeom>
            <a:solidFill>
              <a:srgbClr val="99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Comic Sans MS" panose="030F0702030302020204" pitchFamily="66" charset="0"/>
                  <a:ea typeface="宋体" panose="02010600030101010101" pitchFamily="2" charset="-122"/>
                </a:defRPr>
              </a:lvl1pPr>
              <a:lvl2pPr marL="742950" indent="-285750" eaLnBrk="0" hangingPunct="0">
                <a:defRPr sz="2800">
                  <a:solidFill>
                    <a:schemeClr val="tx1"/>
                  </a:solidFill>
                  <a:latin typeface="Comic Sans MS" panose="030F0702030302020204" pitchFamily="66" charset="0"/>
                  <a:ea typeface="宋体" panose="02010600030101010101" pitchFamily="2" charset="-122"/>
                </a:defRPr>
              </a:lvl2pPr>
              <a:lvl3pPr marL="1143000" indent="-228600" eaLnBrk="0" hangingPunct="0">
                <a:defRPr sz="2800">
                  <a:solidFill>
                    <a:schemeClr val="tx1"/>
                  </a:solidFill>
                  <a:latin typeface="Comic Sans MS" panose="030F0702030302020204" pitchFamily="66" charset="0"/>
                  <a:ea typeface="宋体" panose="02010600030101010101" pitchFamily="2" charset="-122"/>
                </a:defRPr>
              </a:lvl3pPr>
              <a:lvl4pPr marL="1600200" indent="-228600" eaLnBrk="0" hangingPunct="0">
                <a:defRPr sz="2800">
                  <a:solidFill>
                    <a:schemeClr val="tx1"/>
                  </a:solidFill>
                  <a:latin typeface="Comic Sans MS" panose="030F0702030302020204" pitchFamily="66" charset="0"/>
                  <a:ea typeface="宋体" panose="02010600030101010101" pitchFamily="2" charset="-122"/>
                </a:defRPr>
              </a:lvl4pPr>
              <a:lvl5pPr marL="2057400" indent="-228600" eaLnBrk="0" hangingPunct="0">
                <a:defRPr sz="2800">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ea typeface="宋体" panose="02010600030101010101" pitchFamily="2" charset="-122"/>
                </a:defRPr>
              </a:lvl9pPr>
            </a:lstStyle>
            <a:p>
              <a:pPr algn="ctr" eaLnBrk="1" hangingPunct="1">
                <a:spcBef>
                  <a:spcPct val="50000"/>
                </a:spcBef>
              </a:pPr>
              <a:r>
                <a:rPr lang="zh-CN" altLang="en-US" sz="2400" b="1">
                  <a:latin typeface="隶书" panose="02010509060101010101" pitchFamily="49" charset="-122"/>
                  <a:ea typeface="隶书" panose="02010509060101010101" pitchFamily="49" charset="-122"/>
                </a:rPr>
                <a:t>虚计算机</a:t>
              </a:r>
            </a:p>
          </p:txBody>
        </p:sp>
      </p:grpSp>
      <p:sp>
        <p:nvSpPr>
          <p:cNvPr id="13333" name="Rectangle 21"/>
          <p:cNvSpPr>
            <a:spLocks noGrp="1" noChangeArrowheads="1"/>
          </p:cNvSpPr>
          <p:nvPr>
            <p:ph type="title"/>
          </p:nvPr>
        </p:nvSpPr>
        <p:spPr/>
        <p:txBody>
          <a:bodyPr/>
          <a:lstStyle/>
          <a:p>
            <a:pPr eaLnBrk="1" hangingPunct="1">
              <a:defRPr/>
            </a:pPr>
            <a:r>
              <a:rPr lang="zh-CN" altLang="en-US"/>
              <a:t>操作系统是什么？</a:t>
            </a:r>
          </a:p>
        </p:txBody>
      </p:sp>
      <p:sp>
        <p:nvSpPr>
          <p:cNvPr id="9237" name="Rectangle 23"/>
          <p:cNvSpPr>
            <a:spLocks noChangeArrowheads="1"/>
          </p:cNvSpPr>
          <p:nvPr/>
        </p:nvSpPr>
        <p:spPr bwMode="auto">
          <a:xfrm>
            <a:off x="6213475" y="6323013"/>
            <a:ext cx="2386013"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2.1 </a:t>
            </a:r>
            <a:r>
              <a:rPr lang="zh-CN" altLang="en-US" sz="2000" b="1">
                <a:latin typeface="黑体" panose="02010609060101010101" pitchFamily="49" charset="-122"/>
                <a:ea typeface="黑体" panose="02010609060101010101" pitchFamily="49" charset="-122"/>
              </a:rPr>
              <a:t>操作系统概述</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0507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3315"/>
                                        </p:tgtEl>
                                        <p:attrNameLst>
                                          <p:attrName>style.visibility</p:attrName>
                                        </p:attrNameLst>
                                      </p:cBhvr>
                                      <p:to>
                                        <p:strVal val="visible"/>
                                      </p:to>
                                    </p:set>
                                    <p:anim calcmode="lin" valueType="num">
                                      <p:cBhvr additive="base">
                                        <p:cTn id="11" dur="500" fill="hold"/>
                                        <p:tgtEl>
                                          <p:spTgt spid="13315"/>
                                        </p:tgtEl>
                                        <p:attrNameLst>
                                          <p:attrName>ppt_x</p:attrName>
                                        </p:attrNameLst>
                                      </p:cBhvr>
                                      <p:tavLst>
                                        <p:tav tm="0">
                                          <p:val>
                                            <p:strVal val="0-#ppt_w/2"/>
                                          </p:val>
                                        </p:tav>
                                        <p:tav tm="100000">
                                          <p:val>
                                            <p:strVal val="#ppt_x"/>
                                          </p:val>
                                        </p:tav>
                                      </p:tavLst>
                                    </p:anim>
                                    <p:anim calcmode="lin" valueType="num">
                                      <p:cBhvr additive="base">
                                        <p:cTn id="12" dur="500" fill="hold"/>
                                        <p:tgtEl>
                                          <p:spTgt spid="133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317"/>
                                        </p:tgtEl>
                                        <p:attrNameLst>
                                          <p:attrName>style.visibility</p:attrName>
                                        </p:attrNameLst>
                                      </p:cBhvr>
                                      <p:to>
                                        <p:strVal val="visible"/>
                                      </p:to>
                                    </p:set>
                                    <p:anim calcmode="lin" valueType="num">
                                      <p:cBhvr additive="base">
                                        <p:cTn id="17" dur="500" fill="hold"/>
                                        <p:tgtEl>
                                          <p:spTgt spid="13317"/>
                                        </p:tgtEl>
                                        <p:attrNameLst>
                                          <p:attrName>ppt_x</p:attrName>
                                        </p:attrNameLst>
                                      </p:cBhvr>
                                      <p:tavLst>
                                        <p:tav tm="0">
                                          <p:val>
                                            <p:strVal val="0-#ppt_w/2"/>
                                          </p:val>
                                        </p:tav>
                                        <p:tav tm="100000">
                                          <p:val>
                                            <p:strVal val="#ppt_x"/>
                                          </p:val>
                                        </p:tav>
                                      </p:tavLst>
                                    </p:anim>
                                    <p:anim calcmode="lin" valueType="num">
                                      <p:cBhvr additive="base">
                                        <p:cTn id="18" dur="500" fill="hold"/>
                                        <p:tgtEl>
                                          <p:spTgt spid="133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3316"/>
                                        </p:tgtEl>
                                        <p:attrNameLst>
                                          <p:attrName>style.visibility</p:attrName>
                                        </p:attrNameLst>
                                      </p:cBhvr>
                                      <p:to>
                                        <p:strVal val="visible"/>
                                      </p:to>
                                    </p:set>
                                    <p:anim calcmode="lin" valueType="num">
                                      <p:cBhvr additive="base">
                                        <p:cTn id="23" dur="500" fill="hold"/>
                                        <p:tgtEl>
                                          <p:spTgt spid="13316"/>
                                        </p:tgtEl>
                                        <p:attrNameLst>
                                          <p:attrName>ppt_x</p:attrName>
                                        </p:attrNameLst>
                                      </p:cBhvr>
                                      <p:tavLst>
                                        <p:tav tm="0">
                                          <p:val>
                                            <p:strVal val="0-#ppt_w/2"/>
                                          </p:val>
                                        </p:tav>
                                        <p:tav tm="100000">
                                          <p:val>
                                            <p:strVal val="#ppt_x"/>
                                          </p:val>
                                        </p:tav>
                                      </p:tavLst>
                                    </p:anim>
                                    <p:anim calcmode="lin" valueType="num">
                                      <p:cBhvr additive="base">
                                        <p:cTn id="24" dur="500" fill="hold"/>
                                        <p:tgtEl>
                                          <p:spTgt spid="133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33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3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18"/>
                                        </p:tgtEl>
                                        <p:attrNameLst>
                                          <p:attrName>style.visibility</p:attrName>
                                        </p:attrNameLst>
                                      </p:cBhvr>
                                      <p:to>
                                        <p:strVal val="visible"/>
                                      </p:to>
                                    </p:set>
                                    <p:anim calcmode="lin" valueType="num">
                                      <p:cBhvr additive="base">
                                        <p:cTn id="37" dur="500" fill="hold"/>
                                        <p:tgtEl>
                                          <p:spTgt spid="13318"/>
                                        </p:tgtEl>
                                        <p:attrNameLst>
                                          <p:attrName>ppt_x</p:attrName>
                                        </p:attrNameLst>
                                      </p:cBhvr>
                                      <p:tavLst>
                                        <p:tav tm="0">
                                          <p:val>
                                            <p:strVal val="0-#ppt_w/2"/>
                                          </p:val>
                                        </p:tav>
                                        <p:tav tm="100000">
                                          <p:val>
                                            <p:strVal val="#ppt_x"/>
                                          </p:val>
                                        </p:tav>
                                      </p:tavLst>
                                    </p:anim>
                                    <p:anim calcmode="lin" valueType="num">
                                      <p:cBhvr additive="base">
                                        <p:cTn id="38" dur="500" fill="hold"/>
                                        <p:tgtEl>
                                          <p:spTgt spid="133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3330"/>
                                        </p:tgtEl>
                                        <p:attrNameLst>
                                          <p:attrName>style.visibility</p:attrName>
                                        </p:attrNameLst>
                                      </p:cBhvr>
                                      <p:to>
                                        <p:strVal val="visible"/>
                                      </p:to>
                                    </p:set>
                                    <p:anim calcmode="lin" valueType="num">
                                      <p:cBhvr additive="base">
                                        <p:cTn id="43" dur="500" fill="hold"/>
                                        <p:tgtEl>
                                          <p:spTgt spid="13330"/>
                                        </p:tgtEl>
                                        <p:attrNameLst>
                                          <p:attrName>ppt_x</p:attrName>
                                        </p:attrNameLst>
                                      </p:cBhvr>
                                      <p:tavLst>
                                        <p:tav tm="0">
                                          <p:val>
                                            <p:strVal val="0-#ppt_w/2"/>
                                          </p:val>
                                        </p:tav>
                                        <p:tav tm="100000">
                                          <p:val>
                                            <p:strVal val="#ppt_x"/>
                                          </p:val>
                                        </p:tav>
                                      </p:tavLst>
                                    </p:anim>
                                    <p:anim calcmode="lin" valueType="num">
                                      <p:cBhvr additive="base">
                                        <p:cTn id="44" dur="500" fill="hold"/>
                                        <p:tgtEl>
                                          <p:spTgt spid="1333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33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3320"/>
                                        </p:tgtEl>
                                        <p:attrNameLst>
                                          <p:attrName>style.visibility</p:attrName>
                                        </p:attrNameLst>
                                      </p:cBhvr>
                                      <p:to>
                                        <p:strVal val="visible"/>
                                      </p:to>
                                    </p:set>
                                    <p:anim calcmode="lin" valueType="num">
                                      <p:cBhvr additive="base">
                                        <p:cTn id="53" dur="500" fill="hold"/>
                                        <p:tgtEl>
                                          <p:spTgt spid="13320"/>
                                        </p:tgtEl>
                                        <p:attrNameLst>
                                          <p:attrName>ppt_x</p:attrName>
                                        </p:attrNameLst>
                                      </p:cBhvr>
                                      <p:tavLst>
                                        <p:tav tm="0">
                                          <p:val>
                                            <p:strVal val="0-#ppt_w/2"/>
                                          </p:val>
                                        </p:tav>
                                        <p:tav tm="100000">
                                          <p:val>
                                            <p:strVal val="#ppt_x"/>
                                          </p:val>
                                        </p:tav>
                                      </p:tavLst>
                                    </p:anim>
                                    <p:anim calcmode="lin" valueType="num">
                                      <p:cBhvr additive="base">
                                        <p:cTn id="54" dur="500" fill="hold"/>
                                        <p:tgtEl>
                                          <p:spTgt spid="1332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3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13322"/>
                                        </p:tgtEl>
                                        <p:attrNameLst>
                                          <p:attrName>style.visibility</p:attrName>
                                        </p:attrNameLst>
                                      </p:cBhvr>
                                      <p:to>
                                        <p:strVal val="visible"/>
                                      </p:to>
                                    </p:set>
                                    <p:anim calcmode="lin" valueType="num">
                                      <p:cBhvr additive="base">
                                        <p:cTn id="63" dur="500" fill="hold"/>
                                        <p:tgtEl>
                                          <p:spTgt spid="13322"/>
                                        </p:tgtEl>
                                        <p:attrNameLst>
                                          <p:attrName>ppt_x</p:attrName>
                                        </p:attrNameLst>
                                      </p:cBhvr>
                                      <p:tavLst>
                                        <p:tav tm="0">
                                          <p:val>
                                            <p:strVal val="0-#ppt_w/2"/>
                                          </p:val>
                                        </p:tav>
                                        <p:tav tm="100000">
                                          <p:val>
                                            <p:strVal val="#ppt_x"/>
                                          </p:val>
                                        </p:tav>
                                      </p:tavLst>
                                    </p:anim>
                                    <p:anim calcmode="lin" valueType="num">
                                      <p:cBhvr additive="base">
                                        <p:cTn id="64" dur="500" fill="hold"/>
                                        <p:tgtEl>
                                          <p:spTgt spid="13322"/>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3323"/>
                                        </p:tgtEl>
                                        <p:attrNameLst>
                                          <p:attrName>style.visibility</p:attrName>
                                        </p:attrNameLst>
                                      </p:cBhvr>
                                      <p:to>
                                        <p:strVal val="visible"/>
                                      </p:to>
                                    </p:set>
                                    <p:anim calcmode="lin" valueType="num">
                                      <p:cBhvr additive="base">
                                        <p:cTn id="69" dur="500" fill="hold"/>
                                        <p:tgtEl>
                                          <p:spTgt spid="13323"/>
                                        </p:tgtEl>
                                        <p:attrNameLst>
                                          <p:attrName>ppt_x</p:attrName>
                                        </p:attrNameLst>
                                      </p:cBhvr>
                                      <p:tavLst>
                                        <p:tav tm="0">
                                          <p:val>
                                            <p:strVal val="0-#ppt_w/2"/>
                                          </p:val>
                                        </p:tav>
                                        <p:tav tm="100000">
                                          <p:val>
                                            <p:strVal val="#ppt_x"/>
                                          </p:val>
                                        </p:tav>
                                      </p:tavLst>
                                    </p:anim>
                                    <p:anim calcmode="lin" valueType="num">
                                      <p:cBhvr additive="base">
                                        <p:cTn id="70" dur="500" fill="hold"/>
                                        <p:tgtEl>
                                          <p:spTgt spid="1332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3328"/>
                                        </p:tgtEl>
                                        <p:attrNameLst>
                                          <p:attrName>style.visibility</p:attrName>
                                        </p:attrNameLst>
                                      </p:cBhvr>
                                      <p:to>
                                        <p:strVal val="visible"/>
                                      </p:to>
                                    </p:set>
                                    <p:anim calcmode="lin" valueType="num">
                                      <p:cBhvr additive="base">
                                        <p:cTn id="75" dur="500" fill="hold"/>
                                        <p:tgtEl>
                                          <p:spTgt spid="13328"/>
                                        </p:tgtEl>
                                        <p:attrNameLst>
                                          <p:attrName>ppt_x</p:attrName>
                                        </p:attrNameLst>
                                      </p:cBhvr>
                                      <p:tavLst>
                                        <p:tav tm="0">
                                          <p:val>
                                            <p:strVal val="0-#ppt_w/2"/>
                                          </p:val>
                                        </p:tav>
                                        <p:tav tm="100000">
                                          <p:val>
                                            <p:strVal val="#ppt_x"/>
                                          </p:val>
                                        </p:tav>
                                      </p:tavLst>
                                    </p:anim>
                                    <p:anim calcmode="lin" valueType="num">
                                      <p:cBhvr additive="base">
                                        <p:cTn id="76" dur="500" fill="hold"/>
                                        <p:tgtEl>
                                          <p:spTgt spid="13328"/>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133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3326"/>
                                        </p:tgtEl>
                                        <p:attrNameLst>
                                          <p:attrName>style.visibility</p:attrName>
                                        </p:attrNameLst>
                                      </p:cBhvr>
                                      <p:to>
                                        <p:strVal val="visible"/>
                                      </p:to>
                                    </p:set>
                                    <p:anim calcmode="lin" valueType="num">
                                      <p:cBhvr additive="base">
                                        <p:cTn id="85" dur="500" fill="hold"/>
                                        <p:tgtEl>
                                          <p:spTgt spid="13326"/>
                                        </p:tgtEl>
                                        <p:attrNameLst>
                                          <p:attrName>ppt_x</p:attrName>
                                        </p:attrNameLst>
                                      </p:cBhvr>
                                      <p:tavLst>
                                        <p:tav tm="0">
                                          <p:val>
                                            <p:strVal val="0-#ppt_w/2"/>
                                          </p:val>
                                        </p:tav>
                                        <p:tav tm="100000">
                                          <p:val>
                                            <p:strVal val="#ppt_x"/>
                                          </p:val>
                                        </p:tav>
                                      </p:tavLst>
                                    </p:anim>
                                    <p:anim calcmode="lin" valueType="num">
                                      <p:cBhvr additive="base">
                                        <p:cTn id="86" dur="500" fill="hold"/>
                                        <p:tgtEl>
                                          <p:spTgt spid="13326"/>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3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animBg="1" autoUpdateAnimBg="0"/>
      <p:bldP spid="13317" grpId="0" autoUpdateAnimBg="0"/>
      <p:bldP spid="13318" grpId="0" animBg="1"/>
      <p:bldP spid="13319" grpId="0" animBg="1" autoUpdateAnimBg="0"/>
      <p:bldP spid="13320" grpId="0" animBg="1" autoUpdateAnimBg="0"/>
      <p:bldP spid="13321" grpId="0" animBg="1"/>
      <p:bldP spid="13322" grpId="0" animBg="1" autoUpdateAnimBg="0"/>
      <p:bldP spid="13323" grpId="0" animBg="1"/>
      <p:bldP spid="13324" grpId="0" animBg="1"/>
      <p:bldP spid="13325" grpId="0" autoUpdateAnimBg="0"/>
      <p:bldP spid="13326" grpId="0" animBg="1"/>
      <p:bldP spid="13327" grpId="0" animBg="1"/>
      <p:bldP spid="13328" grpId="0" animBg="1"/>
      <p:bldP spid="133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1026"/>
          <p:cNvSpPr>
            <a:spLocks noGrp="1" noChangeArrowheads="1"/>
          </p:cNvSpPr>
          <p:nvPr>
            <p:ph type="title"/>
          </p:nvPr>
        </p:nvSpPr>
        <p:spPr/>
        <p:txBody>
          <a:bodyPr/>
          <a:lstStyle/>
          <a:p>
            <a:r>
              <a:rPr lang="en-US" altLang="zh-CN"/>
              <a:t>  </a:t>
            </a:r>
            <a:r>
              <a:rPr lang="zh-CN" altLang="en-US"/>
              <a:t>复制、移动文件和文件夹</a:t>
            </a:r>
          </a:p>
        </p:txBody>
      </p:sp>
      <p:sp>
        <p:nvSpPr>
          <p:cNvPr id="295965" name="Rectangle 1053"/>
          <p:cNvSpPr>
            <a:spLocks noChangeArrowheads="1"/>
          </p:cNvSpPr>
          <p:nvPr/>
        </p:nvSpPr>
        <p:spPr bwMode="auto">
          <a:xfrm>
            <a:off x="609600" y="1600200"/>
            <a:ext cx="6256338"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lnSpc>
                <a:spcPct val="125000"/>
              </a:lnSpc>
            </a:pPr>
            <a:r>
              <a:rPr kumimoji="1" lang="zh-CN" altLang="en-US" sz="2800" b="1">
                <a:solidFill>
                  <a:srgbClr val="5F5F5F"/>
                </a:solidFill>
                <a:latin typeface="幼圆" panose="02010509060101010101" pitchFamily="49" charset="-122"/>
                <a:ea typeface="幼圆" panose="02010509060101010101" pitchFamily="49" charset="-122"/>
              </a:rPr>
              <a:t>常规方法（剪贴板）：</a:t>
            </a:r>
          </a:p>
          <a:p>
            <a:pPr algn="l" eaLnBrk="0" hangingPunct="0">
              <a:lnSpc>
                <a:spcPct val="125000"/>
              </a:lnSpc>
            </a:pPr>
            <a:r>
              <a:rPr kumimoji="1" lang="zh-CN" altLang="en-US" sz="2800" b="1">
                <a:solidFill>
                  <a:srgbClr val="5F5F5F"/>
                </a:solidFill>
                <a:latin typeface="幼圆" panose="02010509060101010101" pitchFamily="49" charset="-122"/>
                <a:ea typeface="幼圆" panose="02010509060101010101" pitchFamily="49" charset="-122"/>
              </a:rPr>
              <a:t>借助剪贴板来</a:t>
            </a:r>
            <a:r>
              <a:rPr kumimoji="1" lang="zh-CN" altLang="en-US" sz="28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复制</a:t>
            </a:r>
            <a:r>
              <a:rPr kumimoji="1" lang="zh-CN" altLang="en-US" sz="2800" b="1">
                <a:solidFill>
                  <a:srgbClr val="5F5F5F"/>
                </a:solidFill>
                <a:latin typeface="幼圆" panose="02010509060101010101" pitchFamily="49" charset="-122"/>
                <a:ea typeface="幼圆" panose="02010509060101010101" pitchFamily="49" charset="-122"/>
              </a:rPr>
              <a:t>和</a:t>
            </a:r>
            <a:r>
              <a:rPr kumimoji="1" lang="zh-CN" altLang="en-US" sz="2800" b="1">
                <a:solidFill>
                  <a:srgbClr val="FF0000"/>
                </a:solidFill>
                <a:effectLst>
                  <a:outerShdw blurRad="38100" dist="38100" dir="2700000" algn="tl">
                    <a:srgbClr val="C0C0C0"/>
                  </a:outerShdw>
                </a:effectLst>
                <a:latin typeface="幼圆" panose="02010509060101010101" pitchFamily="49" charset="-122"/>
                <a:ea typeface="幼圆" panose="02010509060101010101" pitchFamily="49" charset="-122"/>
              </a:rPr>
              <a:t>移动</a:t>
            </a:r>
            <a:r>
              <a:rPr kumimoji="1" lang="zh-CN" altLang="en-US" sz="2800" b="1">
                <a:solidFill>
                  <a:srgbClr val="5F5F5F"/>
                </a:solidFill>
                <a:latin typeface="幼圆" panose="02010509060101010101" pitchFamily="49" charset="-122"/>
                <a:ea typeface="幼圆" panose="02010509060101010101" pitchFamily="49" charset="-122"/>
              </a:rPr>
              <a:t>文件和文件夹</a:t>
            </a:r>
          </a:p>
        </p:txBody>
      </p:sp>
      <p:sp>
        <p:nvSpPr>
          <p:cNvPr id="295966" name="Rectangle 1054"/>
          <p:cNvSpPr>
            <a:spLocks noChangeArrowheads="1"/>
          </p:cNvSpPr>
          <p:nvPr/>
        </p:nvSpPr>
        <p:spPr bwMode="auto">
          <a:xfrm>
            <a:off x="609600" y="3048000"/>
            <a:ext cx="660876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lnSpc>
                <a:spcPct val="120000"/>
              </a:lnSpc>
            </a:pPr>
            <a:r>
              <a:rPr kumimoji="1" lang="zh-CN" altLang="en-US" sz="28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复制</a:t>
            </a:r>
            <a:r>
              <a:rPr kumimoji="1" lang="zh-CN" altLang="en-US" sz="2800" b="1">
                <a:solidFill>
                  <a:srgbClr val="FF9900"/>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编辑</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菜单中</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复制</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和</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粘贴</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命令</a:t>
            </a:r>
          </a:p>
          <a:p>
            <a:pPr algn="l" eaLnBrk="0" hangingPunct="0">
              <a:lnSpc>
                <a:spcPct val="120000"/>
              </a:lnSpc>
            </a:pPr>
            <a:r>
              <a:rPr kumimoji="1" lang="zh-CN" altLang="en-US" sz="2800" b="1">
                <a:solidFill>
                  <a:srgbClr val="FF0000"/>
                </a:solidFill>
                <a:effectLst>
                  <a:outerShdw blurRad="38100" dist="38100" dir="2700000" algn="tl">
                    <a:srgbClr val="C0C0C0"/>
                  </a:outerShdw>
                </a:effectLst>
                <a:latin typeface="幼圆" panose="02010509060101010101" pitchFamily="49" charset="-122"/>
                <a:ea typeface="幼圆" panose="02010509060101010101" pitchFamily="49" charset="-122"/>
              </a:rPr>
              <a:t>移动：</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编辑</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菜单中</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剪切</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和</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粘贴</a:t>
            </a:r>
            <a:r>
              <a:rPr kumimoji="1" lang="zh-CN" altLang="en-US" sz="2800" b="1">
                <a:solidFill>
                  <a:srgbClr val="5F5F5F"/>
                </a:solidFill>
                <a:latin typeface="Arial" panose="020B0604020202020204"/>
                <a:ea typeface="幼圆" panose="02010509060101010101" pitchFamily="49" charset="-122"/>
              </a:rPr>
              <a:t>”</a:t>
            </a:r>
            <a:r>
              <a:rPr kumimoji="1" lang="zh-CN" altLang="en-US" sz="2800" b="1">
                <a:solidFill>
                  <a:srgbClr val="5F5F5F"/>
                </a:solidFill>
                <a:latin typeface="幼圆" panose="02010509060101010101" pitchFamily="49" charset="-122"/>
                <a:ea typeface="幼圆" panose="02010509060101010101" pitchFamily="49" charset="-122"/>
              </a:rPr>
              <a:t>命令</a:t>
            </a:r>
          </a:p>
        </p:txBody>
      </p:sp>
      <p:sp>
        <p:nvSpPr>
          <p:cNvPr id="295967" name="Rectangle 1055"/>
          <p:cNvSpPr>
            <a:spLocks noChangeArrowheads="1"/>
          </p:cNvSpPr>
          <p:nvPr/>
        </p:nvSpPr>
        <p:spPr bwMode="auto">
          <a:xfrm>
            <a:off x="2733675" y="4656138"/>
            <a:ext cx="1460500" cy="1206500"/>
          </a:xfrm>
          <a:prstGeom prst="rect">
            <a:avLst/>
          </a:prstGeom>
          <a:solidFill>
            <a:srgbClr val="FFFFCC"/>
          </a:solidFill>
          <a:ln w="12700">
            <a:miter lim="800000"/>
          </a:ln>
          <a:effectLst/>
          <a:scene3d>
            <a:camera prst="legacyObliqueTopRight"/>
            <a:lightRig rig="legacyFlat3" dir="b"/>
          </a:scene3d>
          <a:sp3d extrusionH="430200" prstMaterial="legacyMatte">
            <a:bevelT w="13500" h="13500" prst="angle"/>
            <a:bevelB w="13500" h="13500" prst="angle"/>
            <a:extrusionClr>
              <a:srgbClr val="FFFFCC"/>
            </a:extrusion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flatTx/>
          </a:bodyPr>
          <a:lstStyle/>
          <a:p>
            <a:pPr defTabSz="762000" eaLnBrk="0" hangingPunct="0"/>
            <a:r>
              <a:rPr kumimoji="1" lang="en-US" altLang="zh-CN" b="1"/>
              <a:t>ClipBoard</a:t>
            </a:r>
          </a:p>
          <a:p>
            <a:pPr defTabSz="762000" eaLnBrk="0" hangingPunct="0"/>
            <a:r>
              <a:rPr kumimoji="1" lang="zh-CN" altLang="en-US" b="1">
                <a:ea typeface="幼圆" panose="02010509060101010101" pitchFamily="49" charset="-122"/>
              </a:rPr>
              <a:t>剪贴板</a:t>
            </a:r>
            <a:endParaRPr kumimoji="1" lang="zh-CN" altLang="en-US" b="1"/>
          </a:p>
        </p:txBody>
      </p:sp>
      <p:grpSp>
        <p:nvGrpSpPr>
          <p:cNvPr id="295968" name="Group 1056"/>
          <p:cNvGrpSpPr/>
          <p:nvPr/>
        </p:nvGrpSpPr>
        <p:grpSpPr bwMode="auto">
          <a:xfrm>
            <a:off x="1527175" y="4902200"/>
            <a:ext cx="1371600" cy="1041400"/>
            <a:chOff x="1296" y="3024"/>
            <a:chExt cx="1068" cy="811"/>
          </a:xfrm>
        </p:grpSpPr>
        <p:grpSp>
          <p:nvGrpSpPr>
            <p:cNvPr id="295969" name="Group 1057"/>
            <p:cNvGrpSpPr/>
            <p:nvPr/>
          </p:nvGrpSpPr>
          <p:grpSpPr bwMode="auto">
            <a:xfrm>
              <a:off x="1296" y="3024"/>
              <a:ext cx="1068" cy="811"/>
              <a:chOff x="1324" y="1628"/>
              <a:chExt cx="1452" cy="1103"/>
            </a:xfrm>
          </p:grpSpPr>
          <p:sp>
            <p:nvSpPr>
              <p:cNvPr id="295970" name="Freeform 1058"/>
              <p:cNvSpPr/>
              <p:nvPr/>
            </p:nvSpPr>
            <p:spPr bwMode="auto">
              <a:xfrm>
                <a:off x="1389" y="1628"/>
                <a:ext cx="1387" cy="1041"/>
              </a:xfrm>
              <a:custGeom>
                <a:avLst/>
                <a:gdLst>
                  <a:gd name="T0" fmla="*/ 0 w 1387"/>
                  <a:gd name="T1" fmla="*/ 231 h 1041"/>
                  <a:gd name="T2" fmla="*/ 0 w 1387"/>
                  <a:gd name="T3" fmla="*/ 816 h 1041"/>
                  <a:gd name="T4" fmla="*/ 864 w 1387"/>
                  <a:gd name="T5" fmla="*/ 816 h 1041"/>
                  <a:gd name="T6" fmla="*/ 864 w 1387"/>
                  <a:gd name="T7" fmla="*/ 1041 h 1041"/>
                  <a:gd name="T8" fmla="*/ 1387 w 1387"/>
                  <a:gd name="T9" fmla="*/ 521 h 1041"/>
                  <a:gd name="T10" fmla="*/ 864 w 1387"/>
                  <a:gd name="T11" fmla="*/ 0 h 1041"/>
                  <a:gd name="T12" fmla="*/ 864 w 1387"/>
                  <a:gd name="T13" fmla="*/ 231 h 1041"/>
                  <a:gd name="T14" fmla="*/ 0 w 1387"/>
                  <a:gd name="T15" fmla="*/ 231 h 10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7" h="1041">
                    <a:moveTo>
                      <a:pt x="0" y="231"/>
                    </a:moveTo>
                    <a:lnTo>
                      <a:pt x="0" y="816"/>
                    </a:lnTo>
                    <a:lnTo>
                      <a:pt x="864" y="816"/>
                    </a:lnTo>
                    <a:lnTo>
                      <a:pt x="864" y="1041"/>
                    </a:lnTo>
                    <a:lnTo>
                      <a:pt x="1387" y="521"/>
                    </a:lnTo>
                    <a:lnTo>
                      <a:pt x="864" y="0"/>
                    </a:lnTo>
                    <a:lnTo>
                      <a:pt x="864" y="231"/>
                    </a:lnTo>
                    <a:lnTo>
                      <a:pt x="0" y="231"/>
                    </a:lnTo>
                    <a:close/>
                  </a:path>
                </a:pathLst>
              </a:custGeom>
              <a:solidFill>
                <a:srgbClr val="FF8000"/>
              </a:solidFill>
              <a:ln w="12700">
                <a:solidFill>
                  <a:srgbClr val="000000"/>
                </a:solidFill>
                <a:prstDash val="solid"/>
                <a:round/>
              </a:ln>
            </p:spPr>
            <p:txBody>
              <a:bodyPr/>
              <a:lstStyle/>
              <a:p>
                <a:endParaRPr lang="zh-CN" altLang="en-US"/>
              </a:p>
            </p:txBody>
          </p:sp>
          <p:sp>
            <p:nvSpPr>
              <p:cNvPr id="295971" name="Freeform 1059"/>
              <p:cNvSpPr/>
              <p:nvPr/>
            </p:nvSpPr>
            <p:spPr bwMode="auto">
              <a:xfrm>
                <a:off x="1325" y="2443"/>
                <a:ext cx="929" cy="64"/>
              </a:xfrm>
              <a:custGeom>
                <a:avLst/>
                <a:gdLst>
                  <a:gd name="T0" fmla="*/ 866 w 929"/>
                  <a:gd name="T1" fmla="*/ 63 h 64"/>
                  <a:gd name="T2" fmla="*/ 929 w 929"/>
                  <a:gd name="T3" fmla="*/ 0 h 64"/>
                  <a:gd name="T4" fmla="*/ 61 w 929"/>
                  <a:gd name="T5" fmla="*/ 0 h 64"/>
                  <a:gd name="T6" fmla="*/ 0 w 929"/>
                  <a:gd name="T7" fmla="*/ 64 h 64"/>
                  <a:gd name="T8" fmla="*/ 866 w 929"/>
                  <a:gd name="T9" fmla="*/ 63 h 64"/>
                </a:gdLst>
                <a:ahLst/>
                <a:cxnLst>
                  <a:cxn ang="0">
                    <a:pos x="T0" y="T1"/>
                  </a:cxn>
                  <a:cxn ang="0">
                    <a:pos x="T2" y="T3"/>
                  </a:cxn>
                  <a:cxn ang="0">
                    <a:pos x="T4" y="T5"/>
                  </a:cxn>
                  <a:cxn ang="0">
                    <a:pos x="T6" y="T7"/>
                  </a:cxn>
                  <a:cxn ang="0">
                    <a:pos x="T8" y="T9"/>
                  </a:cxn>
                </a:cxnLst>
                <a:rect l="0" t="0" r="r" b="b"/>
                <a:pathLst>
                  <a:path w="929" h="64">
                    <a:moveTo>
                      <a:pt x="866" y="63"/>
                    </a:moveTo>
                    <a:lnTo>
                      <a:pt x="929" y="0"/>
                    </a:lnTo>
                    <a:lnTo>
                      <a:pt x="61" y="0"/>
                    </a:lnTo>
                    <a:lnTo>
                      <a:pt x="0" y="64"/>
                    </a:lnTo>
                    <a:lnTo>
                      <a:pt x="866" y="63"/>
                    </a:lnTo>
                    <a:close/>
                  </a:path>
                </a:pathLst>
              </a:custGeom>
              <a:solidFill>
                <a:srgbClr val="804000"/>
              </a:solidFill>
              <a:ln w="12700">
                <a:solidFill>
                  <a:srgbClr val="000000"/>
                </a:solidFill>
                <a:prstDash val="solid"/>
                <a:round/>
              </a:ln>
            </p:spPr>
            <p:txBody>
              <a:bodyPr/>
              <a:lstStyle/>
              <a:p>
                <a:endParaRPr lang="zh-CN" altLang="en-US"/>
              </a:p>
            </p:txBody>
          </p:sp>
          <p:sp>
            <p:nvSpPr>
              <p:cNvPr id="295972" name="Freeform 1060"/>
              <p:cNvSpPr/>
              <p:nvPr/>
            </p:nvSpPr>
            <p:spPr bwMode="auto">
              <a:xfrm>
                <a:off x="2191" y="2442"/>
                <a:ext cx="62" cy="289"/>
              </a:xfrm>
              <a:custGeom>
                <a:avLst/>
                <a:gdLst>
                  <a:gd name="T0" fmla="*/ 0 w 62"/>
                  <a:gd name="T1" fmla="*/ 65 h 289"/>
                  <a:gd name="T2" fmla="*/ 62 w 62"/>
                  <a:gd name="T3" fmla="*/ 0 h 289"/>
                  <a:gd name="T4" fmla="*/ 62 w 62"/>
                  <a:gd name="T5" fmla="*/ 227 h 289"/>
                  <a:gd name="T6" fmla="*/ 0 w 62"/>
                  <a:gd name="T7" fmla="*/ 289 h 289"/>
                  <a:gd name="T8" fmla="*/ 0 w 62"/>
                  <a:gd name="T9" fmla="*/ 65 h 289"/>
                </a:gdLst>
                <a:ahLst/>
                <a:cxnLst>
                  <a:cxn ang="0">
                    <a:pos x="T0" y="T1"/>
                  </a:cxn>
                  <a:cxn ang="0">
                    <a:pos x="T2" y="T3"/>
                  </a:cxn>
                  <a:cxn ang="0">
                    <a:pos x="T4" y="T5"/>
                  </a:cxn>
                  <a:cxn ang="0">
                    <a:pos x="T6" y="T7"/>
                  </a:cxn>
                  <a:cxn ang="0">
                    <a:pos x="T8" y="T9"/>
                  </a:cxn>
                </a:cxnLst>
                <a:rect l="0" t="0" r="r" b="b"/>
                <a:pathLst>
                  <a:path w="62" h="289">
                    <a:moveTo>
                      <a:pt x="0" y="65"/>
                    </a:moveTo>
                    <a:lnTo>
                      <a:pt x="62" y="0"/>
                    </a:lnTo>
                    <a:lnTo>
                      <a:pt x="62" y="227"/>
                    </a:lnTo>
                    <a:lnTo>
                      <a:pt x="0" y="289"/>
                    </a:lnTo>
                    <a:lnTo>
                      <a:pt x="0" y="65"/>
                    </a:lnTo>
                    <a:close/>
                  </a:path>
                </a:pathLst>
              </a:custGeom>
              <a:solidFill>
                <a:srgbClr val="C06000"/>
              </a:solidFill>
              <a:ln w="12700">
                <a:solidFill>
                  <a:srgbClr val="000000"/>
                </a:solidFill>
                <a:prstDash val="solid"/>
                <a:round/>
              </a:ln>
            </p:spPr>
            <p:txBody>
              <a:bodyPr/>
              <a:lstStyle/>
              <a:p>
                <a:endParaRPr lang="zh-CN" altLang="en-US"/>
              </a:p>
            </p:txBody>
          </p:sp>
          <p:sp>
            <p:nvSpPr>
              <p:cNvPr id="295973" name="Freeform 1061"/>
              <p:cNvSpPr/>
              <p:nvPr/>
            </p:nvSpPr>
            <p:spPr bwMode="auto">
              <a:xfrm>
                <a:off x="1324" y="1859"/>
                <a:ext cx="65" cy="648"/>
              </a:xfrm>
              <a:custGeom>
                <a:avLst/>
                <a:gdLst>
                  <a:gd name="T0" fmla="*/ 0 w 65"/>
                  <a:gd name="T1" fmla="*/ 68 h 648"/>
                  <a:gd name="T2" fmla="*/ 65 w 65"/>
                  <a:gd name="T3" fmla="*/ 0 h 648"/>
                  <a:gd name="T4" fmla="*/ 65 w 65"/>
                  <a:gd name="T5" fmla="*/ 583 h 648"/>
                  <a:gd name="T6" fmla="*/ 0 w 65"/>
                  <a:gd name="T7" fmla="*/ 648 h 648"/>
                  <a:gd name="T8" fmla="*/ 0 w 65"/>
                  <a:gd name="T9" fmla="*/ 68 h 648"/>
                </a:gdLst>
                <a:ahLst/>
                <a:cxnLst>
                  <a:cxn ang="0">
                    <a:pos x="T0" y="T1"/>
                  </a:cxn>
                  <a:cxn ang="0">
                    <a:pos x="T2" y="T3"/>
                  </a:cxn>
                  <a:cxn ang="0">
                    <a:pos x="T4" y="T5"/>
                  </a:cxn>
                  <a:cxn ang="0">
                    <a:pos x="T6" y="T7"/>
                  </a:cxn>
                  <a:cxn ang="0">
                    <a:pos x="T8" y="T9"/>
                  </a:cxn>
                </a:cxnLst>
                <a:rect l="0" t="0" r="r" b="b"/>
                <a:pathLst>
                  <a:path w="65" h="648">
                    <a:moveTo>
                      <a:pt x="0" y="68"/>
                    </a:moveTo>
                    <a:lnTo>
                      <a:pt x="65" y="0"/>
                    </a:lnTo>
                    <a:lnTo>
                      <a:pt x="65" y="583"/>
                    </a:lnTo>
                    <a:lnTo>
                      <a:pt x="0" y="648"/>
                    </a:lnTo>
                    <a:lnTo>
                      <a:pt x="0" y="68"/>
                    </a:lnTo>
                    <a:close/>
                  </a:path>
                </a:pathLst>
              </a:custGeom>
              <a:solidFill>
                <a:srgbClr val="C06000"/>
              </a:solidFill>
              <a:ln w="12700">
                <a:solidFill>
                  <a:srgbClr val="000000"/>
                </a:solidFill>
                <a:prstDash val="solid"/>
                <a:round/>
              </a:ln>
            </p:spPr>
            <p:txBody>
              <a:bodyPr/>
              <a:lstStyle/>
              <a:p>
                <a:endParaRPr lang="zh-CN" altLang="en-US"/>
              </a:p>
            </p:txBody>
          </p:sp>
          <p:sp>
            <p:nvSpPr>
              <p:cNvPr id="295974" name="Freeform 1062"/>
              <p:cNvSpPr/>
              <p:nvPr/>
            </p:nvSpPr>
            <p:spPr bwMode="auto">
              <a:xfrm>
                <a:off x="2191" y="1628"/>
                <a:ext cx="62" cy="231"/>
              </a:xfrm>
              <a:custGeom>
                <a:avLst/>
                <a:gdLst>
                  <a:gd name="T0" fmla="*/ 0 w 62"/>
                  <a:gd name="T1" fmla="*/ 231 h 231"/>
                  <a:gd name="T2" fmla="*/ 62 w 62"/>
                  <a:gd name="T3" fmla="*/ 231 h 231"/>
                  <a:gd name="T4" fmla="*/ 62 w 62"/>
                  <a:gd name="T5" fmla="*/ 0 h 231"/>
                  <a:gd name="T6" fmla="*/ 0 w 62"/>
                  <a:gd name="T7" fmla="*/ 62 h 231"/>
                  <a:gd name="T8" fmla="*/ 0 w 62"/>
                  <a:gd name="T9" fmla="*/ 231 h 231"/>
                </a:gdLst>
                <a:ahLst/>
                <a:cxnLst>
                  <a:cxn ang="0">
                    <a:pos x="T0" y="T1"/>
                  </a:cxn>
                  <a:cxn ang="0">
                    <a:pos x="T2" y="T3"/>
                  </a:cxn>
                  <a:cxn ang="0">
                    <a:pos x="T4" y="T5"/>
                  </a:cxn>
                  <a:cxn ang="0">
                    <a:pos x="T6" y="T7"/>
                  </a:cxn>
                  <a:cxn ang="0">
                    <a:pos x="T8" y="T9"/>
                  </a:cxn>
                </a:cxnLst>
                <a:rect l="0" t="0" r="r" b="b"/>
                <a:pathLst>
                  <a:path w="62" h="231">
                    <a:moveTo>
                      <a:pt x="0" y="231"/>
                    </a:moveTo>
                    <a:lnTo>
                      <a:pt x="62" y="231"/>
                    </a:lnTo>
                    <a:lnTo>
                      <a:pt x="62" y="0"/>
                    </a:lnTo>
                    <a:lnTo>
                      <a:pt x="0" y="62"/>
                    </a:lnTo>
                    <a:lnTo>
                      <a:pt x="0" y="231"/>
                    </a:lnTo>
                    <a:close/>
                  </a:path>
                </a:pathLst>
              </a:custGeom>
              <a:solidFill>
                <a:srgbClr val="C06000"/>
              </a:solidFill>
              <a:ln w="12700">
                <a:solidFill>
                  <a:srgbClr val="000000"/>
                </a:solidFill>
                <a:prstDash val="solid"/>
                <a:round/>
              </a:ln>
            </p:spPr>
            <p:txBody>
              <a:bodyPr/>
              <a:lstStyle/>
              <a:p>
                <a:endParaRPr lang="zh-CN" altLang="en-US"/>
              </a:p>
            </p:txBody>
          </p:sp>
        </p:grpSp>
        <p:sp>
          <p:nvSpPr>
            <p:cNvPr id="295975" name="Text Box 1063"/>
            <p:cNvSpPr txBox="1">
              <a:spLocks noChangeArrowheads="1"/>
            </p:cNvSpPr>
            <p:nvPr/>
          </p:nvSpPr>
          <p:spPr bwMode="auto">
            <a:xfrm>
              <a:off x="1296" y="3259"/>
              <a:ext cx="1032"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000" b="1">
                  <a:latin typeface="幼圆" panose="02010509060101010101" pitchFamily="49" charset="-122"/>
                  <a:ea typeface="幼圆" panose="02010509060101010101" pitchFamily="49" charset="-122"/>
                </a:rPr>
                <a:t>复制</a:t>
              </a:r>
              <a:r>
                <a:rPr lang="en-US" altLang="zh-CN" sz="2000" b="1">
                  <a:latin typeface="幼圆" panose="02010509060101010101" pitchFamily="49" charset="-122"/>
                  <a:ea typeface="幼圆" panose="02010509060101010101" pitchFamily="49" charset="-122"/>
                </a:rPr>
                <a:t>/</a:t>
              </a:r>
              <a:r>
                <a:rPr lang="zh-CN" altLang="en-US" sz="2000" b="1">
                  <a:latin typeface="幼圆" panose="02010509060101010101" pitchFamily="49" charset="-122"/>
                  <a:ea typeface="幼圆" panose="02010509060101010101" pitchFamily="49" charset="-122"/>
                </a:rPr>
                <a:t>剪切</a:t>
              </a:r>
              <a:endParaRPr lang="zh-CN" altLang="en-US" sz="2000" b="1"/>
            </a:p>
          </p:txBody>
        </p:sp>
      </p:grpSp>
      <p:grpSp>
        <p:nvGrpSpPr>
          <p:cNvPr id="295976" name="Group 1064"/>
          <p:cNvGrpSpPr/>
          <p:nvPr/>
        </p:nvGrpSpPr>
        <p:grpSpPr bwMode="auto">
          <a:xfrm>
            <a:off x="4122738" y="4933950"/>
            <a:ext cx="1366837" cy="996950"/>
            <a:chOff x="3456" y="3024"/>
            <a:chExt cx="1101" cy="803"/>
          </a:xfrm>
        </p:grpSpPr>
        <p:grpSp>
          <p:nvGrpSpPr>
            <p:cNvPr id="295977" name="Group 1065"/>
            <p:cNvGrpSpPr/>
            <p:nvPr/>
          </p:nvGrpSpPr>
          <p:grpSpPr bwMode="auto">
            <a:xfrm rot="5400000" flipH="1">
              <a:off x="3605" y="2875"/>
              <a:ext cx="803" cy="1101"/>
              <a:chOff x="2347" y="2270"/>
              <a:chExt cx="1048" cy="1437"/>
            </a:xfrm>
          </p:grpSpPr>
          <p:sp>
            <p:nvSpPr>
              <p:cNvPr id="295978" name="Freeform 1066"/>
              <p:cNvSpPr/>
              <p:nvPr/>
            </p:nvSpPr>
            <p:spPr bwMode="auto">
              <a:xfrm>
                <a:off x="2349" y="2270"/>
                <a:ext cx="1043" cy="1388"/>
              </a:xfrm>
              <a:custGeom>
                <a:avLst/>
                <a:gdLst>
                  <a:gd name="T0" fmla="*/ 812 w 1043"/>
                  <a:gd name="T1" fmla="*/ 1388 h 1388"/>
                  <a:gd name="T2" fmla="*/ 228 w 1043"/>
                  <a:gd name="T3" fmla="*/ 1388 h 1388"/>
                  <a:gd name="T4" fmla="*/ 228 w 1043"/>
                  <a:gd name="T5" fmla="*/ 521 h 1388"/>
                  <a:gd name="T6" fmla="*/ 0 w 1043"/>
                  <a:gd name="T7" fmla="*/ 521 h 1388"/>
                  <a:gd name="T8" fmla="*/ 522 w 1043"/>
                  <a:gd name="T9" fmla="*/ 0 h 1388"/>
                  <a:gd name="T10" fmla="*/ 1043 w 1043"/>
                  <a:gd name="T11" fmla="*/ 521 h 1388"/>
                  <a:gd name="T12" fmla="*/ 812 w 1043"/>
                  <a:gd name="T13" fmla="*/ 521 h 1388"/>
                  <a:gd name="T14" fmla="*/ 812 w 1043"/>
                  <a:gd name="T15" fmla="*/ 1388 h 1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3" h="1388">
                    <a:moveTo>
                      <a:pt x="812" y="1388"/>
                    </a:moveTo>
                    <a:lnTo>
                      <a:pt x="228" y="1388"/>
                    </a:lnTo>
                    <a:lnTo>
                      <a:pt x="228" y="521"/>
                    </a:lnTo>
                    <a:lnTo>
                      <a:pt x="0" y="521"/>
                    </a:lnTo>
                    <a:lnTo>
                      <a:pt x="522" y="0"/>
                    </a:lnTo>
                    <a:lnTo>
                      <a:pt x="1043" y="521"/>
                    </a:lnTo>
                    <a:lnTo>
                      <a:pt x="812" y="521"/>
                    </a:lnTo>
                    <a:lnTo>
                      <a:pt x="812" y="1388"/>
                    </a:lnTo>
                    <a:close/>
                  </a:path>
                </a:pathLst>
              </a:custGeom>
              <a:solidFill>
                <a:srgbClr val="FF00FF"/>
              </a:solidFill>
              <a:ln w="12700">
                <a:solidFill>
                  <a:srgbClr val="000000"/>
                </a:solidFill>
                <a:prstDash val="solid"/>
                <a:round/>
              </a:ln>
            </p:spPr>
            <p:txBody>
              <a:bodyPr/>
              <a:lstStyle/>
              <a:p>
                <a:endParaRPr lang="zh-CN" altLang="en-US"/>
              </a:p>
            </p:txBody>
          </p:sp>
          <p:sp>
            <p:nvSpPr>
              <p:cNvPr id="295979" name="Rectangle 1067"/>
              <p:cNvSpPr>
                <a:spLocks noChangeArrowheads="1"/>
              </p:cNvSpPr>
              <p:nvPr/>
            </p:nvSpPr>
            <p:spPr bwMode="auto">
              <a:xfrm>
                <a:off x="2581" y="3659"/>
                <a:ext cx="576" cy="48"/>
              </a:xfrm>
              <a:prstGeom prst="rect">
                <a:avLst/>
              </a:prstGeom>
              <a:solidFill>
                <a:srgbClr val="C000C0"/>
              </a:solidFill>
              <a:ln w="12700">
                <a:solidFill>
                  <a:srgbClr val="000000"/>
                </a:solidFill>
                <a:miter lim="800000"/>
              </a:ln>
            </p:spPr>
            <p:txBody>
              <a:bodyPr/>
              <a:lstStyle/>
              <a:p>
                <a:endParaRPr lang="zh-CN" altLang="en-US"/>
              </a:p>
            </p:txBody>
          </p:sp>
          <p:sp>
            <p:nvSpPr>
              <p:cNvPr id="295980" name="Freeform 1068"/>
              <p:cNvSpPr/>
              <p:nvPr/>
            </p:nvSpPr>
            <p:spPr bwMode="auto">
              <a:xfrm>
                <a:off x="2347" y="2791"/>
                <a:ext cx="229" cy="79"/>
              </a:xfrm>
              <a:custGeom>
                <a:avLst/>
                <a:gdLst>
                  <a:gd name="T0" fmla="*/ 229 w 229"/>
                  <a:gd name="T1" fmla="*/ 79 h 79"/>
                  <a:gd name="T2" fmla="*/ 229 w 229"/>
                  <a:gd name="T3" fmla="*/ 0 h 79"/>
                  <a:gd name="T4" fmla="*/ 0 w 229"/>
                  <a:gd name="T5" fmla="*/ 0 h 79"/>
                  <a:gd name="T6" fmla="*/ 1 w 229"/>
                  <a:gd name="T7" fmla="*/ 79 h 79"/>
                  <a:gd name="T8" fmla="*/ 229 w 229"/>
                  <a:gd name="T9" fmla="*/ 79 h 79"/>
                </a:gdLst>
                <a:ahLst/>
                <a:cxnLst>
                  <a:cxn ang="0">
                    <a:pos x="T0" y="T1"/>
                  </a:cxn>
                  <a:cxn ang="0">
                    <a:pos x="T2" y="T3"/>
                  </a:cxn>
                  <a:cxn ang="0">
                    <a:pos x="T4" y="T5"/>
                  </a:cxn>
                  <a:cxn ang="0">
                    <a:pos x="T6" y="T7"/>
                  </a:cxn>
                  <a:cxn ang="0">
                    <a:pos x="T8" y="T9"/>
                  </a:cxn>
                </a:cxnLst>
                <a:rect l="0" t="0" r="r" b="b"/>
                <a:pathLst>
                  <a:path w="229" h="79">
                    <a:moveTo>
                      <a:pt x="229" y="79"/>
                    </a:moveTo>
                    <a:lnTo>
                      <a:pt x="229" y="0"/>
                    </a:lnTo>
                    <a:lnTo>
                      <a:pt x="0" y="0"/>
                    </a:lnTo>
                    <a:lnTo>
                      <a:pt x="1" y="79"/>
                    </a:lnTo>
                    <a:lnTo>
                      <a:pt x="229" y="79"/>
                    </a:lnTo>
                    <a:close/>
                  </a:path>
                </a:pathLst>
              </a:custGeom>
              <a:solidFill>
                <a:srgbClr val="C000C0"/>
              </a:solidFill>
              <a:ln w="12700">
                <a:solidFill>
                  <a:srgbClr val="000000"/>
                </a:solidFill>
                <a:prstDash val="solid"/>
                <a:round/>
              </a:ln>
            </p:spPr>
            <p:txBody>
              <a:bodyPr/>
              <a:lstStyle/>
              <a:p>
                <a:endParaRPr lang="zh-CN" altLang="en-US"/>
              </a:p>
            </p:txBody>
          </p:sp>
          <p:sp>
            <p:nvSpPr>
              <p:cNvPr id="295981" name="Freeform 1069"/>
              <p:cNvSpPr/>
              <p:nvPr/>
            </p:nvSpPr>
            <p:spPr bwMode="auto">
              <a:xfrm>
                <a:off x="3161" y="2791"/>
                <a:ext cx="234" cy="79"/>
              </a:xfrm>
              <a:custGeom>
                <a:avLst/>
                <a:gdLst>
                  <a:gd name="T0" fmla="*/ 234 w 234"/>
                  <a:gd name="T1" fmla="*/ 79 h 79"/>
                  <a:gd name="T2" fmla="*/ 233 w 234"/>
                  <a:gd name="T3" fmla="*/ 0 h 79"/>
                  <a:gd name="T4" fmla="*/ 0 w 234"/>
                  <a:gd name="T5" fmla="*/ 0 h 79"/>
                  <a:gd name="T6" fmla="*/ 0 w 234"/>
                  <a:gd name="T7" fmla="*/ 79 h 79"/>
                  <a:gd name="T8" fmla="*/ 234 w 234"/>
                  <a:gd name="T9" fmla="*/ 79 h 79"/>
                </a:gdLst>
                <a:ahLst/>
                <a:cxnLst>
                  <a:cxn ang="0">
                    <a:pos x="T0" y="T1"/>
                  </a:cxn>
                  <a:cxn ang="0">
                    <a:pos x="T2" y="T3"/>
                  </a:cxn>
                  <a:cxn ang="0">
                    <a:pos x="T4" y="T5"/>
                  </a:cxn>
                  <a:cxn ang="0">
                    <a:pos x="T6" y="T7"/>
                  </a:cxn>
                  <a:cxn ang="0">
                    <a:pos x="T8" y="T9"/>
                  </a:cxn>
                </a:cxnLst>
                <a:rect l="0" t="0" r="r" b="b"/>
                <a:pathLst>
                  <a:path w="234" h="79">
                    <a:moveTo>
                      <a:pt x="234" y="79"/>
                    </a:moveTo>
                    <a:lnTo>
                      <a:pt x="233" y="0"/>
                    </a:lnTo>
                    <a:lnTo>
                      <a:pt x="0" y="0"/>
                    </a:lnTo>
                    <a:lnTo>
                      <a:pt x="0" y="79"/>
                    </a:lnTo>
                    <a:lnTo>
                      <a:pt x="234" y="79"/>
                    </a:lnTo>
                    <a:close/>
                  </a:path>
                </a:pathLst>
              </a:custGeom>
              <a:solidFill>
                <a:srgbClr val="C000C0"/>
              </a:solidFill>
              <a:ln w="12700">
                <a:solidFill>
                  <a:srgbClr val="000000"/>
                </a:solidFill>
                <a:prstDash val="solid"/>
                <a:round/>
              </a:ln>
            </p:spPr>
            <p:txBody>
              <a:bodyPr/>
              <a:lstStyle/>
              <a:p>
                <a:endParaRPr lang="zh-CN" altLang="en-US"/>
              </a:p>
            </p:txBody>
          </p:sp>
        </p:grpSp>
        <p:sp>
          <p:nvSpPr>
            <p:cNvPr id="295982" name="Text Box 1070"/>
            <p:cNvSpPr txBox="1">
              <a:spLocks noChangeArrowheads="1"/>
            </p:cNvSpPr>
            <p:nvPr/>
          </p:nvSpPr>
          <p:spPr bwMode="auto">
            <a:xfrm>
              <a:off x="3672" y="3310"/>
              <a:ext cx="560"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000" b="1">
                  <a:solidFill>
                    <a:srgbClr val="6699FF"/>
                  </a:solidFill>
                  <a:effectLst>
                    <a:outerShdw blurRad="38100" dist="38100" dir="2700000" algn="tl">
                      <a:srgbClr val="C0C0C0"/>
                    </a:outerShdw>
                  </a:effectLst>
                  <a:ea typeface="幼圆" panose="02010509060101010101" pitchFamily="49" charset="-122"/>
                </a:rPr>
                <a:t>粘贴</a:t>
              </a:r>
              <a:endParaRPr lang="zh-CN" altLang="en-US" sz="2000">
                <a:solidFill>
                  <a:srgbClr val="6699FF"/>
                </a:solidFill>
              </a:endParaRPr>
            </a:p>
          </p:txBody>
        </p:sp>
      </p:grpSp>
      <p:grpSp>
        <p:nvGrpSpPr>
          <p:cNvPr id="295983" name="Group 1071"/>
          <p:cNvGrpSpPr/>
          <p:nvPr/>
        </p:nvGrpSpPr>
        <p:grpSpPr bwMode="auto">
          <a:xfrm>
            <a:off x="5565775" y="5037138"/>
            <a:ext cx="641350" cy="823912"/>
            <a:chOff x="4272" y="3264"/>
            <a:chExt cx="404" cy="519"/>
          </a:xfrm>
        </p:grpSpPr>
        <p:graphicFrame>
          <p:nvGraphicFramePr>
            <p:cNvPr id="295984" name="Object 1072"/>
            <p:cNvGraphicFramePr>
              <a:graphicFrameLocks noChangeAspect="1"/>
            </p:cNvGraphicFramePr>
            <p:nvPr/>
          </p:nvGraphicFramePr>
          <p:xfrm>
            <a:off x="4272" y="3264"/>
            <a:ext cx="402" cy="346"/>
          </p:xfrm>
          <a:graphic>
            <a:graphicData uri="http://schemas.openxmlformats.org/presentationml/2006/ole">
              <mc:AlternateContent xmlns:mc="http://schemas.openxmlformats.org/markup-compatibility/2006">
                <mc:Choice xmlns:v="urn:schemas-microsoft-com:vml" Requires="v">
                  <p:oleObj spid="_x0000_s9233" name="BMP 图象" r:id="rId4" imgW="275590" imgH="238760" progId="Paint.Picture">
                    <p:embed/>
                  </p:oleObj>
                </mc:Choice>
                <mc:Fallback>
                  <p:oleObj name="BMP 图象" r:id="rId4" imgW="275590" imgH="238760" progId="Paint.Picture">
                    <p:embed/>
                    <p:pic>
                      <p:nvPicPr>
                        <p:cNvPr id="295984" name="Object 10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3264"/>
                          <a:ext cx="40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5985" name="Text Box 1073"/>
            <p:cNvSpPr txBox="1">
              <a:spLocks noChangeArrowheads="1"/>
            </p:cNvSpPr>
            <p:nvPr/>
          </p:nvSpPr>
          <p:spPr bwMode="auto">
            <a:xfrm>
              <a:off x="4272" y="3552"/>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1800" b="1">
                  <a:ea typeface="幼圆" panose="02010509060101010101" pitchFamily="49" charset="-122"/>
                </a:rPr>
                <a:t>教师</a:t>
              </a:r>
              <a:endParaRPr lang="zh-CN" altLang="en-US" sz="1800">
                <a:ea typeface="幼圆" panose="02010509060101010101" pitchFamily="49" charset="-122"/>
              </a:endParaRPr>
            </a:p>
          </p:txBody>
        </p:sp>
      </p:grpSp>
      <p:grpSp>
        <p:nvGrpSpPr>
          <p:cNvPr id="295986" name="Group 1074"/>
          <p:cNvGrpSpPr/>
          <p:nvPr/>
        </p:nvGrpSpPr>
        <p:grpSpPr bwMode="auto">
          <a:xfrm>
            <a:off x="765175" y="4975225"/>
            <a:ext cx="641350" cy="823913"/>
            <a:chOff x="4272" y="3264"/>
            <a:chExt cx="404" cy="519"/>
          </a:xfrm>
        </p:grpSpPr>
        <p:graphicFrame>
          <p:nvGraphicFramePr>
            <p:cNvPr id="295987" name="Object 1075"/>
            <p:cNvGraphicFramePr>
              <a:graphicFrameLocks noChangeAspect="1"/>
            </p:cNvGraphicFramePr>
            <p:nvPr/>
          </p:nvGraphicFramePr>
          <p:xfrm>
            <a:off x="4272" y="3264"/>
            <a:ext cx="402" cy="346"/>
          </p:xfrm>
          <a:graphic>
            <a:graphicData uri="http://schemas.openxmlformats.org/presentationml/2006/ole">
              <mc:AlternateContent xmlns:mc="http://schemas.openxmlformats.org/markup-compatibility/2006">
                <mc:Choice xmlns:v="urn:schemas-microsoft-com:vml" Requires="v">
                  <p:oleObj spid="_x0000_s9234" name="BMP 图象" r:id="rId6" imgW="275590" imgH="238760" progId="Paint.Picture">
                    <p:embed/>
                  </p:oleObj>
                </mc:Choice>
                <mc:Fallback>
                  <p:oleObj name="BMP 图象" r:id="rId6" imgW="275590" imgH="238760" progId="Paint.Picture">
                    <p:embed/>
                    <p:pic>
                      <p:nvPicPr>
                        <p:cNvPr id="295987" name="Object 10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3264"/>
                          <a:ext cx="402"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5988" name="Text Box 1076"/>
            <p:cNvSpPr txBox="1">
              <a:spLocks noChangeArrowheads="1"/>
            </p:cNvSpPr>
            <p:nvPr/>
          </p:nvSpPr>
          <p:spPr bwMode="auto">
            <a:xfrm>
              <a:off x="4272" y="3552"/>
              <a:ext cx="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1800" b="1">
                  <a:ea typeface="幼圆" panose="02010509060101010101" pitchFamily="49" charset="-122"/>
                </a:rPr>
                <a:t>学生</a:t>
              </a:r>
              <a:endParaRPr lang="zh-CN" altLang="en-US" sz="1800">
                <a:ea typeface="幼圆" panose="02010509060101010101" pitchFamily="49" charset="-122"/>
              </a:endParaRPr>
            </a:p>
          </p:txBody>
        </p:sp>
      </p:grpSp>
      <p:graphicFrame>
        <p:nvGraphicFramePr>
          <p:cNvPr id="295989" name="Object 1077"/>
          <p:cNvGraphicFramePr>
            <a:graphicFrameLocks noChangeAspect="1"/>
          </p:cNvGraphicFramePr>
          <p:nvPr/>
        </p:nvGraphicFramePr>
        <p:xfrm>
          <a:off x="7146925" y="1828800"/>
          <a:ext cx="1768475" cy="3962400"/>
        </p:xfrm>
        <a:graphic>
          <a:graphicData uri="http://schemas.openxmlformats.org/presentationml/2006/ole">
            <mc:AlternateContent xmlns:mc="http://schemas.openxmlformats.org/markup-compatibility/2006">
              <mc:Choice xmlns:v="urn:schemas-microsoft-com:vml" Requires="v">
                <p:oleObj spid="_x0000_s9235" name="BMP 图象" r:id="rId7" imgW="1628775" imgH="3648075" progId="Paint.Picture">
                  <p:embed/>
                </p:oleObj>
              </mc:Choice>
              <mc:Fallback>
                <p:oleObj name="BMP 图象" r:id="rId7" imgW="1628775" imgH="3648075" progId="Paint.Picture">
                  <p:embed/>
                  <p:pic>
                    <p:nvPicPr>
                      <p:cNvPr id="295989" name="Object 1077"/>
                      <p:cNvPicPr>
                        <a:picLocks noChangeAspect="1" noChangeArrowheads="1"/>
                      </p:cNvPicPr>
                      <p:nvPr/>
                    </p:nvPicPr>
                    <p:blipFill>
                      <a:blip r:embed="rId8">
                        <a:clrChange>
                          <a:clrFrom>
                            <a:srgbClr val="000080"/>
                          </a:clrFrom>
                          <a:clrTo>
                            <a:srgbClr val="000080">
                              <a:alpha val="0"/>
                            </a:srgbClr>
                          </a:clrTo>
                        </a:clrChange>
                        <a:extLst>
                          <a:ext uri="{28A0092B-C50C-407E-A947-70E740481C1C}">
                            <a14:useLocalDpi xmlns:a14="http://schemas.microsoft.com/office/drawing/2010/main" val="0"/>
                          </a:ext>
                        </a:extLst>
                      </a:blip>
                      <a:srcRect/>
                      <a:stretch>
                        <a:fillRect/>
                      </a:stretch>
                    </p:blipFill>
                    <p:spPr bwMode="auto">
                      <a:xfrm>
                        <a:off x="7146925" y="1828800"/>
                        <a:ext cx="1768475" cy="39624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95990" name="Line 1078"/>
          <p:cNvSpPr>
            <a:spLocks noChangeShapeType="1"/>
          </p:cNvSpPr>
          <p:nvPr/>
        </p:nvSpPr>
        <p:spPr bwMode="auto">
          <a:xfrm>
            <a:off x="7223125" y="2667000"/>
            <a:ext cx="16002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95991" name="Line 1079"/>
          <p:cNvSpPr>
            <a:spLocks noChangeShapeType="1"/>
          </p:cNvSpPr>
          <p:nvPr/>
        </p:nvSpPr>
        <p:spPr bwMode="auto">
          <a:xfrm>
            <a:off x="7223125" y="2895600"/>
            <a:ext cx="16002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95992" name="Line 1080"/>
          <p:cNvSpPr>
            <a:spLocks noChangeShapeType="1"/>
          </p:cNvSpPr>
          <p:nvPr/>
        </p:nvSpPr>
        <p:spPr bwMode="auto">
          <a:xfrm>
            <a:off x="7223125" y="3048000"/>
            <a:ext cx="16002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95994" name="Text Box 1082"/>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3655341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026"/>
          <p:cNvSpPr>
            <a:spLocks noGrp="1" noChangeArrowheads="1"/>
          </p:cNvSpPr>
          <p:nvPr>
            <p:ph type="title"/>
          </p:nvPr>
        </p:nvSpPr>
        <p:spPr/>
        <p:txBody>
          <a:bodyPr/>
          <a:lstStyle/>
          <a:p>
            <a:r>
              <a:rPr lang="en-US" altLang="zh-CN"/>
              <a:t>  </a:t>
            </a:r>
            <a:r>
              <a:rPr lang="zh-CN" altLang="en-US"/>
              <a:t>删除文件和文件夹</a:t>
            </a:r>
          </a:p>
        </p:txBody>
      </p:sp>
      <p:grpSp>
        <p:nvGrpSpPr>
          <p:cNvPr id="296980" name="Group 1044"/>
          <p:cNvGrpSpPr/>
          <p:nvPr/>
        </p:nvGrpSpPr>
        <p:grpSpPr bwMode="auto">
          <a:xfrm>
            <a:off x="838200" y="3733800"/>
            <a:ext cx="5176838" cy="854075"/>
            <a:chOff x="1382" y="2479"/>
            <a:chExt cx="3261" cy="538"/>
          </a:xfrm>
        </p:grpSpPr>
        <p:sp>
          <p:nvSpPr>
            <p:cNvPr id="296981" name="Rectangle 1045"/>
            <p:cNvSpPr>
              <a:spLocks noChangeArrowheads="1"/>
            </p:cNvSpPr>
            <p:nvPr/>
          </p:nvSpPr>
          <p:spPr bwMode="auto">
            <a:xfrm>
              <a:off x="1382" y="2479"/>
              <a:ext cx="3261"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lnSpc>
                  <a:spcPct val="125000"/>
                </a:lnSpc>
              </a:pPr>
              <a:r>
                <a:rPr kumimoji="1" lang="zh-CN" altLang="en-US" sz="2000" b="1">
                  <a:solidFill>
                    <a:srgbClr val="5F5F5F"/>
                  </a:solidFill>
                  <a:latin typeface="幼圆" panose="02010509060101010101" pitchFamily="49" charset="-122"/>
                  <a:ea typeface="幼圆" panose="02010509060101010101" pitchFamily="49" charset="-122"/>
                </a:rPr>
                <a:t>在某一窗口中（文件夹或资源管理器）</a:t>
              </a:r>
            </a:p>
            <a:p>
              <a:pPr algn="l" eaLnBrk="0" hangingPunct="0">
                <a:lnSpc>
                  <a:spcPct val="125000"/>
                </a:lnSpc>
              </a:pPr>
              <a:r>
                <a:rPr kumimoji="1"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选取</a:t>
              </a:r>
              <a:r>
                <a:rPr kumimoji="1" lang="zh-CN" altLang="en-US" sz="2000" b="1">
                  <a:solidFill>
                    <a:srgbClr val="5F5F5F"/>
                  </a:solidFill>
                  <a:latin typeface="幼圆" panose="02010509060101010101" pitchFamily="49" charset="-122"/>
                  <a:ea typeface="幼圆" panose="02010509060101010101" pitchFamily="49" charset="-122"/>
                </a:rPr>
                <a:t>删除对象</a:t>
              </a:r>
              <a:r>
                <a:rPr kumimoji="1" lang="zh-CN" altLang="en-US" sz="2000" b="1">
                  <a:latin typeface="幼圆" panose="02010509060101010101" pitchFamily="49" charset="-122"/>
                  <a:ea typeface="幼圆" panose="02010509060101010101" pitchFamily="49" charset="-122"/>
                </a:rPr>
                <a:t>     </a:t>
              </a:r>
              <a:r>
                <a:rPr kumimoji="1" lang="zh-CN" altLang="en-US" sz="2000" b="1" u="sng">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文件</a:t>
              </a:r>
              <a:r>
                <a:rPr kumimoji="1" lang="zh-CN" altLang="en-US" sz="2000" b="1">
                  <a:solidFill>
                    <a:srgbClr val="5F5F5F"/>
                  </a:solidFill>
                  <a:latin typeface="幼圆" panose="02010509060101010101" pitchFamily="49" charset="-122"/>
                  <a:ea typeface="幼圆" panose="02010509060101010101" pitchFamily="49" charset="-122"/>
                </a:rPr>
                <a:t>菜单     </a:t>
              </a:r>
              <a:r>
                <a:rPr kumimoji="1" lang="zh-CN" altLang="en-US" sz="2000" b="1">
                  <a:latin typeface="幼圆" panose="02010509060101010101" pitchFamily="49" charset="-122"/>
                  <a:ea typeface="幼圆" panose="02010509060101010101" pitchFamily="49" charset="-122"/>
                </a:rPr>
                <a:t> </a:t>
              </a:r>
              <a:r>
                <a:rPr kumimoji="1" lang="zh-CN" altLang="en-US" sz="2000" b="1" u="sng">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删除</a:t>
              </a:r>
              <a:r>
                <a:rPr kumimoji="1" lang="zh-CN" altLang="en-US" sz="2000" b="1">
                  <a:solidFill>
                    <a:srgbClr val="5F5F5F"/>
                  </a:solidFill>
                  <a:latin typeface="幼圆" panose="02010509060101010101" pitchFamily="49" charset="-122"/>
                  <a:ea typeface="幼圆" panose="02010509060101010101" pitchFamily="49" charset="-122"/>
                </a:rPr>
                <a:t>命令</a:t>
              </a:r>
            </a:p>
          </p:txBody>
        </p:sp>
        <p:sp>
          <p:nvSpPr>
            <p:cNvPr id="296982" name="Line 1046"/>
            <p:cNvSpPr>
              <a:spLocks noChangeShapeType="1"/>
            </p:cNvSpPr>
            <p:nvPr/>
          </p:nvSpPr>
          <p:spPr bwMode="auto">
            <a:xfrm>
              <a:off x="2400" y="2928"/>
              <a:ext cx="432"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6983" name="Line 1047"/>
            <p:cNvSpPr>
              <a:spLocks noChangeShapeType="1"/>
            </p:cNvSpPr>
            <p:nvPr/>
          </p:nvSpPr>
          <p:spPr bwMode="auto">
            <a:xfrm>
              <a:off x="3456" y="2928"/>
              <a:ext cx="480"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6984" name="Group 1048"/>
          <p:cNvGrpSpPr/>
          <p:nvPr/>
        </p:nvGrpSpPr>
        <p:grpSpPr bwMode="auto">
          <a:xfrm>
            <a:off x="838200" y="2362200"/>
            <a:ext cx="6456363" cy="473075"/>
            <a:chOff x="1338" y="1548"/>
            <a:chExt cx="4067" cy="298"/>
          </a:xfrm>
        </p:grpSpPr>
        <p:sp>
          <p:nvSpPr>
            <p:cNvPr id="296985" name="Rectangle 1049"/>
            <p:cNvSpPr>
              <a:spLocks noChangeArrowheads="1"/>
            </p:cNvSpPr>
            <p:nvPr/>
          </p:nvSpPr>
          <p:spPr bwMode="auto">
            <a:xfrm>
              <a:off x="1338" y="1548"/>
              <a:ext cx="4067"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lnSpc>
                  <a:spcPct val="125000"/>
                </a:lnSpc>
              </a:pPr>
              <a:r>
                <a:rPr kumimoji="1"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选取</a:t>
              </a:r>
              <a:r>
                <a:rPr kumimoji="1" lang="zh-CN" altLang="en-US" sz="2000" b="1">
                  <a:solidFill>
                    <a:srgbClr val="5F5F5F"/>
                  </a:solidFill>
                  <a:latin typeface="幼圆" panose="02010509060101010101" pitchFamily="49" charset="-122"/>
                  <a:ea typeface="幼圆" panose="02010509060101010101" pitchFamily="49" charset="-122"/>
                </a:rPr>
                <a:t>删除对象     单击鼠标右键</a:t>
              </a:r>
              <a:r>
                <a:rPr kumimoji="1" lang="zh-CN" altLang="en-US" sz="2000" b="1">
                  <a:latin typeface="幼圆" panose="02010509060101010101" pitchFamily="49" charset="-122"/>
                  <a:ea typeface="幼圆" panose="02010509060101010101" pitchFamily="49" charset="-122"/>
                </a:rPr>
                <a:t>    </a:t>
              </a:r>
              <a:r>
                <a:rPr kumimoji="1"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快捷菜单</a:t>
              </a:r>
              <a:r>
                <a:rPr kumimoji="1" lang="zh-CN" altLang="en-US" sz="2000" b="1">
                  <a:latin typeface="幼圆" panose="02010509060101010101" pitchFamily="49" charset="-122"/>
                  <a:ea typeface="幼圆" panose="02010509060101010101" pitchFamily="49" charset="-122"/>
                </a:rPr>
                <a:t>    </a:t>
              </a:r>
              <a:r>
                <a:rPr kumimoji="1" lang="zh-CN" altLang="en-US" sz="2000" b="1" u="sng">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删除</a:t>
              </a:r>
              <a:endParaRPr kumimoji="1"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296986" name="Line 1050"/>
            <p:cNvSpPr>
              <a:spLocks noChangeShapeType="1"/>
            </p:cNvSpPr>
            <p:nvPr/>
          </p:nvSpPr>
          <p:spPr bwMode="auto">
            <a:xfrm>
              <a:off x="2400" y="1728"/>
              <a:ext cx="384"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6987" name="Line 1051"/>
            <p:cNvSpPr>
              <a:spLocks noChangeShapeType="1"/>
            </p:cNvSpPr>
            <p:nvPr/>
          </p:nvSpPr>
          <p:spPr bwMode="auto">
            <a:xfrm>
              <a:off x="3744" y="1728"/>
              <a:ext cx="288"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6988" name="Line 1052"/>
            <p:cNvSpPr>
              <a:spLocks noChangeShapeType="1"/>
            </p:cNvSpPr>
            <p:nvPr/>
          </p:nvSpPr>
          <p:spPr bwMode="auto">
            <a:xfrm>
              <a:off x="4704" y="1728"/>
              <a:ext cx="336" cy="0"/>
            </a:xfrm>
            <a:prstGeom prst="line">
              <a:avLst/>
            </a:prstGeom>
            <a:noFill/>
            <a:ln w="50800">
              <a:solidFill>
                <a:schemeClr val="folHlink"/>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6989" name="Text Box 1053"/>
          <p:cNvSpPr txBox="1">
            <a:spLocks noChangeArrowheads="1"/>
          </p:cNvSpPr>
          <p:nvPr/>
        </p:nvSpPr>
        <p:spPr bwMode="auto">
          <a:xfrm>
            <a:off x="838200" y="1676400"/>
            <a:ext cx="2673350"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25000"/>
              </a:lnSpc>
            </a:pPr>
            <a:r>
              <a:rPr kumimoji="1" lang="zh-CN" altLang="en-US" sz="2800" b="1">
                <a:solidFill>
                  <a:srgbClr val="5F5F5F"/>
                </a:solidFill>
                <a:latin typeface="幼圆" panose="02010509060101010101" pitchFamily="49" charset="-122"/>
                <a:ea typeface="幼圆" panose="02010509060101010101" pitchFamily="49" charset="-122"/>
              </a:rPr>
              <a:t>最简单的方法：</a:t>
            </a:r>
          </a:p>
        </p:txBody>
      </p:sp>
      <p:sp>
        <p:nvSpPr>
          <p:cNvPr id="296990" name="Text Box 1054"/>
          <p:cNvSpPr txBox="1">
            <a:spLocks noChangeArrowheads="1"/>
          </p:cNvSpPr>
          <p:nvPr/>
        </p:nvSpPr>
        <p:spPr bwMode="auto">
          <a:xfrm>
            <a:off x="838200" y="3048000"/>
            <a:ext cx="197802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25000"/>
              </a:lnSpc>
            </a:pPr>
            <a:r>
              <a:rPr kumimoji="1" lang="zh-CN" altLang="en-US" sz="2800" b="1">
                <a:solidFill>
                  <a:srgbClr val="5F5F5F"/>
                </a:solidFill>
                <a:latin typeface="幼圆" panose="02010509060101010101" pitchFamily="49" charset="-122"/>
                <a:ea typeface="幼圆" panose="02010509060101010101" pitchFamily="49" charset="-122"/>
              </a:rPr>
              <a:t>常规方法：</a:t>
            </a:r>
          </a:p>
        </p:txBody>
      </p:sp>
      <p:sp>
        <p:nvSpPr>
          <p:cNvPr id="296991" name="Text Box 1055"/>
          <p:cNvSpPr txBox="1">
            <a:spLocks noChangeArrowheads="1"/>
          </p:cNvSpPr>
          <p:nvPr/>
        </p:nvSpPr>
        <p:spPr bwMode="auto">
          <a:xfrm>
            <a:off x="866775" y="5105400"/>
            <a:ext cx="6448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b="1">
                <a:solidFill>
                  <a:srgbClr val="000000"/>
                </a:solidFill>
                <a:ea typeface="幼圆" panose="02010509060101010101" pitchFamily="49" charset="-122"/>
              </a:rPr>
              <a:t>问题：能不能不经过回收站，直接删除文件？</a:t>
            </a:r>
          </a:p>
          <a:p>
            <a:pPr algn="l" eaLnBrk="0" hangingPunct="0"/>
            <a:r>
              <a:rPr kumimoji="1" lang="zh-CN" altLang="en-US" b="1">
                <a:solidFill>
                  <a:srgbClr val="000000"/>
                </a:solidFill>
                <a:ea typeface="幼圆" panose="02010509060101010101" pitchFamily="49" charset="-122"/>
              </a:rPr>
              <a:t>问题：删除的文件（文件夹）如何还原？</a:t>
            </a:r>
          </a:p>
        </p:txBody>
      </p:sp>
      <p:sp>
        <p:nvSpPr>
          <p:cNvPr id="296993" name="Text Box 1057"/>
          <p:cNvSpPr txBox="1">
            <a:spLocks noChangeArrowheads="1"/>
          </p:cNvSpPr>
          <p:nvPr/>
        </p:nvSpPr>
        <p:spPr bwMode="auto">
          <a:xfrm>
            <a:off x="7467600" y="4972050"/>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b="1">
                <a:ea typeface="幼圆" panose="02010509060101010101" pitchFamily="49" charset="-122"/>
              </a:rPr>
              <a:t>回收站</a:t>
            </a:r>
            <a:endParaRPr kumimoji="1" lang="zh-CN" altLang="en-US">
              <a:ea typeface="幼圆" panose="02010509060101010101" pitchFamily="49" charset="-122"/>
            </a:endParaRPr>
          </a:p>
        </p:txBody>
      </p:sp>
      <p:graphicFrame>
        <p:nvGraphicFramePr>
          <p:cNvPr id="296995" name="Object 1059"/>
          <p:cNvGraphicFramePr>
            <a:graphicFrameLocks noChangeAspect="1"/>
          </p:cNvGraphicFramePr>
          <p:nvPr/>
        </p:nvGraphicFramePr>
        <p:xfrm>
          <a:off x="7315200" y="4341813"/>
          <a:ext cx="687388" cy="687387"/>
        </p:xfrm>
        <a:graphic>
          <a:graphicData uri="http://schemas.openxmlformats.org/presentationml/2006/ole">
            <mc:AlternateContent xmlns:mc="http://schemas.openxmlformats.org/markup-compatibility/2006">
              <mc:Choice xmlns:v="urn:schemas-microsoft-com:vml" Requires="v">
                <p:oleObj spid="_x0000_s10252" name="位图图像" r:id="rId4" imgW="295275" imgH="295275" progId="Paint.Picture">
                  <p:embed/>
                </p:oleObj>
              </mc:Choice>
              <mc:Fallback>
                <p:oleObj name="位图图像" r:id="rId4" imgW="295275" imgH="295275" progId="Paint.Picture">
                  <p:embed/>
                  <p:pic>
                    <p:nvPicPr>
                      <p:cNvPr id="296995" name="Object 10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4341813"/>
                        <a:ext cx="687388" cy="6873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96996" name="Object 1060"/>
          <p:cNvGraphicFramePr>
            <a:graphicFrameLocks noChangeAspect="1"/>
          </p:cNvGraphicFramePr>
          <p:nvPr/>
        </p:nvGraphicFramePr>
        <p:xfrm>
          <a:off x="8121650" y="4343400"/>
          <a:ext cx="641350" cy="685800"/>
        </p:xfrm>
        <a:graphic>
          <a:graphicData uri="http://schemas.openxmlformats.org/presentationml/2006/ole">
            <mc:AlternateContent xmlns:mc="http://schemas.openxmlformats.org/markup-compatibility/2006">
              <mc:Choice xmlns:v="urn:schemas-microsoft-com:vml" Requires="v">
                <p:oleObj spid="_x0000_s10253" name="位图图像" r:id="rId6" imgW="276225" imgH="295275" progId="Paint.Picture">
                  <p:embed/>
                </p:oleObj>
              </mc:Choice>
              <mc:Fallback>
                <p:oleObj name="位图图像" r:id="rId6" imgW="276225" imgH="295275" progId="Paint.Picture">
                  <p:embed/>
                  <p:pic>
                    <p:nvPicPr>
                      <p:cNvPr id="296996" name="Object 10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1650" y="4343400"/>
                        <a:ext cx="64135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96998" name="Text Box 1062"/>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2218678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5485" name="Object 29"/>
          <p:cNvGraphicFramePr>
            <a:graphicFrameLocks noChangeAspect="1"/>
          </p:cNvGraphicFramePr>
          <p:nvPr/>
        </p:nvGraphicFramePr>
        <p:xfrm>
          <a:off x="3268663" y="1647825"/>
          <a:ext cx="3284537" cy="3609975"/>
        </p:xfrm>
        <a:graphic>
          <a:graphicData uri="http://schemas.openxmlformats.org/presentationml/2006/ole">
            <mc:AlternateContent xmlns:mc="http://schemas.openxmlformats.org/markup-compatibility/2006">
              <mc:Choice xmlns:v="urn:schemas-microsoft-com:vml" Requires="v">
                <p:oleObj spid="_x0000_s11281" r:id="rId4" imgW="3286125" imgH="3609975" progId="Paint.Picture">
                  <p:embed/>
                </p:oleObj>
              </mc:Choice>
              <mc:Fallback>
                <p:oleObj r:id="rId4" imgW="3286125" imgH="3609975" progId="Paint.Picture">
                  <p:embed/>
                  <p:pic>
                    <p:nvPicPr>
                      <p:cNvPr id="275485"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8663" y="1647825"/>
                        <a:ext cx="3284537"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5458" name="Rectangle 2"/>
          <p:cNvSpPr>
            <a:spLocks noGrp="1" noChangeArrowheads="1"/>
          </p:cNvSpPr>
          <p:nvPr>
            <p:ph type="title"/>
          </p:nvPr>
        </p:nvSpPr>
        <p:spPr/>
        <p:txBody>
          <a:bodyPr/>
          <a:lstStyle/>
          <a:p>
            <a:r>
              <a:rPr lang="en-US" altLang="zh-CN"/>
              <a:t>  </a:t>
            </a:r>
            <a:r>
              <a:rPr lang="zh-CN" altLang="en-US"/>
              <a:t>回收站的使用</a:t>
            </a:r>
          </a:p>
        </p:txBody>
      </p:sp>
      <p:sp>
        <p:nvSpPr>
          <p:cNvPr id="275471" name="Text Box 15"/>
          <p:cNvSpPr txBox="1">
            <a:spLocks noChangeArrowheads="1"/>
          </p:cNvSpPr>
          <p:nvPr/>
        </p:nvSpPr>
        <p:spPr bwMode="auto">
          <a:xfrm>
            <a:off x="1035050" y="5622925"/>
            <a:ext cx="5502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25000"/>
              </a:lnSpc>
            </a:pPr>
            <a:r>
              <a:rPr kumimoji="1" lang="zh-CN" altLang="en-US" b="1">
                <a:solidFill>
                  <a:srgbClr val="000000"/>
                </a:solidFill>
                <a:ea typeface="幼圆" panose="02010509060101010101" pitchFamily="49" charset="-122"/>
              </a:rPr>
              <a:t>问题：软盘上的文件有回收站保护吗？</a:t>
            </a:r>
          </a:p>
        </p:txBody>
      </p:sp>
      <p:sp>
        <p:nvSpPr>
          <p:cNvPr id="275472" name="Text Box 16"/>
          <p:cNvSpPr txBox="1">
            <a:spLocks noChangeArrowheads="1"/>
          </p:cNvSpPr>
          <p:nvPr/>
        </p:nvSpPr>
        <p:spPr bwMode="auto">
          <a:xfrm>
            <a:off x="4826000" y="4441825"/>
            <a:ext cx="184150" cy="641350"/>
          </a:xfrm>
          <a:prstGeom prst="rect">
            <a:avLst/>
          </a:prstGeom>
          <a:noFill/>
          <a:ln>
            <a:noFill/>
          </a:ln>
          <a:effectLst>
            <a:outerShdw dist="35921" dir="2700000" algn="ctr" rotWithShape="0">
              <a:srgbClr val="969696"/>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endParaRPr kumimoji="1" lang="zh-CN" altLang="zh-CN" sz="3600" b="1">
              <a:solidFill>
                <a:srgbClr val="000000"/>
              </a:solidFill>
              <a:ea typeface="隶书" panose="02010509060101010101" pitchFamily="49" charset="-122"/>
            </a:endParaRPr>
          </a:p>
        </p:txBody>
      </p:sp>
      <p:sp>
        <p:nvSpPr>
          <p:cNvPr id="275474" name="Oval 18"/>
          <p:cNvSpPr>
            <a:spLocks noChangeArrowheads="1"/>
          </p:cNvSpPr>
          <p:nvPr/>
        </p:nvSpPr>
        <p:spPr bwMode="auto">
          <a:xfrm>
            <a:off x="3810000" y="1931988"/>
            <a:ext cx="1752600" cy="277812"/>
          </a:xfrm>
          <a:prstGeom prst="ellipse">
            <a:avLst/>
          </a:prstGeom>
          <a:noFill/>
          <a:ln w="38100">
            <a:solidFill>
              <a:srgbClr val="FF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5" name="Text Box 19"/>
          <p:cNvSpPr txBox="1">
            <a:spLocks noChangeArrowheads="1"/>
          </p:cNvSpPr>
          <p:nvPr/>
        </p:nvSpPr>
        <p:spPr bwMode="auto">
          <a:xfrm>
            <a:off x="6591300" y="1752600"/>
            <a:ext cx="14097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25000"/>
              </a:lnSpc>
            </a:pPr>
            <a:r>
              <a:rPr kumimoji="1" lang="zh-CN" altLang="en-US" b="1">
                <a:ea typeface="幼圆" panose="02010509060101010101" pitchFamily="49" charset="-122"/>
              </a:rPr>
              <a:t>硬盘盘符</a:t>
            </a:r>
          </a:p>
        </p:txBody>
      </p:sp>
      <p:sp>
        <p:nvSpPr>
          <p:cNvPr id="275476" name="Text Box 20"/>
          <p:cNvSpPr txBox="1">
            <a:spLocks noChangeArrowheads="1"/>
          </p:cNvSpPr>
          <p:nvPr/>
        </p:nvSpPr>
        <p:spPr bwMode="auto">
          <a:xfrm>
            <a:off x="1200150" y="2286000"/>
            <a:ext cx="1606550"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25000"/>
              </a:lnSpc>
            </a:pPr>
            <a:r>
              <a:rPr kumimoji="1" lang="zh-CN" altLang="en-US" sz="2800" b="1">
                <a:solidFill>
                  <a:srgbClr val="5F5F5F"/>
                </a:solidFill>
                <a:ea typeface="幼圆" panose="02010509060101010101" pitchFamily="49" charset="-122"/>
              </a:rPr>
              <a:t>快捷菜单</a:t>
            </a:r>
          </a:p>
          <a:p>
            <a:pPr algn="l" eaLnBrk="0" hangingPunct="0">
              <a:lnSpc>
                <a:spcPct val="125000"/>
              </a:lnSpc>
            </a:pPr>
            <a:r>
              <a:rPr kumimoji="1" lang="zh-CN" altLang="en-US" sz="2800" b="1">
                <a:solidFill>
                  <a:srgbClr val="FF9900"/>
                </a:solidFill>
                <a:effectLst>
                  <a:outerShdw blurRad="38100" dist="38100" dir="2700000" algn="tl">
                    <a:srgbClr val="C0C0C0"/>
                  </a:outerShdw>
                </a:effectLst>
                <a:ea typeface="幼圆" panose="02010509060101010101" pitchFamily="49" charset="-122"/>
              </a:rPr>
              <a:t>属性</a:t>
            </a:r>
            <a:r>
              <a:rPr kumimoji="1" lang="zh-CN" altLang="en-US" sz="2800" b="1">
                <a:solidFill>
                  <a:srgbClr val="5F5F5F"/>
                </a:solidFill>
                <a:ea typeface="幼圆" panose="02010509060101010101" pitchFamily="49" charset="-122"/>
              </a:rPr>
              <a:t>命令</a:t>
            </a:r>
          </a:p>
        </p:txBody>
      </p:sp>
      <p:sp>
        <p:nvSpPr>
          <p:cNvPr id="275477" name="Text Box 21"/>
          <p:cNvSpPr txBox="1">
            <a:spLocks noChangeArrowheads="1"/>
          </p:cNvSpPr>
          <p:nvPr/>
        </p:nvSpPr>
        <p:spPr bwMode="auto">
          <a:xfrm>
            <a:off x="7507288" y="5257800"/>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b="1">
                <a:ea typeface="幼圆" panose="02010509060101010101" pitchFamily="49" charset="-122"/>
              </a:rPr>
              <a:t>回收站</a:t>
            </a:r>
            <a:endParaRPr kumimoji="1" lang="zh-CN" altLang="en-US">
              <a:ea typeface="幼圆" panose="02010509060101010101" pitchFamily="49" charset="-122"/>
            </a:endParaRPr>
          </a:p>
        </p:txBody>
      </p:sp>
      <p:sp>
        <p:nvSpPr>
          <p:cNvPr id="275480" name="Text Box 24"/>
          <p:cNvSpPr txBox="1">
            <a:spLocks noChangeArrowheads="1"/>
          </p:cNvSpPr>
          <p:nvPr/>
        </p:nvSpPr>
        <p:spPr bwMode="auto">
          <a:xfrm>
            <a:off x="1295400" y="4286250"/>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b="1">
                <a:ea typeface="幼圆" panose="02010509060101010101" pitchFamily="49" charset="-122"/>
              </a:rPr>
              <a:t>回收站</a:t>
            </a:r>
            <a:endParaRPr kumimoji="1" lang="zh-CN" altLang="en-US">
              <a:ea typeface="幼圆" panose="02010509060101010101" pitchFamily="49" charset="-122"/>
            </a:endParaRPr>
          </a:p>
        </p:txBody>
      </p:sp>
      <p:graphicFrame>
        <p:nvGraphicFramePr>
          <p:cNvPr id="275483" name="Object 27"/>
          <p:cNvGraphicFramePr>
            <a:graphicFrameLocks noChangeAspect="1"/>
          </p:cNvGraphicFramePr>
          <p:nvPr/>
        </p:nvGraphicFramePr>
        <p:xfrm>
          <a:off x="1447800" y="3657600"/>
          <a:ext cx="687388" cy="687388"/>
        </p:xfrm>
        <a:graphic>
          <a:graphicData uri="http://schemas.openxmlformats.org/presentationml/2006/ole">
            <mc:AlternateContent xmlns:mc="http://schemas.openxmlformats.org/markup-compatibility/2006">
              <mc:Choice xmlns:v="urn:schemas-microsoft-com:vml" Requires="v">
                <p:oleObj spid="_x0000_s11282" name="位图图像" r:id="rId6" imgW="295275" imgH="295275" progId="Paint.Picture">
                  <p:embed/>
                </p:oleObj>
              </mc:Choice>
              <mc:Fallback>
                <p:oleObj name="位图图像" r:id="rId6" imgW="295275" imgH="295275" progId="Paint.Picture">
                  <p:embed/>
                  <p:pic>
                    <p:nvPicPr>
                      <p:cNvPr id="275483"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3657600"/>
                        <a:ext cx="687388" cy="68738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75484" name="Object 28"/>
          <p:cNvGraphicFramePr>
            <a:graphicFrameLocks noChangeAspect="1"/>
          </p:cNvGraphicFramePr>
          <p:nvPr/>
        </p:nvGraphicFramePr>
        <p:xfrm>
          <a:off x="7696200" y="4648200"/>
          <a:ext cx="641350" cy="685800"/>
        </p:xfrm>
        <a:graphic>
          <a:graphicData uri="http://schemas.openxmlformats.org/presentationml/2006/ole">
            <mc:AlternateContent xmlns:mc="http://schemas.openxmlformats.org/markup-compatibility/2006">
              <mc:Choice xmlns:v="urn:schemas-microsoft-com:vml" Requires="v">
                <p:oleObj spid="_x0000_s11283" name="位图图像" r:id="rId8" imgW="276225" imgH="295275" progId="Paint.Picture">
                  <p:embed/>
                </p:oleObj>
              </mc:Choice>
              <mc:Fallback>
                <p:oleObj name="位图图像" r:id="rId8" imgW="276225" imgH="295275" progId="Paint.Picture">
                  <p:embed/>
                  <p:pic>
                    <p:nvPicPr>
                      <p:cNvPr id="275484"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6200" y="4648200"/>
                        <a:ext cx="641350" cy="6858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75486" name="Rectangle 30"/>
          <p:cNvSpPr>
            <a:spLocks noChangeArrowheads="1"/>
          </p:cNvSpPr>
          <p:nvPr/>
        </p:nvSpPr>
        <p:spPr bwMode="auto">
          <a:xfrm>
            <a:off x="3257550" y="198596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sp>
        <p:nvSpPr>
          <p:cNvPr id="275487" name="Line 31"/>
          <p:cNvSpPr>
            <a:spLocks noChangeShapeType="1"/>
          </p:cNvSpPr>
          <p:nvPr/>
        </p:nvSpPr>
        <p:spPr bwMode="auto">
          <a:xfrm>
            <a:off x="5562600" y="2057400"/>
            <a:ext cx="1066800" cy="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75488" name="Text Box 32"/>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29383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75476"/>
                                        </p:tgtEl>
                                        <p:attrNameLst>
                                          <p:attrName>style.visibility</p:attrName>
                                        </p:attrNameLst>
                                      </p:cBhvr>
                                      <p:to>
                                        <p:strVal val="visible"/>
                                      </p:to>
                                    </p:set>
                                    <p:anim calcmode="lin" valueType="num">
                                      <p:cBhvr additive="base">
                                        <p:cTn id="7" dur="500"/>
                                        <p:tgtEl>
                                          <p:spTgt spid="275476"/>
                                        </p:tgtEl>
                                        <p:attrNameLst>
                                          <p:attrName>ppt_y</p:attrName>
                                        </p:attrNameLst>
                                      </p:cBhvr>
                                      <p:tavLst>
                                        <p:tav tm="0">
                                          <p:val>
                                            <p:strVal val="#ppt_y+#ppt_h*1.125000"/>
                                          </p:val>
                                        </p:tav>
                                        <p:tav tm="100000">
                                          <p:val>
                                            <p:strVal val="#ppt_y"/>
                                          </p:val>
                                        </p:tav>
                                      </p:tavLst>
                                    </p:anim>
                                    <p:animEffect transition="in" filter="wipe(up)">
                                      <p:cBhvr>
                                        <p:cTn id="8" dur="500"/>
                                        <p:tgtEl>
                                          <p:spTgt spid="275476"/>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75474"/>
                                        </p:tgtEl>
                                        <p:attrNameLst>
                                          <p:attrName>style.visibility</p:attrName>
                                        </p:attrNameLst>
                                      </p:cBhvr>
                                      <p:to>
                                        <p:strVal val="visible"/>
                                      </p:to>
                                    </p:set>
                                    <p:animEffect transition="in" filter="box(in)">
                                      <p:cBhvr>
                                        <p:cTn id="13" dur="500"/>
                                        <p:tgtEl>
                                          <p:spTgt spid="27547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75475"/>
                                        </p:tgtEl>
                                        <p:attrNameLst>
                                          <p:attrName>style.visibility</p:attrName>
                                        </p:attrNameLst>
                                      </p:cBhvr>
                                      <p:to>
                                        <p:strVal val="visible"/>
                                      </p:to>
                                    </p:set>
                                    <p:animEffect transition="in" filter="wipe(left)">
                                      <p:cBhvr>
                                        <p:cTn id="18" dur="500"/>
                                        <p:tgtEl>
                                          <p:spTgt spid="275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74" grpId="0" animBg="1"/>
      <p:bldP spid="275475" grpId="0" autoUpdateAnimBg="0"/>
      <p:bldP spid="27547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2"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906588"/>
            <a:ext cx="4552950" cy="37322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6242"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sz="4800"/>
              <a:t>  </a:t>
            </a:r>
            <a:r>
              <a:rPr lang="zh-CN" altLang="en-US" sz="4800"/>
              <a:t>资源管理器</a:t>
            </a:r>
          </a:p>
        </p:txBody>
      </p:sp>
      <p:sp>
        <p:nvSpPr>
          <p:cNvPr id="266256" name="Rectangle 16"/>
          <p:cNvSpPr>
            <a:spLocks noChangeArrowheads="1"/>
          </p:cNvSpPr>
          <p:nvPr/>
        </p:nvSpPr>
        <p:spPr bwMode="auto">
          <a:xfrm>
            <a:off x="746125" y="1766888"/>
            <a:ext cx="2635250" cy="341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lnSpc>
                <a:spcPct val="130000"/>
              </a:lnSpc>
            </a:pPr>
            <a:r>
              <a:rPr kumimoji="1" lang="en-US" altLang="zh-CN"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资源管理器</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采用</a:t>
            </a:r>
          </a:p>
          <a:p>
            <a:pPr algn="l" eaLnBrk="0" hangingPunct="0">
              <a:lnSpc>
                <a:spcPct val="130000"/>
              </a:lnSpc>
            </a:pPr>
            <a:r>
              <a:rPr kumimoji="1" lang="zh-CN" altLang="en-US" b="1">
                <a:solidFill>
                  <a:srgbClr val="FF0000"/>
                </a:solidFill>
                <a:effectLst>
                  <a:outerShdw blurRad="38100" dist="38100" dir="2700000" algn="tl">
                    <a:srgbClr val="C0C0C0"/>
                  </a:outerShdw>
                </a:effectLst>
                <a:latin typeface="幼圆" panose="02010509060101010101" pitchFamily="49" charset="-122"/>
                <a:ea typeface="幼圆" panose="02010509060101010101" pitchFamily="49" charset="-122"/>
              </a:rPr>
              <a:t>双窗口显示结构</a:t>
            </a:r>
            <a:r>
              <a:rPr kumimoji="1" lang="zh-CN" altLang="en-US" b="1">
                <a:solidFill>
                  <a:schemeClr val="hlink"/>
                </a:solidFill>
                <a:latin typeface="幼圆" panose="02010509060101010101" pitchFamily="49" charset="-122"/>
                <a:ea typeface="幼圆" panose="02010509060101010101" pitchFamily="49" charset="-122"/>
              </a:rPr>
              <a:t>，</a:t>
            </a:r>
          </a:p>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左窗口由</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搜索</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a:t>
            </a:r>
          </a:p>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和</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文件夹</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 两个</a:t>
            </a:r>
          </a:p>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按钮决定，右窗口</a:t>
            </a:r>
          </a:p>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显示被选中对象的</a:t>
            </a:r>
          </a:p>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具体内容</a:t>
            </a:r>
            <a:r>
              <a:rPr kumimoji="1" lang="zh-CN" altLang="en-US">
                <a:solidFill>
                  <a:schemeClr val="hlink"/>
                </a:solidFill>
                <a:latin typeface="幼圆" panose="02010509060101010101" pitchFamily="49" charset="-122"/>
                <a:ea typeface="幼圆" panose="02010509060101010101" pitchFamily="49" charset="-122"/>
              </a:rPr>
              <a:t>。</a:t>
            </a:r>
          </a:p>
        </p:txBody>
      </p:sp>
      <p:sp>
        <p:nvSpPr>
          <p:cNvPr id="266257" name="Text Box 17"/>
          <p:cNvSpPr txBox="1">
            <a:spLocks noChangeArrowheads="1"/>
          </p:cNvSpPr>
          <p:nvPr/>
        </p:nvSpPr>
        <p:spPr bwMode="auto">
          <a:xfrm>
            <a:off x="746125" y="5613400"/>
            <a:ext cx="7254875"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5000"/>
              </a:lnSpc>
            </a:pPr>
            <a:r>
              <a:rPr kumimoji="1" lang="zh-CN" altLang="en-US" b="1">
                <a:solidFill>
                  <a:srgbClr val="333300"/>
                </a:solidFill>
                <a:latin typeface="幼圆" panose="02010509060101010101" pitchFamily="49" charset="-122"/>
                <a:ea typeface="幼圆" panose="02010509060101010101" pitchFamily="49" charset="-122"/>
              </a:rPr>
              <a:t>问题：文件夹图标右边没有“</a:t>
            </a:r>
            <a:r>
              <a:rPr kumimoji="1" lang="en-US" altLang="zh-CN" b="1">
                <a:solidFill>
                  <a:srgbClr val="333300"/>
                </a:solidFill>
                <a:latin typeface="幼圆" panose="02010509060101010101" pitchFamily="49" charset="-122"/>
                <a:ea typeface="幼圆" panose="02010509060101010101" pitchFamily="49" charset="-122"/>
              </a:rPr>
              <a:t>+”</a:t>
            </a:r>
            <a:r>
              <a:rPr kumimoji="1" lang="zh-CN" altLang="en-US" b="1">
                <a:solidFill>
                  <a:srgbClr val="333300"/>
                </a:solidFill>
                <a:latin typeface="幼圆" panose="02010509060101010101" pitchFamily="49" charset="-122"/>
                <a:ea typeface="幼圆" panose="02010509060101010101" pitchFamily="49" charset="-122"/>
              </a:rPr>
              <a:t>或“</a:t>
            </a:r>
            <a:r>
              <a:rPr kumimoji="1" lang="en-US" altLang="zh-CN" b="1">
                <a:solidFill>
                  <a:srgbClr val="333300"/>
                </a:solidFill>
                <a:latin typeface="幼圆" panose="02010509060101010101" pitchFamily="49" charset="-122"/>
                <a:ea typeface="幼圆" panose="02010509060101010101" pitchFamily="49" charset="-122"/>
              </a:rPr>
              <a:t>-”</a:t>
            </a:r>
            <a:r>
              <a:rPr kumimoji="1" lang="zh-CN" altLang="en-US" b="1">
                <a:solidFill>
                  <a:srgbClr val="333300"/>
                </a:solidFill>
                <a:latin typeface="幼圆" panose="02010509060101010101" pitchFamily="49" charset="-122"/>
                <a:ea typeface="幼圆" panose="02010509060101010101" pitchFamily="49" charset="-122"/>
              </a:rPr>
              <a:t>标识符号的文件夹有什么特点？</a:t>
            </a:r>
          </a:p>
        </p:txBody>
      </p:sp>
      <p:sp>
        <p:nvSpPr>
          <p:cNvPr id="266259" name="Rectangle 19"/>
          <p:cNvSpPr>
            <a:spLocks noChangeArrowheads="1"/>
          </p:cNvSpPr>
          <p:nvPr/>
        </p:nvSpPr>
        <p:spPr bwMode="auto">
          <a:xfrm>
            <a:off x="5029200" y="2209800"/>
            <a:ext cx="838200" cy="152400"/>
          </a:xfrm>
          <a:prstGeom prst="rect">
            <a:avLst/>
          </a:prstGeom>
          <a:noFill/>
          <a:ln w="38100">
            <a:solidFill>
              <a:srgbClr val="FF0000"/>
            </a:solidFill>
            <a:miter lim="800000"/>
            <a:headEnd type="none" w="sm" len="sm"/>
            <a:tailEnd type="none" w="sm" len="sm"/>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graphicFrame>
        <p:nvGraphicFramePr>
          <p:cNvPr id="266263" name="Object 23"/>
          <p:cNvGraphicFramePr>
            <a:graphicFrameLocks noChangeAspect="1"/>
          </p:cNvGraphicFramePr>
          <p:nvPr/>
        </p:nvGraphicFramePr>
        <p:xfrm>
          <a:off x="6934200" y="914400"/>
          <a:ext cx="685800" cy="639763"/>
        </p:xfrm>
        <a:graphic>
          <a:graphicData uri="http://schemas.openxmlformats.org/presentationml/2006/ole">
            <mc:AlternateContent xmlns:mc="http://schemas.openxmlformats.org/markup-compatibility/2006">
              <mc:Choice xmlns:v="urn:schemas-microsoft-com:vml" Requires="v">
                <p:oleObj spid="_x0000_s12295" name="位图图像" r:id="rId5" imgW="285750" imgH="266700" progId="Paint.Picture">
                  <p:embed/>
                </p:oleObj>
              </mc:Choice>
              <mc:Fallback>
                <p:oleObj name="位图图像" r:id="rId5" imgW="285750" imgH="266700" progId="Paint.Picture">
                  <p:embed/>
                  <p:pic>
                    <p:nvPicPr>
                      <p:cNvPr id="266263"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914400"/>
                        <a:ext cx="685800" cy="639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66264" name="Text Box 24"/>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36292587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sz="4800"/>
              <a:t>  </a:t>
            </a:r>
            <a:r>
              <a:rPr lang="zh-CN" altLang="en-US" sz="4800"/>
              <a:t>资源管理器</a:t>
            </a:r>
          </a:p>
        </p:txBody>
      </p:sp>
      <p:sp>
        <p:nvSpPr>
          <p:cNvPr id="418819" name="Rectangle 3"/>
          <p:cNvSpPr>
            <a:spLocks noChangeArrowheads="1"/>
          </p:cNvSpPr>
          <p:nvPr/>
        </p:nvSpPr>
        <p:spPr bwMode="auto">
          <a:xfrm>
            <a:off x="381000" y="1633538"/>
            <a:ext cx="8153400" cy="347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lnSpc>
                <a:spcPct val="150000"/>
              </a:lnSpc>
            </a:pPr>
            <a:r>
              <a:rPr kumimoji="1" lang="zh-CN" altLang="en-US" sz="2800" b="1">
                <a:solidFill>
                  <a:schemeClr val="hlink"/>
                </a:solidFill>
                <a:latin typeface="幼圆" panose="02010509060101010101" pitchFamily="49" charset="-122"/>
                <a:ea typeface="幼圆" panose="02010509060101010101" pitchFamily="49" charset="-122"/>
              </a:rPr>
              <a:t>以下列出启动</a:t>
            </a:r>
            <a:r>
              <a:rPr kumimoji="1" lang="zh-CN" altLang="en-US" sz="2800" b="1">
                <a:solidFill>
                  <a:schemeClr val="hlink"/>
                </a:solidFill>
                <a:latin typeface="Arial" panose="020B0604020202020204"/>
                <a:ea typeface="幼圆" panose="02010509060101010101" pitchFamily="49" charset="-122"/>
              </a:rPr>
              <a:t>“</a:t>
            </a:r>
            <a:r>
              <a:rPr kumimoji="1" lang="en-US" altLang="zh-CN" sz="2800" b="1">
                <a:solidFill>
                  <a:schemeClr val="hlink"/>
                </a:solidFill>
                <a:latin typeface="幼圆" panose="02010509060101010101" pitchFamily="49" charset="-122"/>
                <a:ea typeface="幼圆" panose="02010509060101010101" pitchFamily="49" charset="-122"/>
              </a:rPr>
              <a:t>Windows</a:t>
            </a:r>
            <a:r>
              <a:rPr kumimoji="1" lang="zh-CN" altLang="en-US" sz="2800" b="1">
                <a:solidFill>
                  <a:schemeClr val="hlink"/>
                </a:solidFill>
                <a:latin typeface="幼圆" panose="02010509060101010101" pitchFamily="49" charset="-122"/>
                <a:ea typeface="幼圆" panose="02010509060101010101" pitchFamily="49" charset="-122"/>
              </a:rPr>
              <a:t>资源管理器</a:t>
            </a:r>
            <a:r>
              <a:rPr kumimoji="1" lang="zh-CN" altLang="en-US" sz="2800" b="1">
                <a:solidFill>
                  <a:schemeClr val="hlink"/>
                </a:solidFill>
                <a:latin typeface="Arial" panose="020B0604020202020204"/>
                <a:ea typeface="幼圆" panose="02010509060101010101" pitchFamily="49" charset="-122"/>
              </a:rPr>
              <a:t>”</a:t>
            </a:r>
            <a:r>
              <a:rPr kumimoji="1" lang="zh-CN" altLang="en-US" sz="2800" b="1">
                <a:solidFill>
                  <a:schemeClr val="hlink"/>
                </a:solidFill>
                <a:latin typeface="幼圆" panose="02010509060101010101" pitchFamily="49" charset="-122"/>
                <a:ea typeface="幼圆" panose="02010509060101010101" pitchFamily="49" charset="-122"/>
              </a:rPr>
              <a:t>的</a:t>
            </a:r>
            <a:r>
              <a:rPr kumimoji="1" lang="zh-CN" altLang="en-US" sz="28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三</a:t>
            </a:r>
            <a:r>
              <a:rPr kumimoji="1" lang="zh-CN" altLang="en-US" sz="2800" b="1">
                <a:solidFill>
                  <a:schemeClr val="hlink"/>
                </a:solidFill>
                <a:latin typeface="幼圆" panose="02010509060101010101" pitchFamily="49" charset="-122"/>
                <a:ea typeface="幼圆" panose="02010509060101010101" pitchFamily="49" charset="-122"/>
              </a:rPr>
              <a:t>种方法：</a:t>
            </a:r>
          </a:p>
          <a:p>
            <a:pPr algn="l" eaLnBrk="0" hangingPunct="0">
              <a:lnSpc>
                <a:spcPct val="150000"/>
              </a:lnSpc>
            </a:pPr>
            <a:r>
              <a:rPr kumimoji="1" lang="zh-CN" altLang="en-US" b="1">
                <a:solidFill>
                  <a:schemeClr val="hlink"/>
                </a:solidFill>
                <a:latin typeface="幼圆" panose="02010509060101010101" pitchFamily="49" charset="-122"/>
                <a:ea typeface="幼圆" panose="02010509060101010101" pitchFamily="49" charset="-122"/>
              </a:rPr>
              <a:t>（</a:t>
            </a:r>
            <a:r>
              <a:rPr kumimoji="1" lang="en-US" altLang="zh-CN" b="1">
                <a:solidFill>
                  <a:schemeClr val="hlink"/>
                </a:solidFill>
                <a:latin typeface="幼圆" panose="02010509060101010101" pitchFamily="49" charset="-122"/>
                <a:ea typeface="幼圆" panose="02010509060101010101" pitchFamily="49" charset="-122"/>
              </a:rPr>
              <a:t>1</a:t>
            </a:r>
            <a:r>
              <a:rPr kumimoji="1" lang="zh-CN" altLang="en-US" b="1">
                <a:solidFill>
                  <a:schemeClr val="hlink"/>
                </a:solidFill>
                <a:latin typeface="幼圆" panose="02010509060101010101" pitchFamily="49" charset="-122"/>
                <a:ea typeface="幼圆" panose="02010509060101010101" pitchFamily="49" charset="-122"/>
              </a:rPr>
              <a:t>）单击</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快速启动</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工具栏中的</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资源管理</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按钮 ；</a:t>
            </a:r>
          </a:p>
          <a:p>
            <a:pPr algn="l" eaLnBrk="0" hangingPunct="0">
              <a:lnSpc>
                <a:spcPct val="150000"/>
              </a:lnSpc>
            </a:pPr>
            <a:r>
              <a:rPr kumimoji="1" lang="zh-CN" altLang="en-US" b="1">
                <a:solidFill>
                  <a:schemeClr val="hlink"/>
                </a:solidFill>
                <a:latin typeface="幼圆" panose="02010509060101010101" pitchFamily="49" charset="-122"/>
                <a:ea typeface="幼圆" panose="02010509060101010101" pitchFamily="49" charset="-122"/>
              </a:rPr>
              <a:t>（</a:t>
            </a:r>
            <a:r>
              <a:rPr kumimoji="1" lang="en-US" altLang="zh-CN" b="1">
                <a:solidFill>
                  <a:schemeClr val="hlink"/>
                </a:solidFill>
                <a:latin typeface="幼圆" panose="02010509060101010101" pitchFamily="49" charset="-122"/>
                <a:ea typeface="幼圆" panose="02010509060101010101" pitchFamily="49" charset="-122"/>
              </a:rPr>
              <a:t>2</a:t>
            </a:r>
            <a:r>
              <a:rPr kumimoji="1" lang="zh-CN" altLang="en-US" b="1">
                <a:solidFill>
                  <a:schemeClr val="hlink"/>
                </a:solidFill>
                <a:latin typeface="幼圆" panose="02010509060101010101" pitchFamily="49" charset="-122"/>
                <a:ea typeface="幼圆" panose="02010509060101010101" pitchFamily="49" charset="-122"/>
              </a:rPr>
              <a:t>）用鼠标右键单击</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开始</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按钮，在弹出的快捷菜单中选择</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资源管理器</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命令；</a:t>
            </a:r>
          </a:p>
          <a:p>
            <a:pPr algn="l" eaLnBrk="0" hangingPunct="0">
              <a:lnSpc>
                <a:spcPct val="150000"/>
              </a:lnSpc>
            </a:pPr>
            <a:r>
              <a:rPr kumimoji="1" lang="zh-CN" altLang="en-US" b="1">
                <a:solidFill>
                  <a:schemeClr val="hlink"/>
                </a:solidFill>
                <a:latin typeface="幼圆" panose="02010509060101010101" pitchFamily="49" charset="-122"/>
                <a:ea typeface="幼圆" panose="02010509060101010101" pitchFamily="49" charset="-122"/>
              </a:rPr>
              <a:t>（</a:t>
            </a:r>
            <a:r>
              <a:rPr kumimoji="1" lang="en-US" altLang="zh-CN" b="1">
                <a:solidFill>
                  <a:schemeClr val="hlink"/>
                </a:solidFill>
                <a:latin typeface="幼圆" panose="02010509060101010101" pitchFamily="49" charset="-122"/>
                <a:ea typeface="幼圆" panose="02010509060101010101" pitchFamily="49" charset="-122"/>
              </a:rPr>
              <a:t>3</a:t>
            </a:r>
            <a:r>
              <a:rPr kumimoji="1" lang="zh-CN" altLang="en-US" b="1">
                <a:solidFill>
                  <a:schemeClr val="hlink"/>
                </a:solidFill>
                <a:latin typeface="幼圆" panose="02010509060101010101" pitchFamily="49" charset="-122"/>
                <a:ea typeface="幼圆" panose="02010509060101010101" pitchFamily="49" charset="-122"/>
              </a:rPr>
              <a:t>）用鼠标右键单击桌面上的</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我的电脑</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我的文档</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和 </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网上邻居</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图标，从快捷菜单中选择</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资源管理器</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命令；</a:t>
            </a:r>
          </a:p>
        </p:txBody>
      </p:sp>
      <p:graphicFrame>
        <p:nvGraphicFramePr>
          <p:cNvPr id="418824" name="Object 8"/>
          <p:cNvGraphicFramePr>
            <a:graphicFrameLocks noChangeAspect="1"/>
          </p:cNvGraphicFramePr>
          <p:nvPr/>
        </p:nvGraphicFramePr>
        <p:xfrm>
          <a:off x="6934200" y="914400"/>
          <a:ext cx="685800" cy="639763"/>
        </p:xfrm>
        <a:graphic>
          <a:graphicData uri="http://schemas.openxmlformats.org/presentationml/2006/ole">
            <mc:AlternateContent xmlns:mc="http://schemas.openxmlformats.org/markup-compatibility/2006">
              <mc:Choice xmlns:v="urn:schemas-microsoft-com:vml" Requires="v">
                <p:oleObj spid="_x0000_s13319" name="位图图像" r:id="rId4" imgW="285750" imgH="266700" progId="Paint.Picture">
                  <p:embed/>
                </p:oleObj>
              </mc:Choice>
              <mc:Fallback>
                <p:oleObj name="位图图像" r:id="rId4" imgW="285750" imgH="266700" progId="Paint.Picture">
                  <p:embed/>
                  <p:pic>
                    <p:nvPicPr>
                      <p:cNvPr id="41882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914400"/>
                        <a:ext cx="685800" cy="639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18825" name="Text Box 9"/>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2476624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ltLang="zh-CN"/>
              <a:t>  </a:t>
            </a:r>
            <a:r>
              <a:rPr lang="en-US" altLang="zh-CN">
                <a:latin typeface="Arial" panose="020B0604020202020204"/>
              </a:rPr>
              <a:t>“</a:t>
            </a:r>
            <a:r>
              <a:rPr lang="zh-CN" altLang="en-US"/>
              <a:t>资源管理器</a:t>
            </a:r>
            <a:r>
              <a:rPr lang="zh-CN" altLang="en-US">
                <a:latin typeface="Arial" panose="020B0604020202020204"/>
              </a:rPr>
              <a:t>”</a:t>
            </a:r>
            <a:r>
              <a:rPr lang="zh-CN" altLang="en-US"/>
              <a:t>基本使用</a:t>
            </a:r>
          </a:p>
        </p:txBody>
      </p:sp>
      <p:sp>
        <p:nvSpPr>
          <p:cNvPr id="389123" name="Rectangle 3"/>
          <p:cNvSpPr>
            <a:spLocks noChangeArrowheads="1"/>
          </p:cNvSpPr>
          <p:nvPr/>
        </p:nvSpPr>
        <p:spPr bwMode="auto">
          <a:xfrm>
            <a:off x="688975" y="1752600"/>
            <a:ext cx="815975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改变文件显示的方式</a:t>
            </a:r>
            <a:br>
              <a:rPr kumimoji="1" lang="zh-CN" altLang="en-US" b="1">
                <a:solidFill>
                  <a:schemeClr val="hlink"/>
                </a:solidFill>
                <a:latin typeface="幼圆" panose="02010509060101010101" pitchFamily="49" charset="-122"/>
                <a:ea typeface="幼圆" panose="02010509060101010101" pitchFamily="49" charset="-122"/>
              </a:rPr>
            </a:b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大图标</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 </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小图标</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列表</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详细资料</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缩略图</a:t>
            </a:r>
            <a:r>
              <a:rPr kumimoji="1" lang="zh-CN" altLang="en-US" b="1">
                <a:solidFill>
                  <a:schemeClr val="hlink"/>
                </a:solidFill>
                <a:latin typeface="Arial" panose="020B0604020202020204"/>
                <a:ea typeface="幼圆" panose="02010509060101010101" pitchFamily="49" charset="-122"/>
              </a:rPr>
              <a:t>”</a:t>
            </a:r>
            <a:endParaRPr kumimoji="1" lang="zh-CN" altLang="en-US" b="1">
              <a:solidFill>
                <a:schemeClr val="hlink"/>
              </a:solidFill>
              <a:latin typeface="幼圆" panose="02010509060101010101" pitchFamily="49" charset="-122"/>
              <a:ea typeface="幼圆" panose="02010509060101010101" pitchFamily="49" charset="-122"/>
            </a:endParaRP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调整文件显示的顺序</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打开文件夹中的对象</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选取、移动、复制和</a:t>
            </a:r>
            <a:br>
              <a:rPr kumimoji="1" lang="zh-CN" altLang="en-US" b="1">
                <a:solidFill>
                  <a:schemeClr val="hlink"/>
                </a:solidFill>
                <a:latin typeface="幼圆" panose="02010509060101010101" pitchFamily="49" charset="-122"/>
                <a:ea typeface="幼圆" panose="02010509060101010101" pitchFamily="49" charset="-122"/>
              </a:rPr>
            </a:br>
            <a:r>
              <a:rPr kumimoji="1" lang="zh-CN" altLang="en-US" b="1">
                <a:solidFill>
                  <a:schemeClr val="hlink"/>
                </a:solidFill>
                <a:latin typeface="幼圆" panose="02010509060101010101" pitchFamily="49" charset="-122"/>
                <a:ea typeface="幼圆" panose="02010509060101010101" pitchFamily="49" charset="-122"/>
              </a:rPr>
              <a:t>删除文件和文件夹 </a:t>
            </a:r>
          </a:p>
        </p:txBody>
      </p:sp>
      <p:graphicFrame>
        <p:nvGraphicFramePr>
          <p:cNvPr id="389129" name="Object 9"/>
          <p:cNvGraphicFramePr>
            <a:graphicFrameLocks noChangeAspect="1"/>
          </p:cNvGraphicFramePr>
          <p:nvPr/>
        </p:nvGraphicFramePr>
        <p:xfrm>
          <a:off x="5334000" y="3276600"/>
          <a:ext cx="2894013" cy="2474913"/>
        </p:xfrm>
        <a:graphic>
          <a:graphicData uri="http://schemas.openxmlformats.org/presentationml/2006/ole">
            <mc:AlternateContent xmlns:mc="http://schemas.openxmlformats.org/markup-compatibility/2006">
              <mc:Choice xmlns:v="urn:schemas-microsoft-com:vml" Requires="v">
                <p:oleObj spid="_x0000_s14348" r:id="rId4" imgW="2895600" imgH="2476500" progId="Paint.Picture">
                  <p:embed/>
                </p:oleObj>
              </mc:Choice>
              <mc:Fallback>
                <p:oleObj r:id="rId4" imgW="2895600" imgH="2476500" progId="Paint.Picture">
                  <p:embed/>
                  <p:pic>
                    <p:nvPicPr>
                      <p:cNvPr id="389129" name="Object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0" y="3276600"/>
                        <a:ext cx="2894013" cy="2474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9133" name="Group 13"/>
          <p:cNvGrpSpPr/>
          <p:nvPr/>
        </p:nvGrpSpPr>
        <p:grpSpPr bwMode="auto">
          <a:xfrm>
            <a:off x="6781800" y="1428750"/>
            <a:ext cx="1714500" cy="933450"/>
            <a:chOff x="4272" y="900"/>
            <a:chExt cx="1080" cy="588"/>
          </a:xfrm>
        </p:grpSpPr>
        <p:sp>
          <p:nvSpPr>
            <p:cNvPr id="389127" name="Text Box 7"/>
            <p:cNvSpPr txBox="1">
              <a:spLocks noChangeArrowheads="1"/>
            </p:cNvSpPr>
            <p:nvPr/>
          </p:nvSpPr>
          <p:spPr bwMode="auto">
            <a:xfrm>
              <a:off x="4272" y="1200"/>
              <a:ext cx="1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Times New Roman" panose="02020603050405020304"/>
                  <a:ea typeface="幼圆" panose="02010509060101010101" pitchFamily="49" charset="-122"/>
                </a:rPr>
                <a:t>“</a:t>
              </a:r>
              <a:r>
                <a:rPr lang="zh-CN" altLang="en-US" b="1">
                  <a:solidFill>
                    <a:srgbClr val="5F5F5F"/>
                  </a:solidFill>
                  <a:latin typeface="幼圆" panose="02010509060101010101" pitchFamily="49" charset="-122"/>
                  <a:ea typeface="幼圆" panose="02010509060101010101" pitchFamily="49" charset="-122"/>
                </a:rPr>
                <a:t>查看</a:t>
              </a:r>
              <a:r>
                <a:rPr lang="zh-CN" altLang="en-US" b="1">
                  <a:solidFill>
                    <a:srgbClr val="5F5F5F"/>
                  </a:solidFill>
                  <a:latin typeface="Times New Roman" panose="02020603050405020304"/>
                  <a:ea typeface="幼圆" panose="02010509060101010101" pitchFamily="49" charset="-122"/>
                </a:rPr>
                <a:t>”</a:t>
              </a:r>
              <a:r>
                <a:rPr lang="zh-CN" altLang="en-US" b="1">
                  <a:solidFill>
                    <a:srgbClr val="5F5F5F"/>
                  </a:solidFill>
                  <a:latin typeface="幼圆" panose="02010509060101010101" pitchFamily="49" charset="-122"/>
                  <a:ea typeface="幼圆" panose="02010509060101010101" pitchFamily="49" charset="-122"/>
                </a:rPr>
                <a:t>按钮</a:t>
              </a:r>
            </a:p>
          </p:txBody>
        </p:sp>
        <p:graphicFrame>
          <p:nvGraphicFramePr>
            <p:cNvPr id="389132" name="Object 12"/>
            <p:cNvGraphicFramePr>
              <a:graphicFrameLocks noChangeAspect="1"/>
            </p:cNvGraphicFramePr>
            <p:nvPr/>
          </p:nvGraphicFramePr>
          <p:xfrm>
            <a:off x="4608" y="900"/>
            <a:ext cx="480" cy="300"/>
          </p:xfrm>
          <a:graphic>
            <a:graphicData uri="http://schemas.openxmlformats.org/presentationml/2006/ole">
              <mc:AlternateContent xmlns:mc="http://schemas.openxmlformats.org/markup-compatibility/2006">
                <mc:Choice xmlns:v="urn:schemas-microsoft-com:vml" Requires="v">
                  <p:oleObj spid="_x0000_s14349" name="位图图像" r:id="rId6" imgW="304800" imgH="190500" progId="Paint.Picture">
                    <p:embed/>
                  </p:oleObj>
                </mc:Choice>
                <mc:Fallback>
                  <p:oleObj name="位图图像" r:id="rId6" imgW="304800" imgH="190500" progId="Paint.Picture">
                    <p:embed/>
                    <p:pic>
                      <p:nvPicPr>
                        <p:cNvPr id="38913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8" y="900"/>
                          <a:ext cx="480" cy="3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389134" name="Text Box 14"/>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470324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altLang="zh-CN"/>
              <a:t>  </a:t>
            </a:r>
            <a:r>
              <a:rPr lang="zh-CN" altLang="en-US"/>
              <a:t>查找文件和文件夹</a:t>
            </a:r>
          </a:p>
        </p:txBody>
      </p:sp>
      <p:grpSp>
        <p:nvGrpSpPr>
          <p:cNvPr id="297993" name="Group 9"/>
          <p:cNvGrpSpPr/>
          <p:nvPr/>
        </p:nvGrpSpPr>
        <p:grpSpPr bwMode="auto">
          <a:xfrm>
            <a:off x="1066800" y="1600200"/>
            <a:ext cx="4495800" cy="4473575"/>
            <a:chOff x="432" y="1008"/>
            <a:chExt cx="2832" cy="2818"/>
          </a:xfrm>
        </p:grpSpPr>
        <p:sp>
          <p:nvSpPr>
            <p:cNvPr id="297992" name="Rectangle 8"/>
            <p:cNvSpPr>
              <a:spLocks noChangeArrowheads="1"/>
            </p:cNvSpPr>
            <p:nvPr/>
          </p:nvSpPr>
          <p:spPr bwMode="auto">
            <a:xfrm>
              <a:off x="432" y="1008"/>
              <a:ext cx="2046" cy="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algn="l" eaLnBrk="0" hangingPunct="0">
                <a:lnSpc>
                  <a:spcPct val="150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查找文件和文件夹</a:t>
              </a:r>
              <a:br>
                <a:rPr kumimoji="1" lang="zh-CN" altLang="en-US" b="1">
                  <a:solidFill>
                    <a:schemeClr val="hlink"/>
                  </a:solidFill>
                  <a:latin typeface="幼圆" panose="02010509060101010101" pitchFamily="49" charset="-122"/>
                  <a:ea typeface="幼圆" panose="02010509060101010101" pitchFamily="49" charset="-122"/>
                </a:rPr>
              </a:br>
              <a:r>
                <a:rPr kumimoji="1" lang="zh-CN" altLang="en-US" b="1">
                  <a:solidFill>
                    <a:schemeClr val="hlink"/>
                  </a:solidFill>
                  <a:latin typeface="幼圆" panose="02010509060101010101" pitchFamily="49" charset="-122"/>
                  <a:ea typeface="幼圆" panose="02010509060101010101" pitchFamily="49" charset="-122"/>
                </a:rPr>
                <a:t/>
              </a:r>
              <a:br>
                <a:rPr kumimoji="1" lang="zh-CN" altLang="en-US" b="1">
                  <a:solidFill>
                    <a:schemeClr val="hlink"/>
                  </a:solidFill>
                  <a:latin typeface="幼圆" panose="02010509060101010101" pitchFamily="49" charset="-122"/>
                  <a:ea typeface="幼圆" panose="02010509060101010101" pitchFamily="49" charset="-122"/>
                </a:rPr>
              </a:br>
              <a:r>
                <a:rPr kumimoji="1" lang="zh-CN" altLang="en-US" b="1">
                  <a:solidFill>
                    <a:schemeClr val="hlink"/>
                  </a:solidFill>
                  <a:latin typeface="幼圆" panose="02010509060101010101" pitchFamily="49" charset="-122"/>
                  <a:ea typeface="幼圆" panose="02010509060101010101" pitchFamily="49" charset="-122"/>
                </a:rPr>
                <a:t/>
              </a:r>
              <a:br>
                <a:rPr kumimoji="1" lang="zh-CN" altLang="en-US" b="1">
                  <a:solidFill>
                    <a:schemeClr val="hlink"/>
                  </a:solidFill>
                  <a:latin typeface="幼圆" panose="02010509060101010101" pitchFamily="49" charset="-122"/>
                  <a:ea typeface="幼圆" panose="02010509060101010101" pitchFamily="49" charset="-122"/>
                </a:rPr>
              </a:br>
              <a:r>
                <a:rPr kumimoji="1" lang="zh-CN" altLang="en-US" b="1">
                  <a:solidFill>
                    <a:schemeClr val="hlink"/>
                  </a:solidFill>
                  <a:latin typeface="幼圆" panose="02010509060101010101" pitchFamily="49" charset="-122"/>
                  <a:ea typeface="幼圆" panose="02010509060101010101" pitchFamily="49" charset="-122"/>
                </a:rPr>
                <a:t/>
              </a:r>
              <a:br>
                <a:rPr kumimoji="1" lang="zh-CN" altLang="en-US" b="1">
                  <a:solidFill>
                    <a:schemeClr val="hlink"/>
                  </a:solidFill>
                  <a:latin typeface="幼圆" panose="02010509060101010101" pitchFamily="49" charset="-122"/>
                  <a:ea typeface="幼圆" panose="02010509060101010101" pitchFamily="49" charset="-122"/>
                </a:rPr>
              </a:br>
              <a:r>
                <a:rPr kumimoji="1" lang="zh-CN" altLang="en-US" b="1">
                  <a:solidFill>
                    <a:schemeClr val="hlink"/>
                  </a:solidFill>
                  <a:latin typeface="幼圆" panose="02010509060101010101" pitchFamily="49" charset="-122"/>
                  <a:ea typeface="幼圆" panose="02010509060101010101" pitchFamily="49" charset="-122"/>
                </a:rPr>
                <a:t/>
              </a:r>
              <a:br>
                <a:rPr kumimoji="1" lang="zh-CN" altLang="en-US" b="1">
                  <a:solidFill>
                    <a:schemeClr val="hlink"/>
                  </a:solidFill>
                  <a:latin typeface="幼圆" panose="02010509060101010101" pitchFamily="49" charset="-122"/>
                  <a:ea typeface="幼圆" panose="02010509060101010101" pitchFamily="49" charset="-122"/>
                </a:rPr>
              </a:br>
              <a:endParaRPr kumimoji="1" lang="zh-CN" altLang="en-US" b="1">
                <a:solidFill>
                  <a:schemeClr val="hlink"/>
                </a:solidFill>
                <a:latin typeface="幼圆" panose="02010509060101010101" pitchFamily="49" charset="-122"/>
                <a:ea typeface="幼圆" panose="02010509060101010101" pitchFamily="49" charset="-122"/>
              </a:endParaRPr>
            </a:p>
            <a:p>
              <a:pPr marL="476250" indent="-476250" algn="l" eaLnBrk="0" hangingPunct="0">
                <a:lnSpc>
                  <a:spcPct val="150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查找计算机</a:t>
              </a:r>
            </a:p>
            <a:p>
              <a:pPr marL="476250" indent="-476250" algn="l" eaLnBrk="0" hangingPunct="0">
                <a:lnSpc>
                  <a:spcPct val="150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搜索网站（搜索引擎）</a:t>
              </a:r>
            </a:p>
          </p:txBody>
        </p:sp>
        <p:sp>
          <p:nvSpPr>
            <p:cNvPr id="297988" name="Rectangle 4"/>
            <p:cNvSpPr>
              <a:spLocks noChangeArrowheads="1"/>
            </p:cNvSpPr>
            <p:nvPr/>
          </p:nvSpPr>
          <p:spPr bwMode="auto">
            <a:xfrm>
              <a:off x="672" y="1332"/>
              <a:ext cx="2592" cy="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时间信息，包括修改日期</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文档的正文内容</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对象类型</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文件大小</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普通表达式</a:t>
              </a:r>
            </a:p>
          </p:txBody>
        </p:sp>
      </p:grpSp>
      <p:graphicFrame>
        <p:nvGraphicFramePr>
          <p:cNvPr id="297991" name="Object 7"/>
          <p:cNvGraphicFramePr>
            <a:graphicFrameLocks noChangeAspect="1"/>
          </p:cNvGraphicFramePr>
          <p:nvPr/>
        </p:nvGraphicFramePr>
        <p:xfrm>
          <a:off x="6705600" y="1828800"/>
          <a:ext cx="1724025" cy="4133850"/>
        </p:xfrm>
        <a:graphic>
          <a:graphicData uri="http://schemas.openxmlformats.org/presentationml/2006/ole">
            <mc:AlternateContent xmlns:mc="http://schemas.openxmlformats.org/markup-compatibility/2006">
              <mc:Choice xmlns:v="urn:schemas-microsoft-com:vml" Requires="v">
                <p:oleObj spid="_x0000_s15387" name="位图图像" r:id="rId4" imgW="1724025" imgH="4133850" progId="Paint.Picture">
                  <p:embed/>
                </p:oleObj>
              </mc:Choice>
              <mc:Fallback>
                <p:oleObj name="位图图像" r:id="rId4" imgW="1724025" imgH="4133850" progId="Paint.Picture">
                  <p:embed/>
                  <p:pic>
                    <p:nvPicPr>
                      <p:cNvPr id="2979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1828800"/>
                        <a:ext cx="1724025" cy="41338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97996" name="Rectangle 12"/>
          <p:cNvSpPr>
            <a:spLocks noChangeArrowheads="1"/>
          </p:cNvSpPr>
          <p:nvPr/>
        </p:nvSpPr>
        <p:spPr bwMode="auto">
          <a:xfrm>
            <a:off x="4367213" y="3348038"/>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graphicFrame>
        <p:nvGraphicFramePr>
          <p:cNvPr id="297998" name="Object 14"/>
          <p:cNvGraphicFramePr>
            <a:graphicFrameLocks noChangeAspect="1"/>
          </p:cNvGraphicFramePr>
          <p:nvPr/>
        </p:nvGraphicFramePr>
        <p:xfrm>
          <a:off x="4800600" y="3581400"/>
          <a:ext cx="1343025" cy="633413"/>
        </p:xfrm>
        <a:graphic>
          <a:graphicData uri="http://schemas.openxmlformats.org/presentationml/2006/ole">
            <mc:AlternateContent xmlns:mc="http://schemas.openxmlformats.org/markup-compatibility/2006">
              <mc:Choice xmlns:v="urn:schemas-microsoft-com:vml" Requires="v">
                <p:oleObj spid="_x0000_s15388" name="位图图像" r:id="rId6" imgW="504825" imgH="238125" progId="Paint.Picture">
                  <p:embed/>
                </p:oleObj>
              </mc:Choice>
              <mc:Fallback>
                <p:oleObj name="位图图像" r:id="rId6" imgW="504825" imgH="238125" progId="Paint.Picture">
                  <p:embed/>
                  <p:pic>
                    <p:nvPicPr>
                      <p:cNvPr id="297998"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3581400"/>
                        <a:ext cx="1343025" cy="6334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97999" name="Text Box 15"/>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graphicFrame>
        <p:nvGraphicFramePr>
          <p:cNvPr id="298000" name="Object 16"/>
          <p:cNvGraphicFramePr>
            <a:graphicFrameLocks noChangeAspect="1"/>
          </p:cNvGraphicFramePr>
          <p:nvPr/>
        </p:nvGraphicFramePr>
        <p:xfrm>
          <a:off x="720725" y="1828800"/>
          <a:ext cx="346075" cy="341313"/>
        </p:xfrm>
        <a:graphic>
          <a:graphicData uri="http://schemas.openxmlformats.org/presentationml/2006/ole">
            <mc:AlternateContent xmlns:mc="http://schemas.openxmlformats.org/markup-compatibility/2006">
              <mc:Choice xmlns:v="urn:schemas-microsoft-com:vml" Requires="v">
                <p:oleObj spid="_x0000_s15389" name="BMP 图象" r:id="rId8" imgW="685800" imgH="676275" progId="Paint.Picture">
                  <p:embed/>
                </p:oleObj>
              </mc:Choice>
              <mc:Fallback>
                <p:oleObj name="BMP 图象" r:id="rId8" imgW="685800" imgH="676275" progId="Paint.Picture">
                  <p:embed/>
                  <p:pic>
                    <p:nvPicPr>
                      <p:cNvPr id="298000" name="Object 1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725" y="18288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8001" name="Object 17"/>
          <p:cNvGraphicFramePr>
            <a:graphicFrameLocks noChangeAspect="1"/>
          </p:cNvGraphicFramePr>
          <p:nvPr/>
        </p:nvGraphicFramePr>
        <p:xfrm>
          <a:off x="685800" y="5105400"/>
          <a:ext cx="346075" cy="341313"/>
        </p:xfrm>
        <a:graphic>
          <a:graphicData uri="http://schemas.openxmlformats.org/presentationml/2006/ole">
            <mc:AlternateContent xmlns:mc="http://schemas.openxmlformats.org/markup-compatibility/2006">
              <mc:Choice xmlns:v="urn:schemas-microsoft-com:vml" Requires="v">
                <p:oleObj spid="_x0000_s15390" name="BMP 图象" r:id="rId10" imgW="685800" imgH="676275" progId="Paint.Picture">
                  <p:embed/>
                </p:oleObj>
              </mc:Choice>
              <mc:Fallback>
                <p:oleObj name="BMP 图象" r:id="rId10" imgW="685800" imgH="676275" progId="Paint.Picture">
                  <p:embed/>
                  <p:pic>
                    <p:nvPicPr>
                      <p:cNvPr id="298001" name="Object 1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51054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8002" name="Object 18"/>
          <p:cNvGraphicFramePr>
            <a:graphicFrameLocks noChangeAspect="1"/>
          </p:cNvGraphicFramePr>
          <p:nvPr/>
        </p:nvGraphicFramePr>
        <p:xfrm>
          <a:off x="685800" y="5638800"/>
          <a:ext cx="346075" cy="341313"/>
        </p:xfrm>
        <a:graphic>
          <a:graphicData uri="http://schemas.openxmlformats.org/presentationml/2006/ole">
            <mc:AlternateContent xmlns:mc="http://schemas.openxmlformats.org/markup-compatibility/2006">
              <mc:Choice xmlns:v="urn:schemas-microsoft-com:vml" Requires="v">
                <p:oleObj spid="_x0000_s15391" name="BMP 图象" r:id="rId11" imgW="685800" imgH="676275" progId="Paint.Picture">
                  <p:embed/>
                </p:oleObj>
              </mc:Choice>
              <mc:Fallback>
                <p:oleObj name="BMP 图象" r:id="rId11" imgW="685800" imgH="676275" progId="Paint.Picture">
                  <p:embed/>
                  <p:pic>
                    <p:nvPicPr>
                      <p:cNvPr id="298002" name="Object 18"/>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56388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966721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US" altLang="zh-CN"/>
              <a:t>  </a:t>
            </a:r>
            <a:r>
              <a:rPr lang="zh-CN" altLang="en-US"/>
              <a:t>文件通配符</a:t>
            </a:r>
          </a:p>
        </p:txBody>
      </p:sp>
      <p:sp>
        <p:nvSpPr>
          <p:cNvPr id="299011" name="Text Box 3"/>
          <p:cNvSpPr txBox="1">
            <a:spLocks noChangeArrowheads="1"/>
          </p:cNvSpPr>
          <p:nvPr/>
        </p:nvSpPr>
        <p:spPr bwMode="auto">
          <a:xfrm>
            <a:off x="457200" y="1524000"/>
            <a:ext cx="86106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文件通配符？和*可出现在文件名或后缀名中，代表任意字符。</a:t>
            </a:r>
          </a:p>
          <a:p>
            <a:pPr algn="l" eaLnBrk="0" hangingPunct="0">
              <a:lnSpc>
                <a:spcPct val="130000"/>
              </a:lnSpc>
            </a:pPr>
            <a:r>
              <a:rPr kumimoji="1" lang="en-US" altLang="zh-CN" b="1">
                <a:solidFill>
                  <a:srgbClr val="FF0000"/>
                </a:solidFill>
                <a:effectLst>
                  <a:outerShdw blurRad="38100" dist="38100" dir="2700000" algn="tl">
                    <a:srgbClr val="C0C0C0"/>
                  </a:outerShdw>
                </a:effectLst>
                <a:latin typeface="Arial" panose="020B0604020202020204" pitchFamily="34" charset="0"/>
                <a:ea typeface="幼圆" panose="02010509060101010101" pitchFamily="49" charset="-122"/>
              </a:rPr>
              <a:t>?</a:t>
            </a:r>
            <a:r>
              <a:rPr kumimoji="1" lang="en-US" altLang="zh-CN" b="1">
                <a:solidFill>
                  <a:schemeClr val="hlink"/>
                </a:solidFill>
                <a:latin typeface="幼圆" panose="02010509060101010101" pitchFamily="49" charset="-122"/>
                <a:ea typeface="幼圆" panose="02010509060101010101" pitchFamily="49" charset="-122"/>
              </a:rPr>
              <a:t> </a:t>
            </a:r>
            <a:r>
              <a:rPr kumimoji="1" lang="zh-CN" altLang="zh-CN" b="1">
                <a:solidFill>
                  <a:schemeClr val="hlink"/>
                </a:solidFill>
                <a:latin typeface="幼圆" panose="02010509060101010101" pitchFamily="49" charset="-122"/>
                <a:ea typeface="幼圆" panose="02010509060101010101" pitchFamily="49" charset="-122"/>
              </a:rPr>
              <a:t>表示在该位置可以是一个任意合法字符。</a:t>
            </a:r>
          </a:p>
          <a:p>
            <a:pPr algn="l" eaLnBrk="0" hangingPunct="0">
              <a:lnSpc>
                <a:spcPct val="130000"/>
              </a:lnSpc>
            </a:pPr>
            <a:r>
              <a:rPr kumimoji="1" lang="zh-CN" altLang="en-US" b="1">
                <a:solidFill>
                  <a:srgbClr val="FF0000"/>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 </a:t>
            </a:r>
            <a:r>
              <a:rPr kumimoji="1" lang="zh-CN" altLang="zh-CN" b="1">
                <a:solidFill>
                  <a:schemeClr val="hlink"/>
                </a:solidFill>
                <a:latin typeface="幼圆" panose="02010509060101010101" pitchFamily="49" charset="-122"/>
                <a:ea typeface="幼圆" panose="02010509060101010101" pitchFamily="49" charset="-122"/>
              </a:rPr>
              <a:t>表示在该位置可以是若干个任意合法字符。</a:t>
            </a:r>
            <a:endParaRPr kumimoji="1" lang="zh-CN" altLang="en-US" b="1">
              <a:solidFill>
                <a:schemeClr val="hlink"/>
              </a:solidFill>
              <a:latin typeface="幼圆" panose="02010509060101010101" pitchFamily="49" charset="-122"/>
              <a:ea typeface="幼圆" panose="02010509060101010101" pitchFamily="49" charset="-122"/>
            </a:endParaRPr>
          </a:p>
        </p:txBody>
      </p:sp>
      <p:sp>
        <p:nvSpPr>
          <p:cNvPr id="299012" name="Text Box 4"/>
          <p:cNvSpPr txBox="1">
            <a:spLocks noChangeArrowheads="1"/>
          </p:cNvSpPr>
          <p:nvPr/>
        </p:nvSpPr>
        <p:spPr bwMode="auto">
          <a:xfrm>
            <a:off x="1501775" y="3302000"/>
            <a:ext cx="1519238" cy="2870200"/>
          </a:xfrm>
          <a:prstGeom prst="rect">
            <a:avLst/>
          </a:prstGeom>
          <a:gradFill rotWithShape="0">
            <a:gsLst>
              <a:gs pos="0">
                <a:schemeClr val="bg2"/>
              </a:gs>
              <a:gs pos="100000">
                <a:schemeClr val="bg2">
                  <a:gamma/>
                  <a:shade val="46275"/>
                  <a:invGamma/>
                </a:schemeClr>
              </a:gs>
            </a:gsLst>
            <a:lin ang="5400000" scaled="1"/>
          </a:gradFill>
          <a:ln>
            <a:noFill/>
          </a:ln>
          <a:effectLst/>
          <a:scene3d>
            <a:camera prst="legacyObliqueTopRight"/>
            <a:lightRig rig="legacyFlat3" dir="b"/>
          </a:scene3d>
          <a:sp3d extrusionH="430200" prstMaterial="legacyMatte">
            <a:bevelT w="13500" h="13500" prst="angle"/>
            <a:bevelB w="13500" h="13500" prst="angle"/>
            <a:extrusionClr>
              <a:schemeClr val="bg2"/>
            </a:extrusionClr>
          </a:sp3d>
          <a:extLs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pPr algn="l" eaLnBrk="0" hangingPunct="0">
              <a:lnSpc>
                <a:spcPct val="130000"/>
              </a:lnSpc>
            </a:pPr>
            <a:r>
              <a:rPr kumimoji="1" lang="en-US" altLang="zh-CN" sz="2000" b="1">
                <a:solidFill>
                  <a:srgbClr val="FF9900"/>
                </a:solidFill>
                <a:latin typeface="Comic Sans MS" panose="030F0702030302020204" pitchFamily="66" charset="0"/>
              </a:rPr>
              <a:t>C</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XLS</a:t>
            </a:r>
            <a:endParaRPr kumimoji="1" lang="en-US" altLang="zh-CN" sz="2000" b="1">
              <a:latin typeface="Comic Sans MS" panose="030F0702030302020204" pitchFamily="66" charset="0"/>
            </a:endParaRPr>
          </a:p>
          <a:p>
            <a:pPr algn="l" eaLnBrk="0" hangingPunct="0">
              <a:lnSpc>
                <a:spcPct val="130000"/>
              </a:lnSpc>
            </a:pPr>
            <a:r>
              <a:rPr kumimoji="1" lang="en-US" altLang="zh-CN" sz="2000" b="1">
                <a:solidFill>
                  <a:srgbClr val="FF9900"/>
                </a:solidFill>
                <a:latin typeface="Comic Sans MS" panose="030F0702030302020204" pitchFamily="66" charset="0"/>
              </a:rPr>
              <a:t>CCF1</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EXE</a:t>
            </a:r>
            <a:endParaRPr kumimoji="1" lang="en-US" altLang="zh-CN" sz="2000" b="1">
              <a:latin typeface="Comic Sans MS" panose="030F0702030302020204" pitchFamily="66" charset="0"/>
            </a:endParaRPr>
          </a:p>
          <a:p>
            <a:pPr algn="l" eaLnBrk="0" hangingPunct="0">
              <a:lnSpc>
                <a:spcPct val="130000"/>
              </a:lnSpc>
            </a:pPr>
            <a:r>
              <a:rPr kumimoji="1" lang="en-US" altLang="zh-CN" sz="2000" b="1">
                <a:solidFill>
                  <a:srgbClr val="FF9900"/>
                </a:solidFill>
                <a:latin typeface="Comic Sans MS" panose="030F0702030302020204" pitchFamily="66" charset="0"/>
              </a:rPr>
              <a:t>CCF1</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PPT</a:t>
            </a:r>
            <a:endParaRPr kumimoji="1" lang="en-US" altLang="zh-CN" sz="2000" b="1">
              <a:latin typeface="Comic Sans MS" panose="030F0702030302020204" pitchFamily="66" charset="0"/>
            </a:endParaRPr>
          </a:p>
          <a:p>
            <a:pPr algn="l" eaLnBrk="0" hangingPunct="0">
              <a:lnSpc>
                <a:spcPct val="130000"/>
              </a:lnSpc>
            </a:pPr>
            <a:r>
              <a:rPr kumimoji="1" lang="en-US" altLang="zh-CN" sz="2000" b="1">
                <a:solidFill>
                  <a:srgbClr val="FF9900"/>
                </a:solidFill>
                <a:latin typeface="Comic Sans MS" panose="030F0702030302020204" pitchFamily="66" charset="0"/>
              </a:rPr>
              <a:t>CCF3</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DOC</a:t>
            </a:r>
            <a:endParaRPr kumimoji="1" lang="en-US" altLang="zh-CN" sz="2000" b="1">
              <a:latin typeface="Comic Sans MS" panose="030F0702030302020204" pitchFamily="66" charset="0"/>
            </a:endParaRPr>
          </a:p>
          <a:p>
            <a:pPr algn="l" eaLnBrk="0" hangingPunct="0">
              <a:lnSpc>
                <a:spcPct val="130000"/>
              </a:lnSpc>
            </a:pPr>
            <a:r>
              <a:rPr kumimoji="1" lang="en-US" altLang="zh-CN" sz="2000" b="1">
                <a:solidFill>
                  <a:srgbClr val="FF9900"/>
                </a:solidFill>
                <a:latin typeface="Comic Sans MS" panose="030F0702030302020204" pitchFamily="66" charset="0"/>
              </a:rPr>
              <a:t>CCF3</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PPT</a:t>
            </a:r>
            <a:endParaRPr kumimoji="1" lang="en-US" altLang="zh-CN" sz="2000" b="1">
              <a:latin typeface="Comic Sans MS" panose="030F0702030302020204" pitchFamily="66" charset="0"/>
            </a:endParaRPr>
          </a:p>
          <a:p>
            <a:pPr algn="l" eaLnBrk="0" hangingPunct="0">
              <a:lnSpc>
                <a:spcPct val="130000"/>
              </a:lnSpc>
            </a:pPr>
            <a:r>
              <a:rPr kumimoji="1" lang="en-US" altLang="zh-CN" sz="2000" b="1">
                <a:solidFill>
                  <a:srgbClr val="FF9900"/>
                </a:solidFill>
                <a:latin typeface="Comic Sans MS" panose="030F0702030302020204" pitchFamily="66" charset="0"/>
              </a:rPr>
              <a:t>CCF4</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TXT</a:t>
            </a:r>
          </a:p>
          <a:p>
            <a:pPr algn="l" eaLnBrk="0" hangingPunct="0">
              <a:lnSpc>
                <a:spcPct val="130000"/>
              </a:lnSpc>
            </a:pPr>
            <a:r>
              <a:rPr kumimoji="1" lang="en-US" altLang="zh-CN" sz="2000" b="1">
                <a:solidFill>
                  <a:srgbClr val="FF9900"/>
                </a:solidFill>
                <a:latin typeface="Comic Sans MS" panose="030F0702030302020204" pitchFamily="66" charset="0"/>
              </a:rPr>
              <a:t>CCF24</a:t>
            </a:r>
            <a:r>
              <a:rPr kumimoji="1" lang="en-US" altLang="zh-CN" sz="2000" b="1">
                <a:solidFill>
                  <a:srgbClr val="FF0000"/>
                </a:solidFill>
                <a:latin typeface="Comic Sans MS" panose="030F0702030302020204" pitchFamily="66" charset="0"/>
              </a:rPr>
              <a:t>.</a:t>
            </a:r>
            <a:r>
              <a:rPr kumimoji="1" lang="en-US" altLang="zh-CN" sz="2000" b="1">
                <a:solidFill>
                  <a:schemeClr val="tx2"/>
                </a:solidFill>
                <a:latin typeface="Comic Sans MS" panose="030F0702030302020204" pitchFamily="66" charset="0"/>
              </a:rPr>
              <a:t>PPT</a:t>
            </a:r>
            <a:endParaRPr kumimoji="1" lang="en-US" altLang="zh-CN" sz="2000" b="1">
              <a:solidFill>
                <a:schemeClr val="tx2"/>
              </a:solidFill>
            </a:endParaRPr>
          </a:p>
        </p:txBody>
      </p:sp>
      <p:sp>
        <p:nvSpPr>
          <p:cNvPr id="299013" name="Text Box 5"/>
          <p:cNvSpPr txBox="1">
            <a:spLocks noChangeArrowheads="1"/>
          </p:cNvSpPr>
          <p:nvPr/>
        </p:nvSpPr>
        <p:spPr bwMode="auto">
          <a:xfrm>
            <a:off x="4087813" y="3997325"/>
            <a:ext cx="20288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3200" b="1">
                <a:latin typeface="Comic Sans MS" panose="030F0702030302020204" pitchFamily="66" charset="0"/>
              </a:rPr>
              <a:t>CCF</a:t>
            </a:r>
            <a:r>
              <a:rPr lang="en-US" altLang="zh-CN" sz="3200" b="1">
                <a:solidFill>
                  <a:schemeClr val="tx2"/>
                </a:solidFill>
                <a:latin typeface="Comic Sans MS" panose="030F0702030302020204" pitchFamily="66" charset="0"/>
              </a:rPr>
              <a:t>?</a:t>
            </a:r>
            <a:r>
              <a:rPr lang="en-US" altLang="zh-CN" sz="3200" b="1">
                <a:solidFill>
                  <a:srgbClr val="FF0000"/>
                </a:solidFill>
                <a:latin typeface="Comic Sans MS" panose="030F0702030302020204" pitchFamily="66" charset="0"/>
              </a:rPr>
              <a:t>.</a:t>
            </a:r>
            <a:r>
              <a:rPr lang="en-US" altLang="zh-CN" sz="3200" b="1">
                <a:solidFill>
                  <a:schemeClr val="tx2"/>
                </a:solidFill>
                <a:latin typeface="Comic Sans MS" panose="030F0702030302020204" pitchFamily="66" charset="0"/>
              </a:rPr>
              <a:t>???</a:t>
            </a:r>
            <a:endParaRPr lang="en-US" altLang="zh-CN"/>
          </a:p>
        </p:txBody>
      </p:sp>
      <p:sp>
        <p:nvSpPr>
          <p:cNvPr id="299014" name="Text Box 6"/>
          <p:cNvSpPr txBox="1">
            <a:spLocks noChangeArrowheads="1"/>
          </p:cNvSpPr>
          <p:nvPr/>
        </p:nvSpPr>
        <p:spPr bwMode="auto">
          <a:xfrm>
            <a:off x="4087813" y="4619625"/>
            <a:ext cx="10429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3200" b="1">
                <a:latin typeface="Comic Sans MS" panose="030F0702030302020204" pitchFamily="66" charset="0"/>
              </a:rPr>
              <a:t>C</a:t>
            </a:r>
            <a:r>
              <a:rPr lang="en-US" altLang="zh-CN" sz="3200" b="1">
                <a:solidFill>
                  <a:schemeClr val="tx2"/>
                </a:solidFill>
                <a:latin typeface="Comic Sans MS" panose="030F0702030302020204" pitchFamily="66" charset="0"/>
              </a:rPr>
              <a:t>*</a:t>
            </a:r>
            <a:r>
              <a:rPr lang="en-US" altLang="zh-CN" sz="3200" b="1">
                <a:solidFill>
                  <a:srgbClr val="FF0000"/>
                </a:solidFill>
                <a:latin typeface="Comic Sans MS" panose="030F0702030302020204" pitchFamily="66" charset="0"/>
              </a:rPr>
              <a:t>.</a:t>
            </a:r>
            <a:r>
              <a:rPr lang="en-US" altLang="zh-CN" sz="3200" b="1">
                <a:solidFill>
                  <a:schemeClr val="tx2"/>
                </a:solidFill>
                <a:latin typeface="Comic Sans MS" panose="030F0702030302020204" pitchFamily="66" charset="0"/>
              </a:rPr>
              <a:t>*</a:t>
            </a:r>
            <a:endParaRPr lang="en-US" altLang="zh-CN"/>
          </a:p>
        </p:txBody>
      </p:sp>
      <p:sp>
        <p:nvSpPr>
          <p:cNvPr id="299015" name="Text Box 7"/>
          <p:cNvSpPr txBox="1">
            <a:spLocks noChangeArrowheads="1"/>
          </p:cNvSpPr>
          <p:nvPr/>
        </p:nvSpPr>
        <p:spPr bwMode="auto">
          <a:xfrm>
            <a:off x="4087813" y="5287963"/>
            <a:ext cx="15414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3200" b="1">
                <a:latin typeface="Comic Sans MS" panose="030F0702030302020204" pitchFamily="66" charset="0"/>
              </a:rPr>
              <a:t>C</a:t>
            </a:r>
            <a:r>
              <a:rPr lang="en-US" altLang="zh-CN" sz="3200" b="1">
                <a:solidFill>
                  <a:schemeClr val="tx2"/>
                </a:solidFill>
                <a:latin typeface="Comic Sans MS" panose="030F0702030302020204" pitchFamily="66" charset="0"/>
              </a:rPr>
              <a:t>*</a:t>
            </a:r>
            <a:r>
              <a:rPr lang="en-US" altLang="zh-CN" sz="3200" b="1">
                <a:solidFill>
                  <a:srgbClr val="FF0000"/>
                </a:solidFill>
                <a:latin typeface="Comic Sans MS" panose="030F0702030302020204" pitchFamily="66" charset="0"/>
              </a:rPr>
              <a:t>.</a:t>
            </a:r>
            <a:r>
              <a:rPr lang="en-US" altLang="zh-CN" sz="3200" b="1">
                <a:latin typeface="Comic Sans MS" panose="030F0702030302020204" pitchFamily="66" charset="0"/>
              </a:rPr>
              <a:t>PPT</a:t>
            </a:r>
            <a:endParaRPr lang="en-US" altLang="zh-CN"/>
          </a:p>
        </p:txBody>
      </p:sp>
      <p:sp>
        <p:nvSpPr>
          <p:cNvPr id="299016" name="Text Box 8"/>
          <p:cNvSpPr txBox="1">
            <a:spLocks noChangeArrowheads="1"/>
          </p:cNvSpPr>
          <p:nvPr/>
        </p:nvSpPr>
        <p:spPr bwMode="auto">
          <a:xfrm>
            <a:off x="4087813" y="3257550"/>
            <a:ext cx="4167187"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30000"/>
              </a:lnSpc>
            </a:pPr>
            <a:r>
              <a:rPr kumimoji="1" lang="zh-CN" altLang="en-US" b="1">
                <a:solidFill>
                  <a:schemeClr val="hlink"/>
                </a:solidFill>
                <a:latin typeface="幼圆" panose="02010509060101010101" pitchFamily="49" charset="-122"/>
                <a:ea typeface="幼圆" panose="02010509060101010101" pitchFamily="49" charset="-122"/>
              </a:rPr>
              <a:t>以下查找条件的结果是什么？</a:t>
            </a:r>
          </a:p>
        </p:txBody>
      </p:sp>
      <p:sp>
        <p:nvSpPr>
          <p:cNvPr id="299019" name="Text Box 11"/>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392342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9013"/>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9014"/>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WHOOSH.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9015"/>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3" grpId="0" autoUpdateAnimBg="0"/>
      <p:bldP spid="299014" grpId="0" autoUpdateAnimBg="0"/>
      <p:bldP spid="299015"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sz="4800"/>
              <a:t>  </a:t>
            </a:r>
            <a:r>
              <a:rPr lang="zh-CN" altLang="en-US" sz="4800"/>
              <a:t>程序管理</a:t>
            </a:r>
          </a:p>
        </p:txBody>
      </p:sp>
      <p:graphicFrame>
        <p:nvGraphicFramePr>
          <p:cNvPr id="267267" name="Object 3"/>
          <p:cNvGraphicFramePr>
            <a:graphicFrameLocks noChangeAspect="1"/>
          </p:cNvGraphicFramePr>
          <p:nvPr/>
        </p:nvGraphicFramePr>
        <p:xfrm>
          <a:off x="969963" y="1868488"/>
          <a:ext cx="346075" cy="341312"/>
        </p:xfrm>
        <a:graphic>
          <a:graphicData uri="http://schemas.openxmlformats.org/presentationml/2006/ole">
            <mc:AlternateContent xmlns:mc="http://schemas.openxmlformats.org/markup-compatibility/2006">
              <mc:Choice xmlns:v="urn:schemas-microsoft-com:vml" Requires="v">
                <p:oleObj spid="_x0000_s16451" name="BMP 图象" r:id="rId4" imgW="685800" imgH="676275" progId="Paint.Picture">
                  <p:embed/>
                </p:oleObj>
              </mc:Choice>
              <mc:Fallback>
                <p:oleObj name="BMP 图象" r:id="rId4" imgW="685800" imgH="676275" progId="Paint.Picture">
                  <p:embed/>
                  <p:pic>
                    <p:nvPicPr>
                      <p:cNvPr id="267267" name="Object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18684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268" name="Object 4"/>
          <p:cNvGraphicFramePr>
            <a:graphicFrameLocks noChangeAspect="1"/>
          </p:cNvGraphicFramePr>
          <p:nvPr/>
        </p:nvGraphicFramePr>
        <p:xfrm>
          <a:off x="969963" y="3163888"/>
          <a:ext cx="346075" cy="341312"/>
        </p:xfrm>
        <a:graphic>
          <a:graphicData uri="http://schemas.openxmlformats.org/presentationml/2006/ole">
            <mc:AlternateContent xmlns:mc="http://schemas.openxmlformats.org/markup-compatibility/2006">
              <mc:Choice xmlns:v="urn:schemas-microsoft-com:vml" Requires="v">
                <p:oleObj spid="_x0000_s16452" name="BMP 图象" r:id="rId6" imgW="685800" imgH="676275" progId="Paint.Picture">
                  <p:embed/>
                </p:oleObj>
              </mc:Choice>
              <mc:Fallback>
                <p:oleObj name="BMP 图象" r:id="rId6" imgW="685800" imgH="676275" progId="Paint.Picture">
                  <p:embed/>
                  <p:pic>
                    <p:nvPicPr>
                      <p:cNvPr id="267268" name="Object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31638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269" name="Text Box 5"/>
          <p:cNvSpPr txBox="1">
            <a:spLocks noChangeArrowheads="1"/>
          </p:cNvSpPr>
          <p:nvPr/>
        </p:nvSpPr>
        <p:spPr bwMode="auto">
          <a:xfrm>
            <a:off x="1350963" y="1630363"/>
            <a:ext cx="6573837" cy="383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40000"/>
              </a:lnSpc>
            </a:pPr>
            <a:r>
              <a:rPr lang="zh-CN" altLang="en-US" sz="2800" b="1">
                <a:solidFill>
                  <a:schemeClr val="hlink"/>
                </a:solidFill>
                <a:ea typeface="幼圆" panose="02010509060101010101" pitchFamily="49" charset="-122"/>
              </a:rPr>
              <a:t>程序的</a:t>
            </a:r>
            <a:r>
              <a:rPr lang="zh-CN" altLang="en-US" sz="2800" b="1">
                <a:solidFill>
                  <a:srgbClr val="6699FF"/>
                </a:solidFill>
                <a:effectLst>
                  <a:outerShdw blurRad="38100" dist="38100" dir="2700000" algn="tl">
                    <a:srgbClr val="C0C0C0"/>
                  </a:outerShdw>
                </a:effectLst>
                <a:ea typeface="幼圆" panose="02010509060101010101" pitchFamily="49" charset="-122"/>
              </a:rPr>
              <a:t>概念</a:t>
            </a:r>
          </a:p>
          <a:p>
            <a:pPr algn="l"/>
            <a:r>
              <a:rPr lang="zh-CN" altLang="en-US" sz="2000" b="1">
                <a:solidFill>
                  <a:schemeClr val="hlink"/>
                </a:solidFill>
                <a:ea typeface="幼圆" panose="02010509060101010101" pitchFamily="49" charset="-122"/>
              </a:rPr>
              <a:t>程序以文件的形式存放，它是指能够实现某种功能的一类</a:t>
            </a:r>
          </a:p>
          <a:p>
            <a:pPr algn="l"/>
            <a:r>
              <a:rPr lang="zh-CN" altLang="en-US" sz="2000" b="1">
                <a:solidFill>
                  <a:schemeClr val="hlink"/>
                </a:solidFill>
                <a:ea typeface="幼圆" panose="02010509060101010101" pitchFamily="49" charset="-122"/>
              </a:rPr>
              <a:t>文件。通常，我们把这类文件称作执行文件（</a:t>
            </a:r>
            <a:r>
              <a:rPr lang="en-US" altLang="zh-CN" sz="2000" b="1">
                <a:solidFill>
                  <a:schemeClr val="hlink"/>
                </a:solidFill>
                <a:ea typeface="幼圆" panose="02010509060101010101" pitchFamily="49" charset="-122"/>
              </a:rPr>
              <a:t>.EXE</a:t>
            </a:r>
            <a:r>
              <a:rPr lang="zh-CN" altLang="en-US" sz="2000" b="1">
                <a:solidFill>
                  <a:schemeClr val="hlink"/>
                </a:solidFill>
                <a:ea typeface="幼圆" panose="02010509060101010101" pitchFamily="49" charset="-122"/>
              </a:rPr>
              <a:t>）。</a:t>
            </a:r>
            <a:endParaRPr lang="zh-CN" altLang="en-US" b="1">
              <a:solidFill>
                <a:schemeClr val="hlink"/>
              </a:solidFill>
              <a:ea typeface="幼圆" panose="02010509060101010101" pitchFamily="49" charset="-122"/>
            </a:endParaRPr>
          </a:p>
          <a:p>
            <a:pPr algn="l">
              <a:lnSpc>
                <a:spcPct val="150000"/>
              </a:lnSpc>
            </a:pPr>
            <a:r>
              <a:rPr lang="zh-CN" altLang="en-US" sz="2800" b="1">
                <a:solidFill>
                  <a:schemeClr val="hlink"/>
                </a:solidFill>
                <a:ea typeface="幼圆" panose="02010509060101010101" pitchFamily="49" charset="-122"/>
              </a:rPr>
              <a:t>程序的</a:t>
            </a:r>
            <a:r>
              <a:rPr lang="zh-CN" altLang="en-US" sz="2800" b="1">
                <a:solidFill>
                  <a:srgbClr val="6699FF"/>
                </a:solidFill>
                <a:effectLst>
                  <a:outerShdw blurRad="38100" dist="38100" dir="2700000" algn="tl">
                    <a:srgbClr val="C0C0C0"/>
                  </a:outerShdw>
                </a:effectLst>
                <a:ea typeface="幼圆" panose="02010509060101010101" pitchFamily="49" charset="-122"/>
              </a:rPr>
              <a:t>基本操作</a:t>
            </a:r>
          </a:p>
          <a:p>
            <a:pPr algn="l"/>
            <a:r>
              <a:rPr lang="zh-CN" altLang="en-US" sz="2000" b="1">
                <a:solidFill>
                  <a:schemeClr val="hlink"/>
                </a:solidFill>
                <a:ea typeface="幼圆" panose="02010509060101010101" pitchFamily="49" charset="-122"/>
              </a:rPr>
              <a:t>创建（安装）、运行、创建快捷方式、删除</a:t>
            </a:r>
            <a:endParaRPr lang="zh-CN" altLang="en-US" sz="2800" b="1">
              <a:solidFill>
                <a:schemeClr val="hlink"/>
              </a:solidFill>
              <a:ea typeface="幼圆" panose="02010509060101010101" pitchFamily="49" charset="-122"/>
            </a:endParaRPr>
          </a:p>
          <a:p>
            <a:pPr algn="l">
              <a:lnSpc>
                <a:spcPct val="150000"/>
              </a:lnSpc>
            </a:pPr>
            <a:r>
              <a:rPr lang="zh-CN" altLang="en-US" sz="2800" b="1">
                <a:solidFill>
                  <a:schemeClr val="hlink"/>
                </a:solidFill>
                <a:ea typeface="幼圆" panose="02010509060101010101" pitchFamily="49" charset="-122"/>
              </a:rPr>
              <a:t>程序间的</a:t>
            </a:r>
            <a:r>
              <a:rPr lang="zh-CN" altLang="en-US" sz="2800" b="1">
                <a:solidFill>
                  <a:srgbClr val="6699FF"/>
                </a:solidFill>
                <a:effectLst>
                  <a:outerShdw blurRad="38100" dist="38100" dir="2700000" algn="tl">
                    <a:srgbClr val="C0C0C0"/>
                  </a:outerShdw>
                </a:effectLst>
                <a:ea typeface="幼圆" panose="02010509060101010101" pitchFamily="49" charset="-122"/>
              </a:rPr>
              <a:t>切换</a:t>
            </a:r>
          </a:p>
          <a:p>
            <a:pPr algn="l"/>
            <a:r>
              <a:rPr lang="zh-CN" altLang="en-US" sz="2000" b="1">
                <a:solidFill>
                  <a:schemeClr val="hlink"/>
                </a:solidFill>
                <a:ea typeface="幼圆" panose="02010509060101010101" pitchFamily="49" charset="-122"/>
              </a:rPr>
              <a:t>任务栏、</a:t>
            </a:r>
            <a:r>
              <a:rPr lang="en-US" altLang="zh-CN" sz="2000" b="1">
                <a:solidFill>
                  <a:schemeClr val="hlink"/>
                </a:solidFill>
                <a:ea typeface="幼圆" panose="02010509060101010101" pitchFamily="49" charset="-122"/>
              </a:rPr>
              <a:t>Alt+Tab</a:t>
            </a:r>
            <a:endParaRPr lang="en-US" altLang="zh-CN" b="1">
              <a:solidFill>
                <a:schemeClr val="hlink"/>
              </a:solidFill>
              <a:ea typeface="幼圆" panose="02010509060101010101" pitchFamily="49" charset="-122"/>
            </a:endParaRPr>
          </a:p>
          <a:p>
            <a:pPr algn="l">
              <a:lnSpc>
                <a:spcPct val="150000"/>
              </a:lnSpc>
            </a:pPr>
            <a:r>
              <a:rPr lang="zh-CN" altLang="en-US" sz="2800" b="1">
                <a:solidFill>
                  <a:schemeClr val="hlink"/>
                </a:solidFill>
                <a:ea typeface="幼圆" panose="02010509060101010101" pitchFamily="49" charset="-122"/>
              </a:rPr>
              <a:t>程序间的</a:t>
            </a:r>
            <a:r>
              <a:rPr lang="zh-CN" altLang="en-US" sz="2800" b="1">
                <a:solidFill>
                  <a:srgbClr val="6699FF"/>
                </a:solidFill>
                <a:effectLst>
                  <a:outerShdw blurRad="38100" dist="38100" dir="2700000" algn="tl">
                    <a:srgbClr val="C0C0C0"/>
                  </a:outerShdw>
                </a:effectLst>
                <a:ea typeface="幼圆" panose="02010509060101010101" pitchFamily="49" charset="-122"/>
              </a:rPr>
              <a:t>资源共享</a:t>
            </a:r>
          </a:p>
        </p:txBody>
      </p:sp>
      <p:graphicFrame>
        <p:nvGraphicFramePr>
          <p:cNvPr id="267270" name="Object 6"/>
          <p:cNvGraphicFramePr>
            <a:graphicFrameLocks noChangeAspect="1"/>
          </p:cNvGraphicFramePr>
          <p:nvPr/>
        </p:nvGraphicFramePr>
        <p:xfrm>
          <a:off x="969963" y="4114800"/>
          <a:ext cx="346075" cy="341313"/>
        </p:xfrm>
        <a:graphic>
          <a:graphicData uri="http://schemas.openxmlformats.org/presentationml/2006/ole">
            <mc:AlternateContent xmlns:mc="http://schemas.openxmlformats.org/markup-compatibility/2006">
              <mc:Choice xmlns:v="urn:schemas-microsoft-com:vml" Requires="v">
                <p:oleObj spid="_x0000_s16453" name="BMP 图象" r:id="rId7" imgW="685800" imgH="676275" progId="Paint.Picture">
                  <p:embed/>
                </p:oleObj>
              </mc:Choice>
              <mc:Fallback>
                <p:oleObj name="BMP 图象" r:id="rId7" imgW="685800" imgH="676275" progId="Paint.Picture">
                  <p:embed/>
                  <p:pic>
                    <p:nvPicPr>
                      <p:cNvPr id="267270" name="Object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41148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7271" name="Object 7"/>
          <p:cNvGraphicFramePr>
            <a:graphicFrameLocks noChangeAspect="1"/>
          </p:cNvGraphicFramePr>
          <p:nvPr/>
        </p:nvGraphicFramePr>
        <p:xfrm>
          <a:off x="969963" y="5029200"/>
          <a:ext cx="346075" cy="341313"/>
        </p:xfrm>
        <a:graphic>
          <a:graphicData uri="http://schemas.openxmlformats.org/presentationml/2006/ole">
            <mc:AlternateContent xmlns:mc="http://schemas.openxmlformats.org/markup-compatibility/2006">
              <mc:Choice xmlns:v="urn:schemas-microsoft-com:vml" Requires="v">
                <p:oleObj spid="_x0000_s16454" name="BMP 图象" r:id="rId8" imgW="685800" imgH="676275" progId="Paint.Picture">
                  <p:embed/>
                </p:oleObj>
              </mc:Choice>
              <mc:Fallback>
                <p:oleObj name="BMP 图象" r:id="rId8" imgW="685800" imgH="676275" progId="Paint.Picture">
                  <p:embed/>
                  <p:pic>
                    <p:nvPicPr>
                      <p:cNvPr id="267271" name="Object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963" y="50292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7286" name="Text Box 22"/>
          <p:cNvSpPr txBox="1">
            <a:spLocks noChangeArrowheads="1"/>
          </p:cNvSpPr>
          <p:nvPr/>
        </p:nvSpPr>
        <p:spPr bwMode="auto">
          <a:xfrm>
            <a:off x="5791200" y="4724400"/>
            <a:ext cx="1108075"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zh-CN" altLang="en-US" b="1">
                <a:ea typeface="幼圆" panose="02010509060101010101" pitchFamily="49" charset="-122"/>
              </a:rPr>
              <a:t>剪贴板</a:t>
            </a:r>
          </a:p>
        </p:txBody>
      </p:sp>
      <p:sp>
        <p:nvSpPr>
          <p:cNvPr id="267293" name="Text Box 29"/>
          <p:cNvSpPr txBox="1">
            <a:spLocks noChangeArrowheads="1"/>
          </p:cNvSpPr>
          <p:nvPr/>
        </p:nvSpPr>
        <p:spPr bwMode="auto">
          <a:xfrm>
            <a:off x="5824538"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程序管理</a:t>
            </a:r>
          </a:p>
        </p:txBody>
      </p:sp>
      <p:graphicFrame>
        <p:nvGraphicFramePr>
          <p:cNvPr id="267294" name="Object 30"/>
          <p:cNvGraphicFramePr>
            <a:graphicFrameLocks noChangeAspect="1"/>
          </p:cNvGraphicFramePr>
          <p:nvPr/>
        </p:nvGraphicFramePr>
        <p:xfrm>
          <a:off x="3810000" y="5638800"/>
          <a:ext cx="685800" cy="639763"/>
        </p:xfrm>
        <a:graphic>
          <a:graphicData uri="http://schemas.openxmlformats.org/presentationml/2006/ole">
            <mc:AlternateContent xmlns:mc="http://schemas.openxmlformats.org/markup-compatibility/2006">
              <mc:Choice xmlns:v="urn:schemas-microsoft-com:vml" Requires="v">
                <p:oleObj spid="_x0000_s16455" name="位图图像" r:id="rId9" imgW="285750" imgH="266700" progId="Paint.Picture">
                  <p:embed/>
                </p:oleObj>
              </mc:Choice>
              <mc:Fallback>
                <p:oleObj name="位图图像" r:id="rId9" imgW="285750" imgH="266700" progId="Paint.Picture">
                  <p:embed/>
                  <p:pic>
                    <p:nvPicPr>
                      <p:cNvPr id="267294"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5638800"/>
                        <a:ext cx="685800" cy="6397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295" name="Object 31"/>
          <p:cNvGraphicFramePr>
            <a:graphicFrameLocks noChangeAspect="1"/>
          </p:cNvGraphicFramePr>
          <p:nvPr/>
        </p:nvGraphicFramePr>
        <p:xfrm>
          <a:off x="8077200" y="1752600"/>
          <a:ext cx="647700" cy="669925"/>
        </p:xfrm>
        <a:graphic>
          <a:graphicData uri="http://schemas.openxmlformats.org/presentationml/2006/ole">
            <mc:AlternateContent xmlns:mc="http://schemas.openxmlformats.org/markup-compatibility/2006">
              <mc:Choice xmlns:v="urn:schemas-microsoft-com:vml" Requires="v">
                <p:oleObj spid="_x0000_s16456" name="位图图像" r:id="rId11" imgW="276225" imgH="285750" progId="Paint.Picture">
                  <p:embed/>
                </p:oleObj>
              </mc:Choice>
              <mc:Fallback>
                <p:oleObj name="位图图像" r:id="rId11" imgW="276225" imgH="285750" progId="Paint.Picture">
                  <p:embed/>
                  <p:pic>
                    <p:nvPicPr>
                      <p:cNvPr id="267295"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7200" y="1752600"/>
                        <a:ext cx="647700" cy="6699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296" name="Object 32"/>
          <p:cNvGraphicFramePr>
            <a:graphicFrameLocks noChangeAspect="1"/>
          </p:cNvGraphicFramePr>
          <p:nvPr/>
        </p:nvGraphicFramePr>
        <p:xfrm>
          <a:off x="7162800" y="5562600"/>
          <a:ext cx="685800" cy="671513"/>
        </p:xfrm>
        <a:graphic>
          <a:graphicData uri="http://schemas.openxmlformats.org/presentationml/2006/ole">
            <mc:AlternateContent xmlns:mc="http://schemas.openxmlformats.org/markup-compatibility/2006">
              <mc:Choice xmlns:v="urn:schemas-microsoft-com:vml" Requires="v">
                <p:oleObj spid="_x0000_s16457" name="位图图像" r:id="rId13" imgW="457200" imgH="447675" progId="Paint.Picture">
                  <p:embed/>
                </p:oleObj>
              </mc:Choice>
              <mc:Fallback>
                <p:oleObj name="位图图像" r:id="rId13" imgW="457200" imgH="447675" progId="Paint.Picture">
                  <p:embed/>
                  <p:pic>
                    <p:nvPicPr>
                      <p:cNvPr id="267296"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2800" y="5562600"/>
                        <a:ext cx="685800" cy="6715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297" name="Object 33"/>
          <p:cNvGraphicFramePr>
            <a:graphicFrameLocks noChangeAspect="1"/>
          </p:cNvGraphicFramePr>
          <p:nvPr/>
        </p:nvGraphicFramePr>
        <p:xfrm>
          <a:off x="8077200" y="3962400"/>
          <a:ext cx="647700" cy="671513"/>
        </p:xfrm>
        <a:graphic>
          <a:graphicData uri="http://schemas.openxmlformats.org/presentationml/2006/ole">
            <mc:AlternateContent xmlns:mc="http://schemas.openxmlformats.org/markup-compatibility/2006">
              <mc:Choice xmlns:v="urn:schemas-microsoft-com:vml" Requires="v">
                <p:oleObj spid="_x0000_s16458" name="位图图像" r:id="rId15" imgW="266700" imgH="276225" progId="Paint.Picture">
                  <p:embed/>
                </p:oleObj>
              </mc:Choice>
              <mc:Fallback>
                <p:oleObj name="位图图像" r:id="rId15" imgW="266700" imgH="276225" progId="Paint.Picture">
                  <p:embed/>
                  <p:pic>
                    <p:nvPicPr>
                      <p:cNvPr id="267297" name="Object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7200" y="3962400"/>
                        <a:ext cx="647700" cy="6715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298" name="Object 34"/>
          <p:cNvGraphicFramePr>
            <a:graphicFrameLocks noChangeAspect="1"/>
          </p:cNvGraphicFramePr>
          <p:nvPr/>
        </p:nvGraphicFramePr>
        <p:xfrm>
          <a:off x="8077200" y="2895600"/>
          <a:ext cx="647700" cy="603250"/>
        </p:xfrm>
        <a:graphic>
          <a:graphicData uri="http://schemas.openxmlformats.org/presentationml/2006/ole">
            <mc:AlternateContent xmlns:mc="http://schemas.openxmlformats.org/markup-compatibility/2006">
              <mc:Choice xmlns:v="urn:schemas-microsoft-com:vml" Requires="v">
                <p:oleObj spid="_x0000_s16459" name="位图图像" r:id="rId17" imgW="285750" imgH="266700" progId="Paint.Picture">
                  <p:embed/>
                </p:oleObj>
              </mc:Choice>
              <mc:Fallback>
                <p:oleObj name="位图图像" r:id="rId17" imgW="285750" imgH="266700" progId="Paint.Picture">
                  <p:embed/>
                  <p:pic>
                    <p:nvPicPr>
                      <p:cNvPr id="267298"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77200" y="2895600"/>
                        <a:ext cx="647700" cy="603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300" name="Object 36"/>
          <p:cNvGraphicFramePr>
            <a:graphicFrameLocks noChangeAspect="1"/>
          </p:cNvGraphicFramePr>
          <p:nvPr/>
        </p:nvGraphicFramePr>
        <p:xfrm>
          <a:off x="8115300" y="5126038"/>
          <a:ext cx="647700" cy="512762"/>
        </p:xfrm>
        <a:graphic>
          <a:graphicData uri="http://schemas.openxmlformats.org/presentationml/2006/ole">
            <mc:AlternateContent xmlns:mc="http://schemas.openxmlformats.org/markup-compatibility/2006">
              <mc:Choice xmlns:v="urn:schemas-microsoft-com:vml" Requires="v">
                <p:oleObj spid="_x0000_s16460" name="位图图像" r:id="rId19" imgW="409575" imgH="323850" progId="Paint.Picture">
                  <p:embed/>
                </p:oleObj>
              </mc:Choice>
              <mc:Fallback>
                <p:oleObj name="位图图像" r:id="rId19" imgW="409575" imgH="323850" progId="Paint.Picture">
                  <p:embed/>
                  <p:pic>
                    <p:nvPicPr>
                      <p:cNvPr id="26730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15300" y="5126038"/>
                        <a:ext cx="647700" cy="51276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301" name="Object 37"/>
          <p:cNvGraphicFramePr>
            <a:graphicFrameLocks noChangeAspect="1"/>
          </p:cNvGraphicFramePr>
          <p:nvPr/>
        </p:nvGraphicFramePr>
        <p:xfrm>
          <a:off x="4838700" y="5640388"/>
          <a:ext cx="647700" cy="608012"/>
        </p:xfrm>
        <a:graphic>
          <a:graphicData uri="http://schemas.openxmlformats.org/presentationml/2006/ole">
            <mc:AlternateContent xmlns:mc="http://schemas.openxmlformats.org/markup-compatibility/2006">
              <mc:Choice xmlns:v="urn:schemas-microsoft-com:vml" Requires="v">
                <p:oleObj spid="_x0000_s16461" name="位图图像" r:id="rId21" imgW="304800" imgH="285750" progId="Paint.Picture">
                  <p:embed/>
                </p:oleObj>
              </mc:Choice>
              <mc:Fallback>
                <p:oleObj name="位图图像" r:id="rId21" imgW="304800" imgH="285750" progId="Paint.Picture">
                  <p:embed/>
                  <p:pic>
                    <p:nvPicPr>
                      <p:cNvPr id="267301"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38700" y="5640388"/>
                        <a:ext cx="647700" cy="6080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302" name="Object 38"/>
          <p:cNvGraphicFramePr>
            <a:graphicFrameLocks noChangeAspect="1"/>
          </p:cNvGraphicFramePr>
          <p:nvPr/>
        </p:nvGraphicFramePr>
        <p:xfrm>
          <a:off x="6019800" y="4114800"/>
          <a:ext cx="647700" cy="628650"/>
        </p:xfrm>
        <a:graphic>
          <a:graphicData uri="http://schemas.openxmlformats.org/presentationml/2006/ole">
            <mc:AlternateContent xmlns:mc="http://schemas.openxmlformats.org/markup-compatibility/2006">
              <mc:Choice xmlns:v="urn:schemas-microsoft-com:vml" Requires="v">
                <p:oleObj spid="_x0000_s16462" name="位图图像" r:id="rId23" imgW="314325" imgH="304800" progId="Paint.Picture">
                  <p:embed/>
                </p:oleObj>
              </mc:Choice>
              <mc:Fallback>
                <p:oleObj name="位图图像" r:id="rId23" imgW="314325" imgH="304800" progId="Paint.Picture">
                  <p:embed/>
                  <p:pic>
                    <p:nvPicPr>
                      <p:cNvPr id="267302"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19800" y="4114800"/>
                        <a:ext cx="647700" cy="6286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267303" name="Object 39"/>
          <p:cNvGraphicFramePr>
            <a:graphicFrameLocks noChangeAspect="1"/>
          </p:cNvGraphicFramePr>
          <p:nvPr/>
        </p:nvGraphicFramePr>
        <p:xfrm>
          <a:off x="6096000" y="5573713"/>
          <a:ext cx="647700" cy="674687"/>
        </p:xfrm>
        <a:graphic>
          <a:graphicData uri="http://schemas.openxmlformats.org/presentationml/2006/ole">
            <mc:AlternateContent xmlns:mc="http://schemas.openxmlformats.org/markup-compatibility/2006">
              <mc:Choice xmlns:v="urn:schemas-microsoft-com:vml" Requires="v">
                <p:oleObj spid="_x0000_s16463" name="位图图像" r:id="rId25" imgW="447675" imgH="466725" progId="Paint.Picture">
                  <p:embed/>
                </p:oleObj>
              </mc:Choice>
              <mc:Fallback>
                <p:oleObj name="位图图像" r:id="rId25" imgW="447675" imgH="466725" progId="Paint.Picture">
                  <p:embed/>
                  <p:pic>
                    <p:nvPicPr>
                      <p:cNvPr id="267303"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96000" y="5573713"/>
                        <a:ext cx="647700" cy="6746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Tree>
    <p:extLst>
      <p:ext uri="{BB962C8B-B14F-4D97-AF65-F5344CB8AC3E}">
        <p14:creationId xmlns:p14="http://schemas.microsoft.com/office/powerpoint/2010/main" val="52140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ltLang="zh-CN"/>
              <a:t>  </a:t>
            </a:r>
            <a:r>
              <a:rPr lang="zh-CN" altLang="en-US"/>
              <a:t>运行程序</a:t>
            </a:r>
          </a:p>
        </p:txBody>
      </p:sp>
      <p:sp>
        <p:nvSpPr>
          <p:cNvPr id="279560" name="Text Box 8"/>
          <p:cNvSpPr txBox="1">
            <a:spLocks noChangeArrowheads="1"/>
          </p:cNvSpPr>
          <p:nvPr/>
        </p:nvSpPr>
        <p:spPr bwMode="auto">
          <a:xfrm>
            <a:off x="381000" y="1524000"/>
            <a:ext cx="4343400" cy="487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40000"/>
              </a:lnSpc>
            </a:pPr>
            <a:r>
              <a:rPr lang="zh-CN" altLang="en-US" b="1">
                <a:solidFill>
                  <a:schemeClr val="hlink"/>
                </a:solidFill>
                <a:latin typeface="幼圆" panose="02010509060101010101" pitchFamily="49" charset="-122"/>
                <a:ea typeface="幼圆" panose="02010509060101010101" pitchFamily="49" charset="-122"/>
              </a:rPr>
              <a:t>运行一个程序的途径：</a:t>
            </a:r>
          </a:p>
          <a:p>
            <a:pPr>
              <a:lnSpc>
                <a:spcPct val="140000"/>
              </a:lnSpc>
              <a:buClr>
                <a:srgbClr val="6699FF"/>
              </a:buClr>
              <a:buFont typeface="Webdings" panose="05030102010509060703" pitchFamily="18" charset="2"/>
              <a:buChar char="8"/>
            </a:pPr>
            <a:r>
              <a:rPr lang="zh-CN" altLang="en-US" sz="2000" b="1">
                <a:solidFill>
                  <a:schemeClr val="hlink"/>
                </a:solidFill>
                <a:latin typeface="幼圆" panose="02010509060101010101" pitchFamily="49" charset="-122"/>
                <a:ea typeface="幼圆" panose="02010509060101010101" pitchFamily="49" charset="-122"/>
              </a:rPr>
              <a:t>使用</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快捷方式</a:t>
            </a:r>
            <a:r>
              <a:rPr lang="zh-CN" altLang="en-US" sz="2000" b="1">
                <a:solidFill>
                  <a:schemeClr val="hlink"/>
                </a:solidFill>
                <a:latin typeface="幼圆" panose="02010509060101010101" pitchFamily="49" charset="-122"/>
                <a:ea typeface="幼圆" panose="02010509060101010101" pitchFamily="49" charset="-122"/>
              </a:rPr>
              <a:t>，这是最简便的运行程序的方法。</a:t>
            </a:r>
          </a:p>
          <a:p>
            <a:pPr>
              <a:lnSpc>
                <a:spcPct val="140000"/>
              </a:lnSpc>
              <a:buClr>
                <a:srgbClr val="6699FF"/>
              </a:buClr>
              <a:buFont typeface="Webdings" panose="05030102010509060703" pitchFamily="18" charset="2"/>
              <a:buChar char="8"/>
            </a:pPr>
            <a:r>
              <a:rPr lang="zh-CN" altLang="en-US" sz="2000" b="1">
                <a:solidFill>
                  <a:schemeClr val="hlink"/>
                </a:solidFill>
                <a:latin typeface="幼圆" panose="02010509060101010101" pitchFamily="49" charset="-122"/>
                <a:ea typeface="幼圆" panose="02010509060101010101" pitchFamily="49" charset="-122"/>
              </a:rPr>
              <a:t>选择</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chemeClr val="hlink"/>
                </a:solidFill>
                <a:latin typeface="幼圆" panose="02010509060101010101" pitchFamily="49" charset="-122"/>
                <a:ea typeface="幼圆" panose="02010509060101010101" pitchFamily="49" charset="-122"/>
              </a:rPr>
              <a:t>开始</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chemeClr val="hlink"/>
                </a:solidFill>
                <a:latin typeface="幼圆" panose="02010509060101010101" pitchFamily="49" charset="-122"/>
                <a:ea typeface="幼圆" panose="02010509060101010101" pitchFamily="49" charset="-122"/>
              </a:rPr>
              <a:t>菜单中的</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运行</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chemeClr val="hlink"/>
                </a:solidFill>
                <a:latin typeface="幼圆" panose="02010509060101010101" pitchFamily="49" charset="-122"/>
                <a:ea typeface="幼圆" panose="02010509060101010101" pitchFamily="49" charset="-122"/>
              </a:rPr>
              <a:t>命令。</a:t>
            </a:r>
          </a:p>
          <a:p>
            <a:pPr>
              <a:lnSpc>
                <a:spcPct val="140000"/>
              </a:lnSpc>
              <a:buClr>
                <a:srgbClr val="6699FF"/>
              </a:buClr>
              <a:buFont typeface="Webdings" panose="05030102010509060703" pitchFamily="18" charset="2"/>
              <a:buChar char="8"/>
            </a:pPr>
            <a:r>
              <a:rPr lang="zh-CN" altLang="en-US" sz="2000" b="1">
                <a:solidFill>
                  <a:schemeClr val="hlink"/>
                </a:solidFill>
                <a:latin typeface="幼圆" panose="02010509060101010101" pitchFamily="49" charset="-122"/>
                <a:ea typeface="幼圆" panose="02010509060101010101" pitchFamily="49" charset="-122"/>
              </a:rPr>
              <a:t>在</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chemeClr val="hlink"/>
                </a:solidFill>
                <a:latin typeface="幼圆" panose="02010509060101010101" pitchFamily="49" charset="-122"/>
                <a:ea typeface="幼圆" panose="02010509060101010101" pitchFamily="49" charset="-122"/>
              </a:rPr>
              <a:t>资源管理器</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chemeClr val="hlink"/>
                </a:solidFill>
                <a:latin typeface="幼圆" panose="02010509060101010101" pitchFamily="49" charset="-122"/>
                <a:ea typeface="幼圆" panose="02010509060101010101" pitchFamily="49" charset="-122"/>
              </a:rPr>
              <a:t>窗口中，打开程序文件所在的文件夹，</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双击程序图标</a:t>
            </a:r>
            <a:r>
              <a:rPr lang="zh-CN" altLang="en-US" sz="2000" b="1">
                <a:solidFill>
                  <a:schemeClr val="hlink"/>
                </a:solidFill>
                <a:latin typeface="幼圆" panose="02010509060101010101" pitchFamily="49" charset="-122"/>
                <a:ea typeface="幼圆" panose="02010509060101010101" pitchFamily="49" charset="-122"/>
              </a:rPr>
              <a:t>。</a:t>
            </a:r>
          </a:p>
          <a:p>
            <a:pPr>
              <a:lnSpc>
                <a:spcPct val="140000"/>
              </a:lnSpc>
              <a:buClr>
                <a:srgbClr val="6699FF"/>
              </a:buClr>
              <a:buFont typeface="Webdings" panose="05030102010509060703" pitchFamily="18" charset="2"/>
              <a:buChar char="8"/>
            </a:pP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通过某个具体的文档，直接打开编辑该文档的应用程序和文档本身</a:t>
            </a:r>
            <a:r>
              <a:rPr lang="zh-CN" altLang="en-US" sz="2000" b="1">
                <a:solidFill>
                  <a:schemeClr val="hlink"/>
                </a:solidFill>
                <a:latin typeface="幼圆" panose="02010509060101010101" pitchFamily="49" charset="-122"/>
                <a:ea typeface="幼圆" panose="02010509060101010101" pitchFamily="49" charset="-122"/>
              </a:rPr>
              <a:t>。</a:t>
            </a:r>
          </a:p>
          <a:p>
            <a:pPr>
              <a:lnSpc>
                <a:spcPct val="140000"/>
              </a:lnSpc>
              <a:buClr>
                <a:srgbClr val="6699FF"/>
              </a:buClr>
              <a:buFont typeface="Webdings" panose="05030102010509060703" pitchFamily="18" charset="2"/>
              <a:buChar char="8"/>
            </a:pPr>
            <a:r>
              <a:rPr lang="zh-CN" altLang="en-US" sz="2000" b="1">
                <a:solidFill>
                  <a:schemeClr val="hlink"/>
                </a:solidFill>
                <a:latin typeface="幼圆" panose="02010509060101010101" pitchFamily="49" charset="-122"/>
                <a:ea typeface="幼圆" panose="02010509060101010101" pitchFamily="49" charset="-122"/>
              </a:rPr>
              <a:t>将程序的快捷方式拖入</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启动</a:t>
            </a:r>
            <a:r>
              <a:rPr lang="zh-CN" altLang="en-US" sz="2000" b="1">
                <a:solidFill>
                  <a:schemeClr val="hlink"/>
                </a:solidFill>
                <a:latin typeface="Times New Roman" panose="02020603050405020304"/>
                <a:ea typeface="幼圆" panose="02010509060101010101" pitchFamily="49" charset="-122"/>
              </a:rPr>
              <a:t>”</a:t>
            </a:r>
            <a:r>
              <a:rPr lang="zh-CN" altLang="en-US" sz="2000" b="1">
                <a:solidFill>
                  <a:schemeClr val="hlink"/>
                </a:solidFill>
                <a:latin typeface="幼圆" panose="02010509060101010101" pitchFamily="49" charset="-122"/>
                <a:ea typeface="幼圆" panose="02010509060101010101" pitchFamily="49" charset="-122"/>
              </a:rPr>
              <a:t>文件夹中，使</a:t>
            </a:r>
            <a:r>
              <a:rPr lang="en-US" altLang="zh-CN" sz="2000" b="1">
                <a:solidFill>
                  <a:schemeClr val="hlink"/>
                </a:solidFill>
                <a:latin typeface="幼圆" panose="02010509060101010101" pitchFamily="49" charset="-122"/>
                <a:ea typeface="幼圆" panose="02010509060101010101" pitchFamily="49" charset="-122"/>
              </a:rPr>
              <a:t>Windows</a:t>
            </a:r>
            <a:r>
              <a:rPr lang="zh-CN" altLang="en-US" sz="2000" b="1">
                <a:solidFill>
                  <a:schemeClr val="hlink"/>
                </a:solidFill>
                <a:latin typeface="幼圆" panose="02010509060101010101" pitchFamily="49" charset="-122"/>
                <a:ea typeface="幼圆" panose="02010509060101010101" pitchFamily="49" charset="-122"/>
              </a:rPr>
              <a:t>在每次启动时自动运行该程序。</a:t>
            </a:r>
          </a:p>
        </p:txBody>
      </p:sp>
      <p:sp>
        <p:nvSpPr>
          <p:cNvPr id="279562" name="Text Box 10"/>
          <p:cNvSpPr txBox="1">
            <a:spLocks noChangeArrowheads="1"/>
          </p:cNvSpPr>
          <p:nvPr/>
        </p:nvSpPr>
        <p:spPr bwMode="auto">
          <a:xfrm>
            <a:off x="5824538"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程序管理</a:t>
            </a:r>
          </a:p>
        </p:txBody>
      </p:sp>
      <p:sp>
        <p:nvSpPr>
          <p:cNvPr id="279563" name="Text Box 11"/>
          <p:cNvSpPr txBox="1">
            <a:spLocks noChangeArrowheads="1"/>
          </p:cNvSpPr>
          <p:nvPr/>
        </p:nvSpPr>
        <p:spPr bwMode="auto">
          <a:xfrm>
            <a:off x="5029200" y="4953000"/>
            <a:ext cx="39624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30000"/>
              </a:lnSpc>
            </a:pPr>
            <a:r>
              <a:rPr kumimoji="1" lang="zh-CN" altLang="en-US" sz="1600" b="1">
                <a:solidFill>
                  <a:schemeClr val="hlink"/>
                </a:solidFill>
                <a:latin typeface="幼圆" panose="02010509060101010101" pitchFamily="49" charset="-122"/>
                <a:ea typeface="幼圆" panose="02010509060101010101" pitchFamily="49" charset="-122"/>
              </a:rPr>
              <a:t>填写程序的路径名、文件名，确定操作</a:t>
            </a:r>
          </a:p>
        </p:txBody>
      </p:sp>
      <p:sp>
        <p:nvSpPr>
          <p:cNvPr id="279565" name="Rectangle 13"/>
          <p:cNvSpPr>
            <a:spLocks noChangeArrowheads="1"/>
          </p:cNvSpPr>
          <p:nvPr/>
        </p:nvSpPr>
        <p:spPr bwMode="auto">
          <a:xfrm>
            <a:off x="3333750" y="2805113"/>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pic>
        <p:nvPicPr>
          <p:cNvPr id="279564" name="Picture 12" descr="3-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00350"/>
            <a:ext cx="3965575"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6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4294967295"/>
          </p:nvPr>
        </p:nvSpPr>
        <p:spPr/>
        <p:txBody>
          <a:bodyPr/>
          <a:lstStyle/>
          <a:p>
            <a:pPr>
              <a:defRPr/>
            </a:pPr>
            <a:endParaRPr lang="zh-CN" altLang="en-US"/>
          </a:p>
          <a:p>
            <a:pPr>
              <a:defRPr/>
            </a:pPr>
            <a:fld id="{D04A7E90-0DC3-4EF6-A015-2009F2DBF8D0}" type="slidenum">
              <a:rPr lang="zh-CN" altLang="en-US"/>
              <a:t>4</a:t>
            </a:fld>
            <a:endParaRPr lang="en-US" altLang="zh-CN"/>
          </a:p>
        </p:txBody>
      </p:sp>
      <p:sp>
        <p:nvSpPr>
          <p:cNvPr id="15362" name="Oval 2"/>
          <p:cNvSpPr>
            <a:spLocks noChangeArrowheads="1"/>
          </p:cNvSpPr>
          <p:nvPr/>
        </p:nvSpPr>
        <p:spPr bwMode="auto">
          <a:xfrm>
            <a:off x="2581275" y="2565400"/>
            <a:ext cx="4610100" cy="2773363"/>
          </a:xfrm>
          <a:prstGeom prst="ellipse">
            <a:avLst/>
          </a:prstGeom>
          <a:solidFill>
            <a:srgbClr val="3366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lgn="ctr"/>
            <a:r>
              <a:rPr lang="zh-CN" altLang="en-US" sz="2000" b="1">
                <a:solidFill>
                  <a:srgbClr val="CCECFF"/>
                </a:solidFill>
                <a:latin typeface="Times New Roman" panose="02020603050405020304" pitchFamily="18" charset="0"/>
              </a:rPr>
              <a:t>用户软件</a:t>
            </a:r>
          </a:p>
          <a:p>
            <a:pPr algn="ctr"/>
            <a:endParaRPr lang="zh-CN" altLang="en-US" sz="2000" b="1">
              <a:solidFill>
                <a:srgbClr val="CCECFF"/>
              </a:solidFill>
              <a:latin typeface="Times New Roman" panose="02020603050405020304" pitchFamily="18" charset="0"/>
            </a:endParaRPr>
          </a:p>
          <a:p>
            <a:pPr algn="ctr"/>
            <a:endParaRPr lang="zh-CN" altLang="en-US" sz="2000" b="1">
              <a:solidFill>
                <a:srgbClr val="CCECFF"/>
              </a:solidFill>
              <a:latin typeface="Times New Roman" panose="02020603050405020304" pitchFamily="18" charset="0"/>
            </a:endParaRPr>
          </a:p>
          <a:p>
            <a:pPr algn="ctr"/>
            <a:endParaRPr lang="zh-CN" altLang="en-US" sz="2000" b="1">
              <a:solidFill>
                <a:srgbClr val="CCECFF"/>
              </a:solidFill>
              <a:latin typeface="Times New Roman" panose="02020603050405020304" pitchFamily="18" charset="0"/>
            </a:endParaRPr>
          </a:p>
          <a:p>
            <a:pPr algn="ctr"/>
            <a:endParaRPr lang="zh-CN" altLang="en-US" sz="2000" b="1">
              <a:solidFill>
                <a:srgbClr val="CCECFF"/>
              </a:solidFill>
              <a:latin typeface="Times New Roman" panose="02020603050405020304" pitchFamily="18" charset="0"/>
            </a:endParaRPr>
          </a:p>
          <a:p>
            <a:pPr algn="ctr"/>
            <a:endParaRPr lang="zh-CN" altLang="en-US" sz="2000" b="1">
              <a:solidFill>
                <a:srgbClr val="CCECFF"/>
              </a:solidFill>
              <a:latin typeface="Times New Roman" panose="02020603050405020304" pitchFamily="18" charset="0"/>
            </a:endParaRPr>
          </a:p>
        </p:txBody>
      </p:sp>
      <p:sp>
        <p:nvSpPr>
          <p:cNvPr id="15363" name="Rectangle 3"/>
          <p:cNvSpPr>
            <a:spLocks noChangeArrowheads="1"/>
          </p:cNvSpPr>
          <p:nvPr/>
        </p:nvSpPr>
        <p:spPr bwMode="auto">
          <a:xfrm>
            <a:off x="2555875" y="1700213"/>
            <a:ext cx="44132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tx2"/>
              </a:buClr>
              <a:buSzPct val="90000"/>
              <a:buFont typeface="Wingdings" panose="05000000000000000000" pitchFamily="2" charset="2"/>
              <a:buNone/>
              <a:defRPr/>
            </a:pPr>
            <a:r>
              <a:rPr lang="zh-CN" altLang="en-US" sz="3600" b="1">
                <a:solidFill>
                  <a:srgbClr val="A50021"/>
                </a:solidFill>
                <a:effectLst>
                  <a:outerShdw blurRad="38100" dist="38100" dir="2700000" algn="tl">
                    <a:srgbClr val="C0C0C0"/>
                  </a:outerShdw>
                </a:effectLst>
                <a:latin typeface="Times New Roman" panose="02020603050405020304" pitchFamily="18" charset="0"/>
                <a:ea typeface="隶书" panose="02010509060101010101" pitchFamily="49" charset="-122"/>
              </a:rPr>
              <a:t>计算机系统</a:t>
            </a:r>
          </a:p>
        </p:txBody>
      </p:sp>
      <p:sp>
        <p:nvSpPr>
          <p:cNvPr id="15364" name="Oval 4"/>
          <p:cNvSpPr>
            <a:spLocks noChangeArrowheads="1"/>
          </p:cNvSpPr>
          <p:nvPr/>
        </p:nvSpPr>
        <p:spPr bwMode="auto">
          <a:xfrm>
            <a:off x="2943225" y="3397250"/>
            <a:ext cx="3951288" cy="1511300"/>
          </a:xfrm>
          <a:prstGeom prst="ellipse">
            <a:avLst/>
          </a:prstGeom>
          <a:solidFill>
            <a:srgbClr val="99CCFF"/>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lgn="ctr">
              <a:defRPr/>
            </a:pPr>
            <a:r>
              <a:rPr lang="zh-CN" altLang="en-US" sz="2000" b="1">
                <a:solidFill>
                  <a:srgbClr val="FFFF00"/>
                </a:solidFill>
                <a:effectLst>
                  <a:outerShdw blurRad="38100" dist="38100" dir="2700000" algn="tl">
                    <a:srgbClr val="000000"/>
                  </a:outerShdw>
                </a:effectLst>
                <a:latin typeface="Times New Roman" panose="02020603050405020304" pitchFamily="18" charset="0"/>
              </a:rPr>
              <a:t>系统软件与应用软件</a:t>
            </a:r>
          </a:p>
          <a:p>
            <a:pPr algn="ctr">
              <a:defRPr/>
            </a:pPr>
            <a:endParaRPr lang="zh-CN" altLang="en-US" sz="2000" b="1">
              <a:solidFill>
                <a:srgbClr val="FFFF00"/>
              </a:solidFill>
              <a:effectLst>
                <a:outerShdw blurRad="38100" dist="38100" dir="2700000" algn="tl">
                  <a:srgbClr val="000000"/>
                </a:outerShdw>
              </a:effectLst>
              <a:latin typeface="Times New Roman" panose="02020603050405020304" pitchFamily="18" charset="0"/>
            </a:endParaRPr>
          </a:p>
          <a:p>
            <a:pPr algn="ctr">
              <a:defRPr/>
            </a:pPr>
            <a:endParaRPr lang="zh-CN" altLang="en-US" sz="2000" b="1">
              <a:solidFill>
                <a:srgbClr val="FFFF00"/>
              </a:solidFill>
              <a:effectLst>
                <a:outerShdw blurRad="38100" dist="38100" dir="2700000" algn="tl">
                  <a:srgbClr val="000000"/>
                </a:outerShdw>
              </a:effectLst>
              <a:latin typeface="Times New Roman" panose="02020603050405020304" pitchFamily="18" charset="0"/>
            </a:endParaRPr>
          </a:p>
          <a:p>
            <a:pPr algn="ctr">
              <a:defRPr/>
            </a:pPr>
            <a:endParaRPr lang="zh-CN" altLang="en-US" sz="2000" b="1">
              <a:solidFill>
                <a:srgbClr val="FFFF00"/>
              </a:solidFill>
              <a:effectLst>
                <a:outerShdw blurRad="38100" dist="38100" dir="2700000" algn="tl">
                  <a:srgbClr val="000000"/>
                </a:outerShdw>
              </a:effectLst>
              <a:latin typeface="Times New Roman" panose="02020603050405020304" pitchFamily="18" charset="0"/>
            </a:endParaRPr>
          </a:p>
        </p:txBody>
      </p:sp>
      <p:sp>
        <p:nvSpPr>
          <p:cNvPr id="15365" name="Oval 5"/>
          <p:cNvSpPr>
            <a:spLocks noChangeArrowheads="1"/>
          </p:cNvSpPr>
          <p:nvPr/>
        </p:nvSpPr>
        <p:spPr bwMode="auto">
          <a:xfrm>
            <a:off x="3354388" y="3887788"/>
            <a:ext cx="3262312" cy="1008062"/>
          </a:xfrm>
          <a:prstGeom prst="ellipse">
            <a:avLst/>
          </a:prstGeom>
          <a:solidFill>
            <a:srgbClr val="CCECFF"/>
          </a:solidFill>
          <a:ln w="12700">
            <a:solidFill>
              <a:schemeClr val="hlink"/>
            </a:solidFill>
            <a:rou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lgn="ctr"/>
            <a:r>
              <a:rPr lang="zh-CN" altLang="en-US" sz="2000" b="1">
                <a:solidFill>
                  <a:srgbClr val="3333FF"/>
                </a:solidFill>
                <a:latin typeface="Times New Roman" panose="02020603050405020304" pitchFamily="18" charset="0"/>
              </a:rPr>
              <a:t>操作系统</a:t>
            </a:r>
          </a:p>
          <a:p>
            <a:pPr algn="ctr"/>
            <a:endParaRPr lang="zh-CN" altLang="en-US" sz="2000" b="1">
              <a:solidFill>
                <a:srgbClr val="3333FF"/>
              </a:solidFill>
              <a:latin typeface="Times New Roman" panose="02020603050405020304" pitchFamily="18" charset="0"/>
            </a:endParaRPr>
          </a:p>
          <a:p>
            <a:pPr algn="ctr"/>
            <a:endParaRPr lang="zh-CN" altLang="en-US" sz="2000" b="1">
              <a:solidFill>
                <a:srgbClr val="3333FF"/>
              </a:solidFill>
              <a:latin typeface="Times New Roman" panose="02020603050405020304" pitchFamily="18" charset="0"/>
            </a:endParaRPr>
          </a:p>
        </p:txBody>
      </p:sp>
      <p:sp>
        <p:nvSpPr>
          <p:cNvPr id="15366" name="Oval 6"/>
          <p:cNvSpPr>
            <a:spLocks noChangeArrowheads="1"/>
          </p:cNvSpPr>
          <p:nvPr/>
        </p:nvSpPr>
        <p:spPr bwMode="auto">
          <a:xfrm>
            <a:off x="3675063" y="4235450"/>
            <a:ext cx="2560637" cy="647700"/>
          </a:xfrm>
          <a:prstGeom prst="ellipse">
            <a:avLst/>
          </a:prstGeom>
          <a:solidFill>
            <a:srgbClr val="FFFFCC"/>
          </a:solidFill>
          <a:ln w="12700">
            <a:solidFill>
              <a:srgbClr val="FF0000"/>
            </a:solidFill>
            <a:rou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pPr algn="ctr"/>
            <a:r>
              <a:rPr lang="zh-CN" altLang="en-US" sz="2000" b="1">
                <a:solidFill>
                  <a:srgbClr val="990000"/>
                </a:solidFill>
                <a:latin typeface="Times New Roman" panose="02020603050405020304" pitchFamily="18" charset="0"/>
              </a:rPr>
              <a:t>裸机</a:t>
            </a:r>
          </a:p>
        </p:txBody>
      </p:sp>
      <p:sp>
        <p:nvSpPr>
          <p:cNvPr id="15367" name="Rectangle 7"/>
          <p:cNvSpPr>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zh-CN" altLang="en-US" sz="4400" b="1">
                <a:solidFill>
                  <a:schemeClr val="tx2"/>
                </a:solidFill>
                <a:effectLst>
                  <a:outerShdw blurRad="38100" dist="38100" dir="2700000" algn="tl">
                    <a:srgbClr val="C0C0C0"/>
                  </a:outerShdw>
                </a:effectLst>
                <a:latin typeface="Arial" panose="020B0604020202020204" pitchFamily="34" charset="0"/>
                <a:ea typeface="华文仿宋" panose="02010600040101010101" pitchFamily="2" charset="-122"/>
              </a:rPr>
              <a:t>操作系统的定义 </a:t>
            </a:r>
          </a:p>
        </p:txBody>
      </p:sp>
      <p:sp>
        <p:nvSpPr>
          <p:cNvPr id="10249" name="Rectangle 9"/>
          <p:cNvSpPr>
            <a:spLocks noChangeArrowheads="1"/>
          </p:cNvSpPr>
          <p:nvPr/>
        </p:nvSpPr>
        <p:spPr bwMode="auto">
          <a:xfrm>
            <a:off x="6213475" y="6323013"/>
            <a:ext cx="2386013"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2.1 </a:t>
            </a:r>
            <a:r>
              <a:rPr lang="zh-CN" altLang="en-US" sz="2000" b="1">
                <a:latin typeface="黑体" panose="02010609060101010101" pitchFamily="49" charset="-122"/>
                <a:ea typeface="黑体" panose="02010609060101010101" pitchFamily="49" charset="-122"/>
              </a:rPr>
              <a:t>操作系统概述</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846671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wipe(down)">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down)">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364"/>
                                        </p:tgtEl>
                                        <p:attrNameLst>
                                          <p:attrName>style.visibility</p:attrName>
                                        </p:attrNameLst>
                                      </p:cBhvr>
                                      <p:to>
                                        <p:strVal val="visible"/>
                                      </p:to>
                                    </p:set>
                                    <p:animEffect transition="in" filter="wipe(down)">
                                      <p:cBhvr>
                                        <p:cTn id="17" dur="500"/>
                                        <p:tgtEl>
                                          <p:spTgt spid="153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362"/>
                                        </p:tgtEl>
                                        <p:attrNameLst>
                                          <p:attrName>style.visibility</p:attrName>
                                        </p:attrNameLst>
                                      </p:cBhvr>
                                      <p:to>
                                        <p:strVal val="visible"/>
                                      </p:to>
                                    </p:set>
                                    <p:animEffect transition="in" filter="wipe(down)">
                                      <p:cBhvr>
                                        <p:cTn id="22" dur="500"/>
                                        <p:tgtEl>
                                          <p:spTgt spid="15362"/>
                                        </p:tgtEl>
                                      </p:cBhvr>
                                    </p:animEffect>
                                  </p:childTnLst>
                                </p:cTn>
                              </p:par>
                            </p:childTnLst>
                          </p:cTn>
                        </p:par>
                        <p:par>
                          <p:cTn id="23" fill="hold">
                            <p:stCondLst>
                              <p:cond delay="500"/>
                            </p:stCondLst>
                            <p:childTnLst>
                              <p:par>
                                <p:cTn id="24" presetID="12" presetClass="entr" presetSubtype="1" fill="hold" grpId="0" nodeType="afterEffect">
                                  <p:stCondLst>
                                    <p:cond delay="0"/>
                                  </p:stCondLst>
                                  <p:childTnLst>
                                    <p:set>
                                      <p:cBhvr>
                                        <p:cTn id="25" dur="1" fill="hold">
                                          <p:stCondLst>
                                            <p:cond delay="0"/>
                                          </p:stCondLst>
                                        </p:cTn>
                                        <p:tgtEl>
                                          <p:spTgt spid="15363"/>
                                        </p:tgtEl>
                                        <p:attrNameLst>
                                          <p:attrName>style.visibility</p:attrName>
                                        </p:attrNameLst>
                                      </p:cBhvr>
                                      <p:to>
                                        <p:strVal val="visible"/>
                                      </p:to>
                                    </p:set>
                                    <p:animEffect transition="in" filter="slide(fromTop)">
                                      <p:cBhvr>
                                        <p:cTn id="26" dur="500"/>
                                        <p:tgtEl>
                                          <p:spTgt spid="15363"/>
                                        </p:tgtEl>
                                      </p:cBhvr>
                                    </p:animEffec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autoUpdateAnimBg="0"/>
      <p:bldP spid="15363" grpId="0" autoUpdateAnimBg="0"/>
      <p:bldP spid="15364" grpId="0" animBg="1" autoUpdateAnimBg="0"/>
      <p:bldP spid="15365" grpId="0" animBg="1" autoUpdateAnimBg="0"/>
      <p:bldP spid="15366"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n-US" altLang="zh-CN"/>
              <a:t>  </a:t>
            </a:r>
            <a:r>
              <a:rPr lang="zh-CN" altLang="en-US"/>
              <a:t>程序间进行切换</a:t>
            </a:r>
          </a:p>
        </p:txBody>
      </p:sp>
      <p:sp>
        <p:nvSpPr>
          <p:cNvPr id="280589" name="Text Box 13"/>
          <p:cNvSpPr txBox="1">
            <a:spLocks noChangeArrowheads="1"/>
          </p:cNvSpPr>
          <p:nvPr/>
        </p:nvSpPr>
        <p:spPr bwMode="auto">
          <a:xfrm>
            <a:off x="838200" y="1531938"/>
            <a:ext cx="4121150" cy="302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81000" indent="-381000" algn="l">
              <a:defRPr kumimoji="1" sz="2400">
                <a:solidFill>
                  <a:schemeClr val="tx1"/>
                </a:solidFill>
                <a:latin typeface="Times New Roman" panose="02020603050405020304" pitchFamily="18" charset="0"/>
                <a:ea typeface="宋体" panose="02010600030101010101" pitchFamily="2" charset="-122"/>
              </a:defRPr>
            </a:lvl1pPr>
            <a:lvl2pPr marL="57150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pPr>
            <a:r>
              <a:rPr lang="zh-CN" altLang="en-US" sz="2800" b="1">
                <a:solidFill>
                  <a:schemeClr val="hlink"/>
                </a:solidFill>
                <a:ea typeface="幼圆" panose="02010509060101010101" pitchFamily="49" charset="-122"/>
              </a:rPr>
              <a:t>程序切换方法：</a:t>
            </a:r>
          </a:p>
          <a:p>
            <a:pPr>
              <a:lnSpc>
                <a:spcPct val="130000"/>
              </a:lnSpc>
              <a:buClr>
                <a:srgbClr val="6699FF"/>
              </a:buClr>
              <a:buFont typeface="Webdings" panose="05030102010509060703" pitchFamily="18" charset="2"/>
              <a:buChar char="8"/>
            </a:pPr>
            <a:r>
              <a:rPr lang="zh-CN" altLang="en-US" b="1">
                <a:solidFill>
                  <a:schemeClr val="hlink"/>
                </a:solidFill>
                <a:ea typeface="幼圆" panose="02010509060101010101" pitchFamily="49" charset="-122"/>
              </a:rPr>
              <a:t>利用任务栏切换</a:t>
            </a:r>
            <a:br>
              <a:rPr lang="zh-CN" altLang="en-US" b="1">
                <a:solidFill>
                  <a:schemeClr val="hlink"/>
                </a:solidFill>
                <a:ea typeface="幼圆" panose="02010509060101010101" pitchFamily="49" charset="-122"/>
              </a:rPr>
            </a:br>
            <a:r>
              <a:rPr lang="zh-CN" altLang="en-US" b="1">
                <a:solidFill>
                  <a:schemeClr val="hlink"/>
                </a:solidFill>
                <a:ea typeface="幼圆" panose="02010509060101010101" pitchFamily="49" charset="-122"/>
              </a:rPr>
              <a:t/>
            </a:r>
            <a:br>
              <a:rPr lang="zh-CN" altLang="en-US" b="1">
                <a:solidFill>
                  <a:schemeClr val="hlink"/>
                </a:solidFill>
                <a:ea typeface="幼圆" panose="02010509060101010101" pitchFamily="49" charset="-122"/>
              </a:rPr>
            </a:br>
            <a:r>
              <a:rPr lang="zh-CN" altLang="en-US" b="1">
                <a:solidFill>
                  <a:schemeClr val="hlink"/>
                </a:solidFill>
                <a:ea typeface="幼圆" panose="02010509060101010101" pitchFamily="49" charset="-122"/>
              </a:rPr>
              <a:t/>
            </a:r>
            <a:br>
              <a:rPr lang="zh-CN" altLang="en-US" b="1">
                <a:solidFill>
                  <a:schemeClr val="hlink"/>
                </a:solidFill>
                <a:ea typeface="幼圆" panose="02010509060101010101" pitchFamily="49" charset="-122"/>
              </a:rPr>
            </a:br>
            <a:endParaRPr lang="zh-CN" altLang="en-US" b="1">
              <a:solidFill>
                <a:schemeClr val="hlink"/>
              </a:solidFill>
              <a:ea typeface="幼圆" panose="02010509060101010101" pitchFamily="49" charset="-122"/>
            </a:endParaRPr>
          </a:p>
          <a:p>
            <a:pPr>
              <a:lnSpc>
                <a:spcPct val="130000"/>
              </a:lnSpc>
              <a:buClr>
                <a:srgbClr val="6699FF"/>
              </a:buClr>
              <a:buFont typeface="Webdings" panose="05030102010509060703" pitchFamily="18" charset="2"/>
              <a:buChar char="8"/>
            </a:pPr>
            <a:r>
              <a:rPr lang="zh-CN" altLang="en-US" b="1">
                <a:solidFill>
                  <a:schemeClr val="hlink"/>
                </a:solidFill>
                <a:ea typeface="幼圆" panose="02010509060101010101" pitchFamily="49" charset="-122"/>
              </a:rPr>
              <a:t>利用键盘（</a:t>
            </a:r>
            <a:r>
              <a:rPr lang="en-US" altLang="zh-CN" b="1">
                <a:solidFill>
                  <a:schemeClr val="hlink"/>
                </a:solidFill>
                <a:ea typeface="幼圆" panose="02010509060101010101" pitchFamily="49" charset="-122"/>
              </a:rPr>
              <a:t>Alt+Tab</a:t>
            </a:r>
            <a:r>
              <a:rPr lang="zh-CN" altLang="en-US" b="1">
                <a:solidFill>
                  <a:schemeClr val="hlink"/>
                </a:solidFill>
                <a:ea typeface="幼圆" panose="02010509060101010101" pitchFamily="49" charset="-122"/>
              </a:rPr>
              <a:t>）切换</a:t>
            </a:r>
          </a:p>
        </p:txBody>
      </p:sp>
      <p:graphicFrame>
        <p:nvGraphicFramePr>
          <p:cNvPr id="280590" name="Object 14"/>
          <p:cNvGraphicFramePr>
            <a:graphicFrameLocks noChangeAspect="1"/>
          </p:cNvGraphicFramePr>
          <p:nvPr/>
        </p:nvGraphicFramePr>
        <p:xfrm>
          <a:off x="877888" y="2895600"/>
          <a:ext cx="6729412" cy="307975"/>
        </p:xfrm>
        <a:graphic>
          <a:graphicData uri="http://schemas.openxmlformats.org/presentationml/2006/ole">
            <mc:AlternateContent xmlns:mc="http://schemas.openxmlformats.org/markup-compatibility/2006">
              <mc:Choice xmlns:v="urn:schemas-microsoft-com:vml" Requires="v">
                <p:oleObj spid="_x0000_s17425" name="BMP 图象" r:id="rId4" imgW="5400675" imgH="247650" progId="Paint.Picture">
                  <p:embed/>
                </p:oleObj>
              </mc:Choice>
              <mc:Fallback>
                <p:oleObj name="BMP 图象" r:id="rId4" imgW="5400675" imgH="247650" progId="Paint.Picture">
                  <p:embed/>
                  <p:pic>
                    <p:nvPicPr>
                      <p:cNvPr id="28059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888" y="2895600"/>
                        <a:ext cx="67294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0591" name="Text Box 15"/>
          <p:cNvSpPr txBox="1">
            <a:spLocks noChangeArrowheads="1"/>
          </p:cNvSpPr>
          <p:nvPr/>
        </p:nvSpPr>
        <p:spPr bwMode="auto">
          <a:xfrm>
            <a:off x="5334000" y="1919288"/>
            <a:ext cx="1565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00" b="1">
                <a:solidFill>
                  <a:schemeClr val="hlink"/>
                </a:solidFill>
                <a:ea typeface="幼圆" panose="02010509060101010101" pitchFamily="49" charset="-122"/>
              </a:rPr>
              <a:t>当前工作程序</a:t>
            </a:r>
          </a:p>
        </p:txBody>
      </p:sp>
      <p:graphicFrame>
        <p:nvGraphicFramePr>
          <p:cNvPr id="280592" name="Object 16"/>
          <p:cNvGraphicFramePr>
            <a:graphicFrameLocks noChangeAspect="1"/>
          </p:cNvGraphicFramePr>
          <p:nvPr/>
        </p:nvGraphicFramePr>
        <p:xfrm>
          <a:off x="914400" y="4649788"/>
          <a:ext cx="3556000" cy="1217612"/>
        </p:xfrm>
        <a:graphic>
          <a:graphicData uri="http://schemas.openxmlformats.org/presentationml/2006/ole">
            <mc:AlternateContent xmlns:mc="http://schemas.openxmlformats.org/markup-compatibility/2006">
              <mc:Choice xmlns:v="urn:schemas-microsoft-com:vml" Requires="v">
                <p:oleObj spid="_x0000_s17426" name="BMP 图象" r:id="rId6" imgW="2838450" imgH="971550" progId="Paint.Picture">
                  <p:embed/>
                </p:oleObj>
              </mc:Choice>
              <mc:Fallback>
                <p:oleObj name="BMP 图象" r:id="rId6" imgW="2838450" imgH="971550" progId="Paint.Picture">
                  <p:embed/>
                  <p:pic>
                    <p:nvPicPr>
                      <p:cNvPr id="280592"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4649788"/>
                        <a:ext cx="3556000" cy="121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0593" name="Text Box 17"/>
          <p:cNvSpPr txBox="1">
            <a:spLocks noChangeArrowheads="1"/>
          </p:cNvSpPr>
          <p:nvPr/>
        </p:nvSpPr>
        <p:spPr bwMode="auto">
          <a:xfrm>
            <a:off x="1793875" y="5881688"/>
            <a:ext cx="17954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800" b="1">
                <a:solidFill>
                  <a:schemeClr val="hlink"/>
                </a:solidFill>
                <a:ea typeface="幼圆" panose="02010509060101010101" pitchFamily="49" charset="-122"/>
              </a:rPr>
              <a:t>程序切换对话框</a:t>
            </a:r>
          </a:p>
        </p:txBody>
      </p:sp>
      <p:sp>
        <p:nvSpPr>
          <p:cNvPr id="280594" name="Line 18"/>
          <p:cNvSpPr>
            <a:spLocks noChangeShapeType="1"/>
          </p:cNvSpPr>
          <p:nvPr/>
        </p:nvSpPr>
        <p:spPr bwMode="auto">
          <a:xfrm>
            <a:off x="2692400" y="5105400"/>
            <a:ext cx="0" cy="68580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80595" name="Line 19"/>
          <p:cNvSpPr>
            <a:spLocks noChangeShapeType="1"/>
          </p:cNvSpPr>
          <p:nvPr/>
        </p:nvSpPr>
        <p:spPr bwMode="auto">
          <a:xfrm>
            <a:off x="6096000" y="2286000"/>
            <a:ext cx="0" cy="685800"/>
          </a:xfrm>
          <a:prstGeom prst="line">
            <a:avLst/>
          </a:prstGeom>
          <a:noFill/>
          <a:ln w="190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graphicFrame>
        <p:nvGraphicFramePr>
          <p:cNvPr id="280596" name="Object 20"/>
          <p:cNvGraphicFramePr>
            <a:graphicFrameLocks noChangeAspect="1"/>
          </p:cNvGraphicFramePr>
          <p:nvPr/>
        </p:nvGraphicFramePr>
        <p:xfrm>
          <a:off x="838200" y="3581400"/>
          <a:ext cx="7964488" cy="354013"/>
        </p:xfrm>
        <a:graphic>
          <a:graphicData uri="http://schemas.openxmlformats.org/presentationml/2006/ole">
            <mc:AlternateContent xmlns:mc="http://schemas.openxmlformats.org/markup-compatibility/2006">
              <mc:Choice xmlns:v="urn:schemas-microsoft-com:vml" Requires="v">
                <p:oleObj spid="_x0000_s17427" name="BMP 图象" r:id="rId8" imgW="5553075" imgH="247650" progId="Paint.Picture">
                  <p:embed/>
                </p:oleObj>
              </mc:Choice>
              <mc:Fallback>
                <p:oleObj name="BMP 图象" r:id="rId8" imgW="5553075" imgH="247650" progId="Paint.Picture">
                  <p:embed/>
                  <p:pic>
                    <p:nvPicPr>
                      <p:cNvPr id="280596"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3581400"/>
                        <a:ext cx="7964488" cy="3540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280597" name="Text Box 21"/>
          <p:cNvSpPr txBox="1">
            <a:spLocks noChangeArrowheads="1"/>
          </p:cNvSpPr>
          <p:nvPr/>
        </p:nvSpPr>
        <p:spPr bwMode="auto">
          <a:xfrm>
            <a:off x="4632325" y="5427663"/>
            <a:ext cx="4283075"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5000"/>
              </a:lnSpc>
            </a:pPr>
            <a:r>
              <a:rPr kumimoji="1" lang="zh-CN" altLang="en-US" b="1">
                <a:solidFill>
                  <a:srgbClr val="333300"/>
                </a:solidFill>
                <a:latin typeface="幼圆" panose="02010509060101010101" pitchFamily="49" charset="-122"/>
                <a:ea typeface="幼圆" panose="02010509060101010101" pitchFamily="49" charset="-122"/>
              </a:rPr>
              <a:t>问题：两种方法的优缺点？</a:t>
            </a:r>
          </a:p>
        </p:txBody>
      </p:sp>
      <p:sp>
        <p:nvSpPr>
          <p:cNvPr id="280598" name="Text Box 22"/>
          <p:cNvSpPr txBox="1">
            <a:spLocks noChangeArrowheads="1"/>
          </p:cNvSpPr>
          <p:nvPr/>
        </p:nvSpPr>
        <p:spPr bwMode="auto">
          <a:xfrm>
            <a:off x="5824538"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程序管理</a:t>
            </a:r>
          </a:p>
        </p:txBody>
      </p:sp>
    </p:spTree>
    <p:extLst>
      <p:ext uri="{BB962C8B-B14F-4D97-AF65-F5344CB8AC3E}">
        <p14:creationId xmlns:p14="http://schemas.microsoft.com/office/powerpoint/2010/main" val="295728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ltLang="zh-CN"/>
              <a:t>  </a:t>
            </a:r>
            <a:r>
              <a:rPr lang="zh-CN" altLang="en-US"/>
              <a:t>添加或删除</a:t>
            </a:r>
            <a:r>
              <a:rPr lang="en-US" altLang="zh-CN"/>
              <a:t>Windows</a:t>
            </a:r>
            <a:r>
              <a:rPr lang="zh-CN" altLang="en-US"/>
              <a:t>程序</a:t>
            </a:r>
          </a:p>
        </p:txBody>
      </p:sp>
      <p:sp>
        <p:nvSpPr>
          <p:cNvPr id="281609" name="Text Box 9"/>
          <p:cNvSpPr txBox="1">
            <a:spLocks noChangeArrowheads="1"/>
          </p:cNvSpPr>
          <p:nvPr/>
        </p:nvSpPr>
        <p:spPr bwMode="auto">
          <a:xfrm>
            <a:off x="152400" y="1985963"/>
            <a:ext cx="3536950" cy="174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70000"/>
              </a:lnSpc>
            </a:pPr>
            <a:r>
              <a:rPr lang="zh-CN" altLang="en-US" b="1">
                <a:solidFill>
                  <a:schemeClr val="hlink"/>
                </a:solidFill>
                <a:latin typeface="幼圆" panose="02010509060101010101" pitchFamily="49" charset="-122"/>
                <a:ea typeface="幼圆" panose="02010509060101010101" pitchFamily="49" charset="-122"/>
              </a:rPr>
              <a:t>执行以下步骤：</a:t>
            </a:r>
          </a:p>
          <a:p>
            <a:pPr>
              <a:lnSpc>
                <a:spcPct val="170000"/>
              </a:lnSpc>
              <a:buClr>
                <a:srgbClr val="6699FF"/>
              </a:buClr>
              <a:buFont typeface="Webdings" panose="05030102010509060703" pitchFamily="18" charset="2"/>
              <a:buChar char="8"/>
            </a:pPr>
            <a:r>
              <a:rPr lang="zh-CN" altLang="en-US" sz="2000" b="1">
                <a:solidFill>
                  <a:schemeClr val="hlink"/>
                </a:solidFill>
                <a:latin typeface="幼圆" panose="02010509060101010101" pitchFamily="49" charset="-122"/>
                <a:ea typeface="幼圆" panose="02010509060101010101" pitchFamily="49" charset="-122"/>
              </a:rPr>
              <a:t>从</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开始菜单</a:t>
            </a:r>
            <a:r>
              <a:rPr lang="zh-CN" altLang="en-US" sz="2000" b="1">
                <a:solidFill>
                  <a:schemeClr val="hlink"/>
                </a:solidFill>
                <a:latin typeface="幼圆" panose="02010509060101010101" pitchFamily="49" charset="-122"/>
                <a:ea typeface="幼圆" panose="02010509060101010101" pitchFamily="49" charset="-122"/>
              </a:rPr>
              <a:t>中选择</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控制面板</a:t>
            </a:r>
            <a:endParaRPr lang="zh-CN" altLang="en-US" sz="2000" b="1">
              <a:solidFill>
                <a:schemeClr val="hlink"/>
              </a:solidFill>
              <a:latin typeface="幼圆" panose="02010509060101010101" pitchFamily="49" charset="-122"/>
              <a:ea typeface="幼圆" panose="02010509060101010101" pitchFamily="49" charset="-122"/>
            </a:endParaRPr>
          </a:p>
          <a:p>
            <a:pPr>
              <a:lnSpc>
                <a:spcPct val="170000"/>
              </a:lnSpc>
              <a:buClr>
                <a:srgbClr val="6699FF"/>
              </a:buClr>
              <a:buFont typeface="Webdings" panose="05030102010509060703" pitchFamily="18" charset="2"/>
              <a:buChar char="8"/>
            </a:pPr>
            <a:r>
              <a:rPr lang="zh-CN" altLang="en-US" sz="2000" b="1">
                <a:solidFill>
                  <a:schemeClr val="hlink"/>
                </a:solidFill>
                <a:latin typeface="幼圆" panose="02010509060101010101" pitchFamily="49" charset="-122"/>
                <a:ea typeface="幼圆" panose="02010509060101010101" pitchFamily="49" charset="-122"/>
              </a:rPr>
              <a:t>双击</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添加</a:t>
            </a:r>
            <a:r>
              <a:rPr lang="en-US" altLang="zh-CN"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lang="zh-CN" altLang="en-US" sz="2000"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删除程序</a:t>
            </a:r>
            <a:endParaRPr lang="zh-CN" altLang="en-US" sz="2000" b="1">
              <a:solidFill>
                <a:schemeClr val="hlink"/>
              </a:solidFill>
              <a:latin typeface="幼圆" panose="02010509060101010101" pitchFamily="49" charset="-122"/>
              <a:ea typeface="幼圆" panose="02010509060101010101" pitchFamily="49" charset="-122"/>
            </a:endParaRPr>
          </a:p>
        </p:txBody>
      </p:sp>
      <p:sp>
        <p:nvSpPr>
          <p:cNvPr id="281612" name="Text Box 12"/>
          <p:cNvSpPr txBox="1">
            <a:spLocks noChangeArrowheads="1"/>
          </p:cNvSpPr>
          <p:nvPr/>
        </p:nvSpPr>
        <p:spPr bwMode="auto">
          <a:xfrm>
            <a:off x="603250" y="5486400"/>
            <a:ext cx="1846263" cy="3968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kumimoji="1" lang="zh-CN" altLang="en-US" sz="2000" b="1">
                <a:latin typeface="幼圆" panose="02010509060101010101" pitchFamily="49" charset="-122"/>
                <a:ea typeface="幼圆" panose="02010509060101010101" pitchFamily="49" charset="-122"/>
              </a:rPr>
              <a:t>添加</a:t>
            </a:r>
            <a:r>
              <a:rPr kumimoji="1" lang="en-US" altLang="zh-CN" sz="2000" b="1">
                <a:latin typeface="幼圆" panose="02010509060101010101" pitchFamily="49" charset="-122"/>
                <a:ea typeface="幼圆" panose="02010509060101010101" pitchFamily="49" charset="-122"/>
              </a:rPr>
              <a:t>/</a:t>
            </a:r>
            <a:r>
              <a:rPr kumimoji="1" lang="zh-CN" altLang="en-US" sz="2000" b="1">
                <a:latin typeface="幼圆" panose="02010509060101010101" pitchFamily="49" charset="-122"/>
                <a:ea typeface="幼圆" panose="02010509060101010101" pitchFamily="49" charset="-122"/>
              </a:rPr>
              <a:t>删除程序</a:t>
            </a:r>
          </a:p>
        </p:txBody>
      </p:sp>
      <p:sp>
        <p:nvSpPr>
          <p:cNvPr id="281614" name="Text Box 14"/>
          <p:cNvSpPr txBox="1">
            <a:spLocks noChangeArrowheads="1"/>
          </p:cNvSpPr>
          <p:nvPr/>
        </p:nvSpPr>
        <p:spPr bwMode="auto">
          <a:xfrm>
            <a:off x="5824538"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程序管理</a:t>
            </a:r>
          </a:p>
        </p:txBody>
      </p:sp>
      <p:sp>
        <p:nvSpPr>
          <p:cNvPr id="281616" name="Rectangle 16"/>
          <p:cNvSpPr>
            <a:spLocks noChangeArrowheads="1"/>
          </p:cNvSpPr>
          <p:nvPr/>
        </p:nvSpPr>
        <p:spPr bwMode="auto">
          <a:xfrm>
            <a:off x="2314575" y="1866900"/>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pic>
        <p:nvPicPr>
          <p:cNvPr id="281615" name="Picture 15" descr="3-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133600"/>
            <a:ext cx="5181600" cy="3589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1617" name="Object 17"/>
          <p:cNvGraphicFramePr>
            <a:graphicFrameLocks noChangeAspect="1"/>
          </p:cNvGraphicFramePr>
          <p:nvPr/>
        </p:nvGraphicFramePr>
        <p:xfrm>
          <a:off x="1143000" y="4800600"/>
          <a:ext cx="684213" cy="663575"/>
        </p:xfrm>
        <a:graphic>
          <a:graphicData uri="http://schemas.openxmlformats.org/presentationml/2006/ole">
            <mc:AlternateContent xmlns:mc="http://schemas.openxmlformats.org/markup-compatibility/2006">
              <mc:Choice xmlns:v="urn:schemas-microsoft-com:vml" Requires="v">
                <p:oleObj spid="_x0000_s18439" name="位图图像" r:id="rId5" imgW="323850" imgH="314325" progId="Paint.Picture">
                  <p:embed/>
                </p:oleObj>
              </mc:Choice>
              <mc:Fallback>
                <p:oleObj name="位图图像" r:id="rId5" imgW="323850" imgH="314325" progId="Paint.Picture">
                  <p:embed/>
                  <p:pic>
                    <p:nvPicPr>
                      <p:cNvPr id="281617"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800600"/>
                        <a:ext cx="684213" cy="6635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Tree>
    <p:extLst>
      <p:ext uri="{BB962C8B-B14F-4D97-AF65-F5344CB8AC3E}">
        <p14:creationId xmlns:p14="http://schemas.microsoft.com/office/powerpoint/2010/main" val="36153579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ltLang="zh-CN"/>
              <a:t>  </a:t>
            </a:r>
            <a:r>
              <a:rPr lang="zh-CN" altLang="en-US"/>
              <a:t>运行</a:t>
            </a:r>
            <a:r>
              <a:rPr lang="en-US" altLang="zh-CN"/>
              <a:t>MS-DOS</a:t>
            </a:r>
            <a:r>
              <a:rPr lang="zh-CN" altLang="en-US"/>
              <a:t>程序</a:t>
            </a:r>
          </a:p>
        </p:txBody>
      </p:sp>
      <p:sp>
        <p:nvSpPr>
          <p:cNvPr id="283659" name="Text Box 11"/>
          <p:cNvSpPr txBox="1">
            <a:spLocks noChangeArrowheads="1"/>
          </p:cNvSpPr>
          <p:nvPr/>
        </p:nvSpPr>
        <p:spPr bwMode="auto">
          <a:xfrm>
            <a:off x="228600" y="1524000"/>
            <a:ext cx="585311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Clr>
                <a:srgbClr val="FF0000"/>
              </a:buClr>
              <a:buFont typeface="Webdings" panose="05030102010509060703" pitchFamily="18" charset="2"/>
              <a:buNone/>
            </a:pPr>
            <a:r>
              <a:rPr lang="zh-CN" altLang="en-US" b="1">
                <a:solidFill>
                  <a:schemeClr val="hlink"/>
                </a:solidFill>
                <a:latin typeface="幼圆" panose="02010509060101010101" pitchFamily="49" charset="-122"/>
                <a:ea typeface="幼圆" panose="02010509060101010101" pitchFamily="49" charset="-122"/>
              </a:rPr>
              <a:t>执行</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开始</a:t>
            </a:r>
            <a:r>
              <a:rPr lang="zh-CN" altLang="en-GB" b="1">
                <a:solidFill>
                  <a:schemeClr val="hlink"/>
                </a:solidFill>
                <a:latin typeface="幼圆" panose="02010509060101010101" pitchFamily="49" charset="-122"/>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程序</a:t>
            </a:r>
            <a:r>
              <a:rPr lang="zh-CN" altLang="en-GB" b="1">
                <a:solidFill>
                  <a:schemeClr val="hlink"/>
                </a:solidFill>
                <a:latin typeface="幼圆" panose="02010509060101010101" pitchFamily="49" charset="-122"/>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附件</a:t>
            </a:r>
            <a:r>
              <a:rPr lang="zh-CN" altLang="en-GB" b="1">
                <a:solidFill>
                  <a:schemeClr val="hlink"/>
                </a:solidFill>
                <a:latin typeface="幼圆" panose="02010509060101010101" pitchFamily="49" charset="-122"/>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命令提示符</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命令：</a:t>
            </a:r>
            <a:endParaRPr lang="zh-CN" altLang="en-US" sz="2000" b="1">
              <a:solidFill>
                <a:schemeClr val="hlink"/>
              </a:solidFill>
              <a:latin typeface="幼圆" panose="02010509060101010101" pitchFamily="49" charset="-122"/>
              <a:ea typeface="幼圆" panose="02010509060101010101" pitchFamily="49" charset="-122"/>
            </a:endParaRPr>
          </a:p>
        </p:txBody>
      </p:sp>
      <p:sp>
        <p:nvSpPr>
          <p:cNvPr id="283660" name="Text Box 12"/>
          <p:cNvSpPr txBox="1">
            <a:spLocks noChangeArrowheads="1"/>
          </p:cNvSpPr>
          <p:nvPr/>
        </p:nvSpPr>
        <p:spPr bwMode="auto">
          <a:xfrm>
            <a:off x="6705600" y="1243013"/>
            <a:ext cx="2328863"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kumimoji="1" lang="zh-CN" altLang="en-US" b="1">
                <a:latin typeface="Arial" panose="020B0604020202020204" pitchFamily="34" charset="0"/>
                <a:ea typeface="幼圆" panose="02010509060101010101" pitchFamily="49" charset="-122"/>
              </a:rPr>
              <a:t>命令提示符</a:t>
            </a:r>
            <a:r>
              <a:rPr kumimoji="1" lang="zh-CN" altLang="en-US" b="1">
                <a:latin typeface="幼圆" panose="02010509060101010101" pitchFamily="49" charset="-122"/>
                <a:ea typeface="幼圆" panose="02010509060101010101" pitchFamily="49" charset="-122"/>
              </a:rPr>
              <a:t>方式</a:t>
            </a:r>
          </a:p>
        </p:txBody>
      </p:sp>
      <p:sp>
        <p:nvSpPr>
          <p:cNvPr id="283661" name="Text Box 13"/>
          <p:cNvSpPr txBox="1">
            <a:spLocks noChangeArrowheads="1"/>
          </p:cNvSpPr>
          <p:nvPr/>
        </p:nvSpPr>
        <p:spPr bwMode="auto">
          <a:xfrm>
            <a:off x="228600" y="6019800"/>
            <a:ext cx="58674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5000"/>
              </a:lnSpc>
            </a:pPr>
            <a:r>
              <a:rPr kumimoji="1" lang="zh-CN" altLang="en-US" b="1">
                <a:latin typeface="幼圆" panose="02010509060101010101" pitchFamily="49" charset="-122"/>
                <a:ea typeface="幼圆" panose="02010509060101010101" pitchFamily="49" charset="-122"/>
              </a:rPr>
              <a:t>思考：有没有必要学习命令提示符方式？</a:t>
            </a:r>
          </a:p>
        </p:txBody>
      </p:sp>
      <p:pic>
        <p:nvPicPr>
          <p:cNvPr id="28366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09800"/>
            <a:ext cx="4616450" cy="23653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3663" name="Object 15"/>
          <p:cNvGraphicFramePr>
            <a:graphicFrameLocks noChangeAspect="1"/>
          </p:cNvGraphicFramePr>
          <p:nvPr/>
        </p:nvGraphicFramePr>
        <p:xfrm>
          <a:off x="7543800" y="762000"/>
          <a:ext cx="608013" cy="495300"/>
        </p:xfrm>
        <a:graphic>
          <a:graphicData uri="http://schemas.openxmlformats.org/presentationml/2006/ole">
            <mc:AlternateContent xmlns:mc="http://schemas.openxmlformats.org/markup-compatibility/2006">
              <mc:Choice xmlns:v="urn:schemas-microsoft-com:vml" Requires="v">
                <p:oleObj spid="_x0000_s19463" r:id="rId5" imgW="152400" imgH="123825" progId="Paint.Picture">
                  <p:embed/>
                </p:oleObj>
              </mc:Choice>
              <mc:Fallback>
                <p:oleObj r:id="rId5" imgW="152400" imgH="123825" progId="Paint.Picture">
                  <p:embed/>
                  <p:pic>
                    <p:nvPicPr>
                      <p:cNvPr id="283663"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762000"/>
                        <a:ext cx="608013"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3664" name="Line 16"/>
          <p:cNvSpPr>
            <a:spLocks noChangeShapeType="1"/>
          </p:cNvSpPr>
          <p:nvPr/>
        </p:nvSpPr>
        <p:spPr bwMode="auto">
          <a:xfrm>
            <a:off x="685800" y="3276600"/>
            <a:ext cx="304800" cy="0"/>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83665" name="Line 17"/>
          <p:cNvSpPr>
            <a:spLocks noChangeShapeType="1"/>
          </p:cNvSpPr>
          <p:nvPr/>
        </p:nvSpPr>
        <p:spPr bwMode="auto">
          <a:xfrm>
            <a:off x="990600" y="3276600"/>
            <a:ext cx="152400" cy="0"/>
          </a:xfrm>
          <a:prstGeom prst="line">
            <a:avLst/>
          </a:prstGeom>
          <a:noFill/>
          <a:ln w="38100">
            <a:solidFill>
              <a:srgbClr val="FF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83666" name="Line 18"/>
          <p:cNvSpPr>
            <a:spLocks noChangeShapeType="1"/>
          </p:cNvSpPr>
          <p:nvPr/>
        </p:nvSpPr>
        <p:spPr bwMode="auto">
          <a:xfrm>
            <a:off x="838200" y="3352800"/>
            <a:ext cx="0" cy="1905000"/>
          </a:xfrm>
          <a:prstGeom prst="line">
            <a:avLst/>
          </a:prstGeom>
          <a:noFill/>
          <a:ln w="38100">
            <a:solidFill>
              <a:srgbClr val="FF0000"/>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83667" name="Line 19"/>
          <p:cNvSpPr>
            <a:spLocks noChangeShapeType="1"/>
          </p:cNvSpPr>
          <p:nvPr/>
        </p:nvSpPr>
        <p:spPr bwMode="auto">
          <a:xfrm>
            <a:off x="1066800" y="3352800"/>
            <a:ext cx="0" cy="1600200"/>
          </a:xfrm>
          <a:prstGeom prst="line">
            <a:avLst/>
          </a:prstGeom>
          <a:noFill/>
          <a:ln w="38100">
            <a:solidFill>
              <a:srgbClr val="FFCC00"/>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83668" name="Text Box 20"/>
          <p:cNvSpPr txBox="1">
            <a:spLocks noChangeArrowheads="1"/>
          </p:cNvSpPr>
          <p:nvPr/>
        </p:nvSpPr>
        <p:spPr bwMode="auto">
          <a:xfrm>
            <a:off x="838200" y="4994275"/>
            <a:ext cx="14620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Clr>
                <a:srgbClr val="FF0000"/>
              </a:buClr>
              <a:buFont typeface="Webdings" panose="05030102010509060703" pitchFamily="18" charset="2"/>
              <a:buNone/>
            </a:pPr>
            <a:r>
              <a:rPr lang="zh-CN" altLang="en-US" sz="2000" b="1">
                <a:solidFill>
                  <a:schemeClr val="hlink"/>
                </a:solidFill>
                <a:latin typeface="幼圆" panose="02010509060101010101" pitchFamily="49" charset="-122"/>
                <a:ea typeface="幼圆" panose="02010509060101010101" pitchFamily="49" charset="-122"/>
              </a:rPr>
              <a:t>命令提示符</a:t>
            </a:r>
            <a:endParaRPr lang="zh-CN" altLang="en-US" sz="1800" b="1">
              <a:solidFill>
                <a:schemeClr val="hlink"/>
              </a:solidFill>
              <a:latin typeface="幼圆" panose="02010509060101010101" pitchFamily="49" charset="-122"/>
              <a:ea typeface="幼圆" panose="02010509060101010101" pitchFamily="49" charset="-122"/>
            </a:endParaRPr>
          </a:p>
        </p:txBody>
      </p:sp>
      <p:sp>
        <p:nvSpPr>
          <p:cNvPr id="283669" name="Text Box 21"/>
          <p:cNvSpPr txBox="1">
            <a:spLocks noChangeArrowheads="1"/>
          </p:cNvSpPr>
          <p:nvPr/>
        </p:nvSpPr>
        <p:spPr bwMode="auto">
          <a:xfrm>
            <a:off x="990600" y="4562475"/>
            <a:ext cx="2228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Clr>
                <a:srgbClr val="FF0000"/>
              </a:buClr>
              <a:buFont typeface="Webdings" panose="05030102010509060703" pitchFamily="18" charset="2"/>
              <a:buNone/>
            </a:pPr>
            <a:r>
              <a:rPr lang="zh-CN" altLang="en-US" sz="2000" b="1">
                <a:solidFill>
                  <a:schemeClr val="hlink"/>
                </a:solidFill>
                <a:latin typeface="幼圆" panose="02010509060101010101" pitchFamily="49" charset="-122"/>
                <a:ea typeface="幼圆" panose="02010509060101010101" pitchFamily="49" charset="-122"/>
              </a:rPr>
              <a:t>键入命令提示光标</a:t>
            </a:r>
            <a:endParaRPr lang="zh-CN" altLang="en-US" sz="1800" b="1">
              <a:solidFill>
                <a:schemeClr val="hlink"/>
              </a:solidFill>
              <a:latin typeface="幼圆" panose="02010509060101010101" pitchFamily="49" charset="-122"/>
              <a:ea typeface="幼圆" panose="02010509060101010101" pitchFamily="49" charset="-122"/>
            </a:endParaRPr>
          </a:p>
        </p:txBody>
      </p:sp>
      <p:sp>
        <p:nvSpPr>
          <p:cNvPr id="283670" name="Text Box 22"/>
          <p:cNvSpPr txBox="1">
            <a:spLocks noChangeArrowheads="1"/>
          </p:cNvSpPr>
          <p:nvPr/>
        </p:nvSpPr>
        <p:spPr bwMode="auto">
          <a:xfrm>
            <a:off x="5486400" y="2209800"/>
            <a:ext cx="3454400" cy="370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DOS</a:t>
            </a:r>
            <a:r>
              <a:rPr lang="zh-CN" altLang="en-US" b="1">
                <a:solidFill>
                  <a:schemeClr val="hlink"/>
                </a:solidFill>
                <a:latin typeface="Arial" panose="020B0604020202020204" pitchFamily="34" charset="0"/>
                <a:ea typeface="幼圆" panose="02010509060101010101" pitchFamily="49" charset="-122"/>
              </a:rPr>
              <a:t>常用命令：</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DIR       </a:t>
            </a:r>
            <a:r>
              <a:rPr lang="zh-CN" altLang="en-US" b="1">
                <a:solidFill>
                  <a:schemeClr val="hlink"/>
                </a:solidFill>
                <a:latin typeface="Arial" panose="020B0604020202020204" pitchFamily="34" charset="0"/>
                <a:ea typeface="幼圆" panose="02010509060101010101" pitchFamily="49" charset="-122"/>
              </a:rPr>
              <a:t>列出当前信息</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COPY   </a:t>
            </a:r>
            <a:r>
              <a:rPr lang="zh-CN" altLang="en-US" b="1">
                <a:solidFill>
                  <a:schemeClr val="hlink"/>
                </a:solidFill>
                <a:latin typeface="Arial" panose="020B0604020202020204" pitchFamily="34" charset="0"/>
                <a:ea typeface="幼圆" panose="02010509060101010101" pitchFamily="49" charset="-122"/>
              </a:rPr>
              <a:t>复制文件</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TYPE    </a:t>
            </a:r>
            <a:r>
              <a:rPr lang="zh-CN" altLang="en-US" b="1">
                <a:solidFill>
                  <a:schemeClr val="hlink"/>
                </a:solidFill>
                <a:latin typeface="Arial" panose="020B0604020202020204" pitchFamily="34" charset="0"/>
                <a:ea typeface="幼圆" panose="02010509060101010101" pitchFamily="49" charset="-122"/>
              </a:rPr>
              <a:t>显示文本文件</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REN      </a:t>
            </a:r>
            <a:r>
              <a:rPr lang="zh-CN" altLang="en-US" b="1">
                <a:solidFill>
                  <a:schemeClr val="hlink"/>
                </a:solidFill>
                <a:latin typeface="Arial" panose="020B0604020202020204" pitchFamily="34" charset="0"/>
                <a:ea typeface="幼圆" panose="02010509060101010101" pitchFamily="49" charset="-122"/>
              </a:rPr>
              <a:t>更改文件名</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DEL      </a:t>
            </a:r>
            <a:r>
              <a:rPr lang="zh-CN" altLang="en-US" b="1">
                <a:solidFill>
                  <a:schemeClr val="hlink"/>
                </a:solidFill>
                <a:latin typeface="Arial" panose="020B0604020202020204" pitchFamily="34" charset="0"/>
                <a:ea typeface="幼圆" panose="02010509060101010101" pitchFamily="49" charset="-122"/>
              </a:rPr>
              <a:t>删除文件</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MD        </a:t>
            </a:r>
            <a:r>
              <a:rPr lang="zh-CN" altLang="en-US" b="1">
                <a:solidFill>
                  <a:schemeClr val="hlink"/>
                </a:solidFill>
                <a:latin typeface="Arial" panose="020B0604020202020204" pitchFamily="34" charset="0"/>
                <a:ea typeface="幼圆" panose="02010509060101010101" pitchFamily="49" charset="-122"/>
              </a:rPr>
              <a:t>创建文件夹</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CD        </a:t>
            </a:r>
            <a:r>
              <a:rPr lang="zh-CN" altLang="en-US" b="1">
                <a:solidFill>
                  <a:schemeClr val="hlink"/>
                </a:solidFill>
                <a:latin typeface="Arial" panose="020B0604020202020204" pitchFamily="34" charset="0"/>
                <a:ea typeface="幼圆" panose="02010509060101010101" pitchFamily="49" charset="-122"/>
              </a:rPr>
              <a:t>更改当前文件夹</a:t>
            </a:r>
          </a:p>
          <a:p>
            <a:pPr>
              <a:lnSpc>
                <a:spcPct val="110000"/>
              </a:lnSpc>
              <a:buClr>
                <a:srgbClr val="FF0000"/>
              </a:buClr>
              <a:buFont typeface="Webdings" panose="05030102010509060703" pitchFamily="18" charset="2"/>
              <a:buNone/>
            </a:pPr>
            <a:r>
              <a:rPr lang="en-US" altLang="zh-CN" b="1">
                <a:solidFill>
                  <a:schemeClr val="hlink"/>
                </a:solidFill>
                <a:latin typeface="Arial" panose="020B0604020202020204" pitchFamily="34" charset="0"/>
                <a:ea typeface="幼圆" panose="02010509060101010101" pitchFamily="49" charset="-122"/>
              </a:rPr>
              <a:t>RD        </a:t>
            </a:r>
            <a:r>
              <a:rPr lang="zh-CN" altLang="en-US" b="1">
                <a:solidFill>
                  <a:schemeClr val="hlink"/>
                </a:solidFill>
                <a:latin typeface="Arial" panose="020B0604020202020204" pitchFamily="34" charset="0"/>
                <a:ea typeface="幼圆" panose="02010509060101010101" pitchFamily="49" charset="-122"/>
              </a:rPr>
              <a:t>删除文件夹</a:t>
            </a:r>
            <a:endParaRPr lang="zh-CN" altLang="en-US" sz="2000" b="1">
              <a:solidFill>
                <a:schemeClr val="hlink"/>
              </a:solidFill>
              <a:latin typeface="Arial" panose="020B0604020202020204" pitchFamily="34" charset="0"/>
              <a:ea typeface="幼圆" panose="02010509060101010101" pitchFamily="49" charset="-122"/>
            </a:endParaRPr>
          </a:p>
        </p:txBody>
      </p:sp>
      <p:sp>
        <p:nvSpPr>
          <p:cNvPr id="283671" name="Text Box 23"/>
          <p:cNvSpPr txBox="1">
            <a:spLocks noChangeArrowheads="1"/>
          </p:cNvSpPr>
          <p:nvPr/>
        </p:nvSpPr>
        <p:spPr bwMode="auto">
          <a:xfrm>
            <a:off x="5824538"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程序管理</a:t>
            </a:r>
          </a:p>
        </p:txBody>
      </p:sp>
    </p:spTree>
    <p:extLst>
      <p:ext uri="{BB962C8B-B14F-4D97-AF65-F5344CB8AC3E}">
        <p14:creationId xmlns:p14="http://schemas.microsoft.com/office/powerpoint/2010/main" val="3499316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zh-CN" altLang="en-GB"/>
              <a:t>  </a:t>
            </a:r>
            <a:r>
              <a:rPr lang="zh-CN" altLang="en-US"/>
              <a:t>文件关联</a:t>
            </a:r>
          </a:p>
        </p:txBody>
      </p:sp>
      <p:sp>
        <p:nvSpPr>
          <p:cNvPr id="441347" name="Text Box 3"/>
          <p:cNvSpPr txBox="1">
            <a:spLocks noChangeArrowheads="1"/>
          </p:cNvSpPr>
          <p:nvPr/>
        </p:nvSpPr>
        <p:spPr bwMode="auto">
          <a:xfrm>
            <a:off x="700088" y="1498600"/>
            <a:ext cx="76057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5000"/>
              </a:lnSpc>
              <a:buClr>
                <a:srgbClr val="FF0000"/>
              </a:buClr>
              <a:buFont typeface="Webdings" panose="05030102010509060703" pitchFamily="18" charset="2"/>
              <a:buNone/>
            </a:pPr>
            <a:r>
              <a:rPr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文件关联</a:t>
            </a:r>
            <a:r>
              <a:rPr lang="zh-CN" altLang="en-US" b="1">
                <a:solidFill>
                  <a:schemeClr val="hlink"/>
                </a:solidFill>
                <a:latin typeface="幼圆" panose="02010509060101010101" pitchFamily="49" charset="-122"/>
                <a:ea typeface="幼圆" panose="02010509060101010101" pitchFamily="49" charset="-122"/>
              </a:rPr>
              <a:t>是将一种类型的文件与一个可以打开它的应用程序建立一种依存关系。</a:t>
            </a:r>
          </a:p>
        </p:txBody>
      </p:sp>
      <p:sp>
        <p:nvSpPr>
          <p:cNvPr id="441348" name="Text Box 4"/>
          <p:cNvSpPr txBox="1">
            <a:spLocks noChangeArrowheads="1"/>
          </p:cNvSpPr>
          <p:nvPr/>
        </p:nvSpPr>
        <p:spPr bwMode="auto">
          <a:xfrm>
            <a:off x="685800" y="2574925"/>
            <a:ext cx="39624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5000"/>
              </a:lnSpc>
              <a:buClr>
                <a:srgbClr val="6699FF"/>
              </a:buClr>
              <a:buFont typeface="Webdings" panose="05030102010509060703" pitchFamily="18" charset="2"/>
              <a:buChar char="8"/>
            </a:pPr>
            <a:r>
              <a:rPr lang="zh-CN" altLang="en-US" b="1">
                <a:solidFill>
                  <a:schemeClr val="hlink"/>
                </a:solidFill>
                <a:latin typeface="幼圆" panose="02010509060101010101" pitchFamily="49" charset="-122"/>
                <a:ea typeface="幼圆" panose="02010509060101010101" pitchFamily="49" charset="-122"/>
              </a:rPr>
              <a:t>安装新应用程序</a:t>
            </a:r>
            <a:endParaRPr lang="zh-CN" altLang="en-GB" b="1">
              <a:solidFill>
                <a:schemeClr val="hlink"/>
              </a:solidFill>
              <a:latin typeface="幼圆" panose="02010509060101010101" pitchFamily="49" charset="-122"/>
              <a:ea typeface="幼圆" panose="02010509060101010101" pitchFamily="49" charset="-122"/>
            </a:endParaRPr>
          </a:p>
          <a:p>
            <a:pPr>
              <a:lnSpc>
                <a:spcPct val="125000"/>
              </a:lnSpc>
              <a:buClr>
                <a:srgbClr val="6699FF"/>
              </a:buClr>
              <a:buFont typeface="Webdings" panose="05030102010509060703" pitchFamily="18" charset="2"/>
              <a:buNone/>
            </a:pPr>
            <a:r>
              <a:rPr lang="zh-CN" altLang="en-US" sz="2000" b="1">
                <a:solidFill>
                  <a:schemeClr val="hlink"/>
                </a:solidFill>
                <a:latin typeface="幼圆" panose="02010509060101010101" pitchFamily="49" charset="-122"/>
                <a:ea typeface="幼圆" panose="02010509060101010101" pitchFamily="49" charset="-122"/>
              </a:rPr>
              <a:t>大部分应用程序会在安装过程中，自动与某些类型文件建立关联。注意：系统只认最后一个安装程序设置的文件关联。</a:t>
            </a:r>
          </a:p>
          <a:p>
            <a:pPr>
              <a:lnSpc>
                <a:spcPct val="125000"/>
              </a:lnSpc>
              <a:buClr>
                <a:srgbClr val="6699FF"/>
              </a:buClr>
              <a:buFont typeface="Webdings" panose="05030102010509060703" pitchFamily="18" charset="2"/>
              <a:buChar char="8"/>
            </a:pPr>
            <a:r>
              <a:rPr lang="zh-CN" altLang="en-US" b="1">
                <a:solidFill>
                  <a:schemeClr val="hlink"/>
                </a:solidFill>
                <a:latin typeface="幼圆" panose="02010509060101010101" pitchFamily="49" charset="-122"/>
                <a:ea typeface="幼圆" panose="02010509060101010101" pitchFamily="49" charset="-122"/>
              </a:rPr>
              <a:t>利用</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打开方式</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指定文件关联（右图）</a:t>
            </a:r>
          </a:p>
          <a:p>
            <a:pPr>
              <a:lnSpc>
                <a:spcPct val="125000"/>
              </a:lnSpc>
              <a:buClr>
                <a:srgbClr val="6699FF"/>
              </a:buClr>
              <a:buFont typeface="Webdings" panose="05030102010509060703" pitchFamily="18" charset="2"/>
              <a:buChar char="8"/>
            </a:pPr>
            <a:r>
              <a:rPr lang="zh-CN" altLang="en-US" b="1">
                <a:solidFill>
                  <a:schemeClr val="hlink"/>
                </a:solidFill>
                <a:latin typeface="幼圆" panose="02010509060101010101" pitchFamily="49" charset="-122"/>
                <a:ea typeface="幼圆" panose="02010509060101010101" pitchFamily="49" charset="-122"/>
              </a:rPr>
              <a:t>利用</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文件夹选项</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新建文件关联</a:t>
            </a:r>
          </a:p>
        </p:txBody>
      </p:sp>
      <p:grpSp>
        <p:nvGrpSpPr>
          <p:cNvPr id="441351" name="Group 7"/>
          <p:cNvGrpSpPr/>
          <p:nvPr/>
        </p:nvGrpSpPr>
        <p:grpSpPr bwMode="auto">
          <a:xfrm>
            <a:off x="4800600" y="2057400"/>
            <a:ext cx="3771900" cy="4429125"/>
            <a:chOff x="3024" y="1296"/>
            <a:chExt cx="2376" cy="2790"/>
          </a:xfrm>
        </p:grpSpPr>
        <p:pic>
          <p:nvPicPr>
            <p:cNvPr id="441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 y="1296"/>
              <a:ext cx="2376" cy="279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41350" name="Rectangle 6"/>
            <p:cNvSpPr>
              <a:spLocks noChangeArrowheads="1"/>
            </p:cNvSpPr>
            <p:nvPr/>
          </p:nvSpPr>
          <p:spPr bwMode="auto">
            <a:xfrm>
              <a:off x="3168" y="3168"/>
              <a:ext cx="1440" cy="192"/>
            </a:xfrm>
            <a:prstGeom prst="rect">
              <a:avLst/>
            </a:prstGeom>
            <a:noFill/>
            <a:ln w="19050">
              <a:solidFill>
                <a:srgbClr val="FF0000"/>
              </a:solidFill>
              <a:miter lim="800000"/>
              <a:headEnd type="none" w="sm" len="sm"/>
              <a:tailEnd type="none" w="sm" len="sm"/>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5120096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ltLang="zh-CN"/>
              <a:t>  </a:t>
            </a:r>
            <a:r>
              <a:rPr lang="zh-CN" altLang="en-US"/>
              <a:t>计算机管理</a:t>
            </a:r>
          </a:p>
        </p:txBody>
      </p:sp>
      <p:sp>
        <p:nvSpPr>
          <p:cNvPr id="391171" name="Text Box 3"/>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sp>
        <p:nvSpPr>
          <p:cNvPr id="391172" name="Rectangle 4"/>
          <p:cNvSpPr>
            <a:spLocks noChangeArrowheads="1"/>
          </p:cNvSpPr>
          <p:nvPr/>
        </p:nvSpPr>
        <p:spPr bwMode="auto">
          <a:xfrm>
            <a:off x="688975" y="1752600"/>
            <a:ext cx="3160713"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algn="l" eaLnBrk="0" hangingPunct="0">
              <a:lnSpc>
                <a:spcPct val="150000"/>
              </a:lnSpc>
              <a:buClr>
                <a:srgbClr val="6699FF"/>
              </a:buClr>
              <a:buFont typeface="Webdings" panose="05030102010509060703" pitchFamily="18" charset="2"/>
              <a:buChar char="8"/>
            </a:pPr>
            <a:r>
              <a:rPr kumimoji="1" lang="zh-CN" altLang="en-US" sz="2800" b="1">
                <a:solidFill>
                  <a:schemeClr val="hlink"/>
                </a:solidFill>
                <a:latin typeface="幼圆" panose="02010509060101010101" pitchFamily="49" charset="-122"/>
                <a:ea typeface="幼圆" panose="02010509060101010101" pitchFamily="49" charset="-122"/>
              </a:rPr>
              <a:t>个性化工作环境</a:t>
            </a:r>
          </a:p>
          <a:p>
            <a:pPr marL="476250" indent="-476250" algn="l" eaLnBrk="0" hangingPunct="0">
              <a:lnSpc>
                <a:spcPct val="150000"/>
              </a:lnSpc>
              <a:buClr>
                <a:srgbClr val="6699FF"/>
              </a:buClr>
              <a:buFont typeface="Webdings" panose="05030102010509060703" pitchFamily="18" charset="2"/>
              <a:buChar char="8"/>
            </a:pPr>
            <a:r>
              <a:rPr kumimoji="1" lang="zh-CN" altLang="en-US" sz="2800" b="1">
                <a:solidFill>
                  <a:schemeClr val="hlink"/>
                </a:solidFill>
                <a:latin typeface="幼圆" panose="02010509060101010101" pitchFamily="49" charset="-122"/>
                <a:ea typeface="幼圆" panose="02010509060101010101" pitchFamily="49" charset="-122"/>
              </a:rPr>
              <a:t>用户管理</a:t>
            </a:r>
          </a:p>
          <a:p>
            <a:pPr marL="476250" indent="-476250" algn="l" eaLnBrk="0" hangingPunct="0">
              <a:lnSpc>
                <a:spcPct val="150000"/>
              </a:lnSpc>
              <a:buClr>
                <a:srgbClr val="6699FF"/>
              </a:buClr>
              <a:buFont typeface="Webdings" panose="05030102010509060703" pitchFamily="18" charset="2"/>
              <a:buChar char="8"/>
            </a:pPr>
            <a:r>
              <a:rPr kumimoji="1" lang="zh-CN" altLang="en-US" sz="2800" b="1">
                <a:solidFill>
                  <a:schemeClr val="hlink"/>
                </a:solidFill>
                <a:latin typeface="幼圆" panose="02010509060101010101" pitchFamily="49" charset="-122"/>
                <a:ea typeface="幼圆" panose="02010509060101010101" pitchFamily="49" charset="-122"/>
              </a:rPr>
              <a:t>磁盘管理</a:t>
            </a:r>
          </a:p>
          <a:p>
            <a:pPr marL="476250" indent="-476250" algn="l" eaLnBrk="0" hangingPunct="0">
              <a:lnSpc>
                <a:spcPct val="150000"/>
              </a:lnSpc>
              <a:buClr>
                <a:srgbClr val="6699FF"/>
              </a:buClr>
              <a:buFont typeface="Webdings" panose="05030102010509060703" pitchFamily="18" charset="2"/>
              <a:buChar char="8"/>
            </a:pPr>
            <a:r>
              <a:rPr kumimoji="1" lang="zh-CN" altLang="en-US" sz="2800" b="1">
                <a:solidFill>
                  <a:schemeClr val="hlink"/>
                </a:solidFill>
                <a:latin typeface="幼圆" panose="02010509060101010101" pitchFamily="49" charset="-122"/>
                <a:ea typeface="幼圆" panose="02010509060101010101" pitchFamily="49" charset="-122"/>
              </a:rPr>
              <a:t>系统资源管理</a:t>
            </a:r>
          </a:p>
          <a:p>
            <a:pPr marL="476250" indent="-476250" algn="l" eaLnBrk="0" hangingPunct="0">
              <a:lnSpc>
                <a:spcPct val="150000"/>
              </a:lnSpc>
              <a:buClr>
                <a:srgbClr val="6699FF"/>
              </a:buClr>
              <a:buFont typeface="Webdings" panose="05030102010509060703" pitchFamily="18" charset="2"/>
              <a:buChar char="8"/>
            </a:pPr>
            <a:r>
              <a:rPr kumimoji="1" lang="zh-CN" altLang="en-US" sz="2800" b="1">
                <a:solidFill>
                  <a:schemeClr val="hlink"/>
                </a:solidFill>
                <a:latin typeface="幼圆" panose="02010509060101010101" pitchFamily="49" charset="-122"/>
                <a:ea typeface="幼圆" panose="02010509060101010101" pitchFamily="49" charset="-122"/>
              </a:rPr>
              <a:t>注册表编辑器</a:t>
            </a:r>
          </a:p>
        </p:txBody>
      </p:sp>
      <p:graphicFrame>
        <p:nvGraphicFramePr>
          <p:cNvPr id="391173" name="Object 5"/>
          <p:cNvGraphicFramePr>
            <a:graphicFrameLocks noChangeAspect="1"/>
          </p:cNvGraphicFramePr>
          <p:nvPr/>
        </p:nvGraphicFramePr>
        <p:xfrm>
          <a:off x="4891088" y="1676400"/>
          <a:ext cx="784225" cy="574675"/>
        </p:xfrm>
        <a:graphic>
          <a:graphicData uri="http://schemas.openxmlformats.org/presentationml/2006/ole">
            <mc:AlternateContent xmlns:mc="http://schemas.openxmlformats.org/markup-compatibility/2006">
              <mc:Choice xmlns:v="urn:schemas-microsoft-com:vml" Requires="v">
                <p:oleObj spid="_x0000_s20517" name="位图图像" r:id="rId4" imgW="390525" imgH="285750" progId="Paint.Picture">
                  <p:embed/>
                </p:oleObj>
              </mc:Choice>
              <mc:Fallback>
                <p:oleObj name="位图图像" r:id="rId4" imgW="390525" imgH="285750" progId="Paint.Picture">
                  <p:embed/>
                  <p:pic>
                    <p:nvPicPr>
                      <p:cNvPr id="391173"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1088" y="1676400"/>
                        <a:ext cx="784225" cy="5746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391174" name="Text Box 6"/>
          <p:cNvSpPr txBox="1">
            <a:spLocks noChangeArrowheads="1"/>
          </p:cNvSpPr>
          <p:nvPr/>
        </p:nvSpPr>
        <p:spPr bwMode="auto">
          <a:xfrm>
            <a:off x="4572000" y="2209800"/>
            <a:ext cx="14620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用户和密码</a:t>
            </a:r>
            <a:endParaRPr lang="zh-CN" altLang="en-US" sz="1800" b="1">
              <a:latin typeface="Arial" panose="020B0604020202020204" pitchFamily="34" charset="0"/>
              <a:ea typeface="幼圆" panose="02010509060101010101" pitchFamily="49" charset="-122"/>
            </a:endParaRPr>
          </a:p>
        </p:txBody>
      </p:sp>
      <p:graphicFrame>
        <p:nvGraphicFramePr>
          <p:cNvPr id="391175" name="Object 7"/>
          <p:cNvGraphicFramePr>
            <a:graphicFrameLocks noChangeAspect="1"/>
          </p:cNvGraphicFramePr>
          <p:nvPr/>
        </p:nvGraphicFramePr>
        <p:xfrm>
          <a:off x="7543800" y="4343400"/>
          <a:ext cx="1238250" cy="1685925"/>
        </p:xfrm>
        <a:graphic>
          <a:graphicData uri="http://schemas.openxmlformats.org/presentationml/2006/ole">
            <mc:AlternateContent xmlns:mc="http://schemas.openxmlformats.org/markup-compatibility/2006">
              <mc:Choice xmlns:v="urn:schemas-microsoft-com:vml" Requires="v">
                <p:oleObj spid="_x0000_s20518" name="位图图像" r:id="rId6" imgW="1238250" imgH="1685925" progId="Paint.Picture">
                  <p:embed/>
                </p:oleObj>
              </mc:Choice>
              <mc:Fallback>
                <p:oleObj name="位图图像" r:id="rId6" imgW="1238250" imgH="1685925" progId="Paint.Picture">
                  <p:embed/>
                  <p:pic>
                    <p:nvPicPr>
                      <p:cNvPr id="39117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4343400"/>
                        <a:ext cx="1238250" cy="16859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aphicFrame>
        <p:nvGraphicFramePr>
          <p:cNvPr id="391176" name="Object 8"/>
          <p:cNvGraphicFramePr>
            <a:graphicFrameLocks noChangeAspect="1"/>
          </p:cNvGraphicFramePr>
          <p:nvPr/>
        </p:nvGraphicFramePr>
        <p:xfrm>
          <a:off x="5168900" y="2849563"/>
          <a:ext cx="784225" cy="650875"/>
        </p:xfrm>
        <a:graphic>
          <a:graphicData uri="http://schemas.openxmlformats.org/presentationml/2006/ole">
            <mc:AlternateContent xmlns:mc="http://schemas.openxmlformats.org/markup-compatibility/2006">
              <mc:Choice xmlns:v="urn:schemas-microsoft-com:vml" Requires="v">
                <p:oleObj spid="_x0000_s20519" name="位图图像" r:id="rId8" imgW="390525" imgH="323850" progId="Paint.Picture">
                  <p:embed/>
                </p:oleObj>
              </mc:Choice>
              <mc:Fallback>
                <p:oleObj name="位图图像" r:id="rId8" imgW="390525" imgH="323850" progId="Paint.Picture">
                  <p:embed/>
                  <p:pic>
                    <p:nvPicPr>
                      <p:cNvPr id="391176" name="Object 8"/>
                      <p:cNvPicPr>
                        <a:picLocks noChangeAspect="1" noChangeArrowheads="1"/>
                      </p:cNvPicPr>
                      <p:nvPr/>
                    </p:nvPicPr>
                    <p:blipFill>
                      <a:blip r:embed="rId9">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5168900" y="2849563"/>
                        <a:ext cx="784225" cy="6508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391177" name="Text Box 9"/>
          <p:cNvSpPr txBox="1">
            <a:spLocks noChangeArrowheads="1"/>
          </p:cNvSpPr>
          <p:nvPr/>
        </p:nvSpPr>
        <p:spPr bwMode="auto">
          <a:xfrm>
            <a:off x="4953000" y="3459163"/>
            <a:ext cx="12065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管理工具</a:t>
            </a:r>
            <a:endParaRPr lang="zh-CN" altLang="en-US" sz="1800" b="1">
              <a:latin typeface="Arial" panose="020B0604020202020204" pitchFamily="34" charset="0"/>
              <a:ea typeface="幼圆" panose="02010509060101010101" pitchFamily="49" charset="-122"/>
            </a:endParaRPr>
          </a:p>
        </p:txBody>
      </p:sp>
      <p:graphicFrame>
        <p:nvGraphicFramePr>
          <p:cNvPr id="391178" name="Object 10"/>
          <p:cNvGraphicFramePr>
            <a:graphicFrameLocks noChangeAspect="1"/>
          </p:cNvGraphicFramePr>
          <p:nvPr/>
        </p:nvGraphicFramePr>
        <p:xfrm>
          <a:off x="6769100" y="2925763"/>
          <a:ext cx="935038" cy="763587"/>
        </p:xfrm>
        <a:graphic>
          <a:graphicData uri="http://schemas.openxmlformats.org/presentationml/2006/ole">
            <mc:AlternateContent xmlns:mc="http://schemas.openxmlformats.org/markup-compatibility/2006">
              <mc:Choice xmlns:v="urn:schemas-microsoft-com:vml" Requires="v">
                <p:oleObj spid="_x0000_s20520" name="位图图像" r:id="rId10" imgW="466725" imgH="381000" progId="Paint.Picture">
                  <p:embed/>
                </p:oleObj>
              </mc:Choice>
              <mc:Fallback>
                <p:oleObj name="位图图像" r:id="rId10" imgW="466725" imgH="381000" progId="Paint.Picture">
                  <p:embed/>
                  <p:pic>
                    <p:nvPicPr>
                      <p:cNvPr id="391178" name="Object 10"/>
                      <p:cNvPicPr>
                        <a:picLocks noChangeAspect="1" noChangeArrowheads="1"/>
                      </p:cNvPicPr>
                      <p:nvPr/>
                    </p:nvPicPr>
                    <p:blipFill>
                      <a:blip r:embed="rId11">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6769100" y="2925763"/>
                        <a:ext cx="935038" cy="76358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391179" name="Text Box 11"/>
          <p:cNvSpPr txBox="1">
            <a:spLocks noChangeArrowheads="1"/>
          </p:cNvSpPr>
          <p:nvPr/>
        </p:nvSpPr>
        <p:spPr bwMode="auto">
          <a:xfrm>
            <a:off x="6400800" y="3459163"/>
            <a:ext cx="14620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计算机管理</a:t>
            </a:r>
            <a:endParaRPr lang="zh-CN" altLang="en-US" sz="1800" b="1">
              <a:latin typeface="Arial" panose="020B0604020202020204" pitchFamily="34" charset="0"/>
              <a:ea typeface="幼圆" panose="02010509060101010101" pitchFamily="49" charset="-122"/>
            </a:endParaRPr>
          </a:p>
        </p:txBody>
      </p:sp>
      <p:grpSp>
        <p:nvGrpSpPr>
          <p:cNvPr id="391180" name="Group 12"/>
          <p:cNvGrpSpPr/>
          <p:nvPr/>
        </p:nvGrpSpPr>
        <p:grpSpPr bwMode="auto">
          <a:xfrm>
            <a:off x="4343400" y="4495800"/>
            <a:ext cx="1462088" cy="1036638"/>
            <a:chOff x="2736" y="2832"/>
            <a:chExt cx="921" cy="653"/>
          </a:xfrm>
        </p:grpSpPr>
        <p:graphicFrame>
          <p:nvGraphicFramePr>
            <p:cNvPr id="391181" name="Object 13"/>
            <p:cNvGraphicFramePr>
              <a:graphicFrameLocks noChangeAspect="1"/>
            </p:cNvGraphicFramePr>
            <p:nvPr/>
          </p:nvGraphicFramePr>
          <p:xfrm>
            <a:off x="2975" y="2832"/>
            <a:ext cx="385" cy="409"/>
          </p:xfrm>
          <a:graphic>
            <a:graphicData uri="http://schemas.openxmlformats.org/presentationml/2006/ole">
              <mc:AlternateContent xmlns:mc="http://schemas.openxmlformats.org/markup-compatibility/2006">
                <mc:Choice xmlns:v="urn:schemas-microsoft-com:vml" Requires="v">
                  <p:oleObj spid="_x0000_s20521" name="位图图像" r:id="rId12" imgW="304800" imgH="323850" progId="Paint.Picture">
                    <p:embed/>
                  </p:oleObj>
                </mc:Choice>
                <mc:Fallback>
                  <p:oleObj name="位图图像" r:id="rId12" imgW="304800" imgH="323850" progId="Paint.Picture">
                    <p:embed/>
                    <p:pic>
                      <p:nvPicPr>
                        <p:cNvPr id="391181" name="Object 13"/>
                        <p:cNvPicPr>
                          <a:picLocks noChangeAspect="1" noChangeArrowheads="1"/>
                        </p:cNvPicPr>
                        <p:nvPr/>
                      </p:nvPicPr>
                      <p:blipFill>
                        <a:blip r:embed="rId13">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2975" y="2832"/>
                          <a:ext cx="385" cy="40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391182" name="Text Box 14"/>
            <p:cNvSpPr txBox="1">
              <a:spLocks noChangeArrowheads="1"/>
            </p:cNvSpPr>
            <p:nvPr/>
          </p:nvSpPr>
          <p:spPr bwMode="auto">
            <a:xfrm>
              <a:off x="2736" y="3216"/>
              <a:ext cx="92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事件查看器</a:t>
              </a:r>
              <a:endParaRPr lang="zh-CN" altLang="en-US" sz="1800" b="1">
                <a:latin typeface="Arial" panose="020B0604020202020204" pitchFamily="34" charset="0"/>
                <a:ea typeface="幼圆" panose="02010509060101010101" pitchFamily="49" charset="-122"/>
              </a:endParaRPr>
            </a:p>
          </p:txBody>
        </p:sp>
      </p:grpSp>
      <p:graphicFrame>
        <p:nvGraphicFramePr>
          <p:cNvPr id="391183" name="Object 15"/>
          <p:cNvGraphicFramePr>
            <a:graphicFrameLocks noChangeAspect="1"/>
          </p:cNvGraphicFramePr>
          <p:nvPr/>
        </p:nvGraphicFramePr>
        <p:xfrm>
          <a:off x="7162800" y="1905000"/>
          <a:ext cx="704850" cy="647700"/>
        </p:xfrm>
        <a:graphic>
          <a:graphicData uri="http://schemas.openxmlformats.org/presentationml/2006/ole">
            <mc:AlternateContent xmlns:mc="http://schemas.openxmlformats.org/markup-compatibility/2006">
              <mc:Choice xmlns:v="urn:schemas-microsoft-com:vml" Requires="v">
                <p:oleObj spid="_x0000_s20522" name="位图图像" r:id="rId14" imgW="352425" imgH="323850" progId="Paint.Picture">
                  <p:embed/>
                </p:oleObj>
              </mc:Choice>
              <mc:Fallback>
                <p:oleObj name="位图图像" r:id="rId14" imgW="352425" imgH="323850" progId="Paint.Picture">
                  <p:embed/>
                  <p:pic>
                    <p:nvPicPr>
                      <p:cNvPr id="391183" name="Object 15"/>
                      <p:cNvPicPr>
                        <a:picLocks noChangeAspect="1" noChangeArrowheads="1"/>
                      </p:cNvPicPr>
                      <p:nvPr/>
                    </p:nvPicPr>
                    <p:blipFill>
                      <a:blip r:embed="rId15">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7162800" y="1905000"/>
                        <a:ext cx="704850" cy="6477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391184" name="Text Box 16"/>
          <p:cNvSpPr txBox="1">
            <a:spLocks noChangeArrowheads="1"/>
          </p:cNvSpPr>
          <p:nvPr/>
        </p:nvSpPr>
        <p:spPr bwMode="auto">
          <a:xfrm>
            <a:off x="6953250" y="2392363"/>
            <a:ext cx="12001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磁盘清理</a:t>
            </a:r>
            <a:endParaRPr lang="zh-CN" altLang="en-US" sz="1800" b="1">
              <a:latin typeface="Arial" panose="020B0604020202020204" pitchFamily="34" charset="0"/>
              <a:ea typeface="幼圆" panose="02010509060101010101" pitchFamily="49" charset="-122"/>
            </a:endParaRPr>
          </a:p>
        </p:txBody>
      </p:sp>
      <p:graphicFrame>
        <p:nvGraphicFramePr>
          <p:cNvPr id="391185" name="Object 17"/>
          <p:cNvGraphicFramePr>
            <a:graphicFrameLocks noChangeAspect="1"/>
          </p:cNvGraphicFramePr>
          <p:nvPr/>
        </p:nvGraphicFramePr>
        <p:xfrm>
          <a:off x="6343650" y="4191000"/>
          <a:ext cx="590550" cy="666750"/>
        </p:xfrm>
        <a:graphic>
          <a:graphicData uri="http://schemas.openxmlformats.org/presentationml/2006/ole">
            <mc:AlternateContent xmlns:mc="http://schemas.openxmlformats.org/markup-compatibility/2006">
              <mc:Choice xmlns:v="urn:schemas-microsoft-com:vml" Requires="v">
                <p:oleObj spid="_x0000_s20523" name="位图图像" r:id="rId16" imgW="590550" imgH="666750" progId="Paint.Picture">
                  <p:embed/>
                </p:oleObj>
              </mc:Choice>
              <mc:Fallback>
                <p:oleObj name="位图图像" r:id="rId16" imgW="590550" imgH="666750" progId="Paint.Picture">
                  <p:embed/>
                  <p:pic>
                    <p:nvPicPr>
                      <p:cNvPr id="391185" name="Object 17"/>
                      <p:cNvPicPr>
                        <a:picLocks noChangeAspect="1" noChangeArrowheads="1"/>
                      </p:cNvPicPr>
                      <p:nvPr/>
                    </p:nvPicPr>
                    <p:blipFill>
                      <a:blip r:embed="rId17">
                        <a:clrChange>
                          <a:clrFrom>
                            <a:srgbClr val="00FF00"/>
                          </a:clrFrom>
                          <a:clrTo>
                            <a:srgbClr val="00FF00">
                              <a:alpha val="0"/>
                            </a:srgbClr>
                          </a:clrTo>
                        </a:clrChange>
                        <a:extLst>
                          <a:ext uri="{28A0092B-C50C-407E-A947-70E740481C1C}">
                            <a14:useLocalDpi xmlns:a14="http://schemas.microsoft.com/office/drawing/2010/main" val="0"/>
                          </a:ext>
                        </a:extLst>
                      </a:blip>
                      <a:srcRect/>
                      <a:stretch>
                        <a:fillRect/>
                      </a:stretch>
                    </p:blipFill>
                    <p:spPr bwMode="auto">
                      <a:xfrm>
                        <a:off x="6343650" y="4191000"/>
                        <a:ext cx="590550" cy="6667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391186" name="Text Box 18"/>
          <p:cNvSpPr txBox="1">
            <a:spLocks noChangeArrowheads="1"/>
          </p:cNvSpPr>
          <p:nvPr/>
        </p:nvSpPr>
        <p:spPr bwMode="auto">
          <a:xfrm>
            <a:off x="5791200" y="4800600"/>
            <a:ext cx="17081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磁盘碎片整理</a:t>
            </a:r>
            <a:endParaRPr lang="zh-CN" altLang="en-US" sz="1800" b="1">
              <a:latin typeface="Arial" panose="020B0604020202020204" pitchFamily="34" charset="0"/>
              <a:ea typeface="幼圆" panose="02010509060101010101" pitchFamily="49" charset="-122"/>
            </a:endParaRPr>
          </a:p>
        </p:txBody>
      </p:sp>
    </p:spTree>
    <p:extLst>
      <p:ext uri="{BB962C8B-B14F-4D97-AF65-F5344CB8AC3E}">
        <p14:creationId xmlns:p14="http://schemas.microsoft.com/office/powerpoint/2010/main" val="15024024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altLang="zh-CN"/>
              <a:t>  </a:t>
            </a:r>
            <a:r>
              <a:rPr lang="zh-CN" altLang="en-US"/>
              <a:t>个性化的工作环境</a:t>
            </a:r>
          </a:p>
        </p:txBody>
      </p:sp>
      <p:sp>
        <p:nvSpPr>
          <p:cNvPr id="392196" name="Rectangle 4"/>
          <p:cNvSpPr>
            <a:spLocks noChangeArrowheads="1"/>
          </p:cNvSpPr>
          <p:nvPr/>
        </p:nvSpPr>
        <p:spPr bwMode="auto">
          <a:xfrm>
            <a:off x="457200" y="1752600"/>
            <a:ext cx="4337050" cy="392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个性化的</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开始</a:t>
            </a:r>
            <a:r>
              <a:rPr kumimoji="1" lang="zh-CN" altLang="en-US" b="1">
                <a:solidFill>
                  <a:schemeClr val="hlink"/>
                </a:solidFill>
                <a:latin typeface="Arial" panose="020B0604020202020204"/>
                <a:ea typeface="幼圆" panose="02010509060101010101" pitchFamily="49" charset="-122"/>
              </a:rPr>
              <a:t>”</a:t>
            </a:r>
            <a:r>
              <a:rPr kumimoji="1" lang="zh-CN" altLang="en-US" b="1">
                <a:solidFill>
                  <a:schemeClr val="hlink"/>
                </a:solidFill>
                <a:latin typeface="幼圆" panose="02010509060101010101" pitchFamily="49" charset="-122"/>
                <a:ea typeface="幼圆" panose="02010509060101010101" pitchFamily="49" charset="-122"/>
              </a:rPr>
              <a:t>菜单</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可定制的工具栏</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自定义任务栏</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美化桌面</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调整屏幕刷新频率</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设置屏幕分辨率和颜色质量</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为特殊程序设置分辨率</a:t>
            </a:r>
          </a:p>
        </p:txBody>
      </p:sp>
      <p:sp>
        <p:nvSpPr>
          <p:cNvPr id="392198" name="Text Box 6"/>
          <p:cNvSpPr txBox="1">
            <a:spLocks noChangeArrowheads="1"/>
          </p:cNvSpPr>
          <p:nvPr/>
        </p:nvSpPr>
        <p:spPr bwMode="auto">
          <a:xfrm>
            <a:off x="4953000" y="5867400"/>
            <a:ext cx="386873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30000"/>
              </a:lnSpc>
              <a:buClr>
                <a:srgbClr val="FF0000"/>
              </a:buClr>
              <a:buFont typeface="Webdings" panose="05030102010509060703" pitchFamily="18" charset="2"/>
              <a:buNone/>
            </a:pPr>
            <a:r>
              <a:rPr lang="zh-CN" altLang="en-US" sz="1600" b="1">
                <a:solidFill>
                  <a:schemeClr val="hlink"/>
                </a:solidFill>
                <a:latin typeface="幼圆" panose="02010509060101010101" pitchFamily="49" charset="-122"/>
                <a:ea typeface="幼圆" panose="02010509060101010101" pitchFamily="49" charset="-122"/>
              </a:rPr>
              <a:t>鼠标右键单击桌面，选择</a:t>
            </a:r>
            <a:r>
              <a:rPr lang="zh-CN" altLang="en-US" sz="1600" b="1">
                <a:solidFill>
                  <a:schemeClr val="hlink"/>
                </a:solidFill>
                <a:latin typeface="Times New Roman" panose="02020603050405020304"/>
                <a:ea typeface="幼圆" panose="02010509060101010101" pitchFamily="49" charset="-122"/>
              </a:rPr>
              <a:t>“</a:t>
            </a:r>
            <a:r>
              <a:rPr lang="zh-CN" altLang="en-US" sz="1600" b="1">
                <a:solidFill>
                  <a:schemeClr val="hlink"/>
                </a:solidFill>
                <a:latin typeface="幼圆" panose="02010509060101010101" pitchFamily="49" charset="-122"/>
                <a:ea typeface="幼圆" panose="02010509060101010101" pitchFamily="49" charset="-122"/>
              </a:rPr>
              <a:t>属性</a:t>
            </a:r>
            <a:r>
              <a:rPr lang="zh-CN" altLang="en-US" sz="1600" b="1">
                <a:solidFill>
                  <a:schemeClr val="hlink"/>
                </a:solidFill>
                <a:latin typeface="Times New Roman" panose="02020603050405020304"/>
                <a:ea typeface="幼圆" panose="02010509060101010101" pitchFamily="49" charset="-122"/>
              </a:rPr>
              <a:t>”</a:t>
            </a:r>
            <a:r>
              <a:rPr lang="zh-CN" altLang="en-US" sz="1600" b="1">
                <a:solidFill>
                  <a:schemeClr val="hlink"/>
                </a:solidFill>
                <a:latin typeface="幼圆" panose="02010509060101010101" pitchFamily="49" charset="-122"/>
                <a:ea typeface="幼圆" panose="02010509060101010101" pitchFamily="49" charset="-122"/>
              </a:rPr>
              <a:t>快捷命令</a:t>
            </a:r>
          </a:p>
        </p:txBody>
      </p:sp>
      <p:pic>
        <p:nvPicPr>
          <p:cNvPr id="3921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00200"/>
            <a:ext cx="3867150" cy="42386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92200" name="Text Box 8"/>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spTree>
    <p:extLst>
      <p:ext uri="{BB962C8B-B14F-4D97-AF65-F5344CB8AC3E}">
        <p14:creationId xmlns:p14="http://schemas.microsoft.com/office/powerpoint/2010/main" val="3792649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r>
              <a:rPr lang="en-US" altLang="zh-CN"/>
              <a:t>  </a:t>
            </a:r>
            <a:r>
              <a:rPr lang="zh-CN" altLang="en-US"/>
              <a:t>用户管理</a:t>
            </a:r>
          </a:p>
        </p:txBody>
      </p:sp>
      <p:sp>
        <p:nvSpPr>
          <p:cNvPr id="393220" name="Rectangle 4"/>
          <p:cNvSpPr>
            <a:spLocks noChangeArrowheads="1"/>
          </p:cNvSpPr>
          <p:nvPr/>
        </p:nvSpPr>
        <p:spPr bwMode="auto">
          <a:xfrm>
            <a:off x="533400" y="1600200"/>
            <a:ext cx="82296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marL="93980" indent="-93980" algn="l" eaLnBrk="0" hangingPunct="0">
              <a:lnSpc>
                <a:spcPct val="110000"/>
              </a:lnSpc>
              <a:buClr>
                <a:srgbClr val="6699FF"/>
              </a:buClr>
              <a:buFont typeface="Webdings" panose="05030102010509060703" pitchFamily="18" charset="2"/>
              <a:buNone/>
            </a:pPr>
            <a:r>
              <a:rPr kumimoji="1" lang="en-US" altLang="zh-CN" b="1">
                <a:solidFill>
                  <a:schemeClr val="hlink"/>
                </a:solidFill>
                <a:latin typeface="Arial" panose="020B0604020202020204" pitchFamily="34" charset="0"/>
                <a:ea typeface="幼圆" panose="02010509060101010101" pitchFamily="49" charset="-122"/>
              </a:rPr>
              <a:t>Windows XP</a:t>
            </a:r>
            <a:r>
              <a:rPr kumimoji="1" lang="zh-CN" altLang="en-US" b="1">
                <a:solidFill>
                  <a:schemeClr val="hlink"/>
                </a:solidFill>
                <a:latin typeface="Arial" panose="020B0604020202020204" pitchFamily="34" charset="0"/>
                <a:ea typeface="幼圆" panose="02010509060101010101" pitchFamily="49" charset="-122"/>
              </a:rPr>
              <a:t>系统的用户管理内容，主要包括</a:t>
            </a:r>
            <a:r>
              <a:rPr kumimoji="1" lang="zh-CN" altLang="en-US" b="1">
                <a:solidFill>
                  <a:srgbClr val="6699FF"/>
                </a:solidFill>
                <a:effectLst>
                  <a:outerShdw blurRad="38100" dist="38100" dir="2700000" algn="tl">
                    <a:srgbClr val="C0C0C0"/>
                  </a:outerShdw>
                </a:effectLst>
                <a:latin typeface="Arial" panose="020B0604020202020204" pitchFamily="34" charset="0"/>
                <a:ea typeface="幼圆" panose="02010509060101010101" pitchFamily="49" charset="-122"/>
              </a:rPr>
              <a:t>帐号的创建、设置密码、修改帐号等</a:t>
            </a:r>
            <a:r>
              <a:rPr kumimoji="1" lang="zh-CN" altLang="en-US" b="1">
                <a:solidFill>
                  <a:schemeClr val="hlink"/>
                </a:solidFill>
                <a:latin typeface="Arial" panose="020B0604020202020204" pitchFamily="34" charset="0"/>
                <a:ea typeface="幼圆" panose="02010509060101010101" pitchFamily="49" charset="-122"/>
              </a:rPr>
              <a:t>内容，可以通过打开“控制面板”中的“用户帐户”或者“管理工具”来进行设置。对于单机多用户环境，将所有的用户进行合适的分类而授予相应的权限就可以有效管理计算机。</a:t>
            </a:r>
          </a:p>
        </p:txBody>
      </p:sp>
      <p:sp>
        <p:nvSpPr>
          <p:cNvPr id="393226" name="Rectangle 10"/>
          <p:cNvSpPr>
            <a:spLocks noChangeArrowheads="1"/>
          </p:cNvSpPr>
          <p:nvPr/>
        </p:nvSpPr>
        <p:spPr bwMode="auto">
          <a:xfrm>
            <a:off x="3128963" y="1943100"/>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sp>
        <p:nvSpPr>
          <p:cNvPr id="393228" name="Text Box 12"/>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grpSp>
        <p:nvGrpSpPr>
          <p:cNvPr id="393230" name="Group 14"/>
          <p:cNvGrpSpPr/>
          <p:nvPr/>
        </p:nvGrpSpPr>
        <p:grpSpPr bwMode="auto">
          <a:xfrm>
            <a:off x="7681913" y="668338"/>
            <a:ext cx="1206500" cy="901700"/>
            <a:chOff x="4839" y="421"/>
            <a:chExt cx="760" cy="568"/>
          </a:xfrm>
        </p:grpSpPr>
        <p:sp>
          <p:nvSpPr>
            <p:cNvPr id="393223" name="Text Box 7"/>
            <p:cNvSpPr txBox="1">
              <a:spLocks noChangeArrowheads="1"/>
            </p:cNvSpPr>
            <p:nvPr/>
          </p:nvSpPr>
          <p:spPr bwMode="auto">
            <a:xfrm>
              <a:off x="4839" y="720"/>
              <a:ext cx="76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用户账号</a:t>
              </a:r>
              <a:endParaRPr lang="zh-CN" altLang="en-US" sz="1800" b="1">
                <a:latin typeface="Arial" panose="020B0604020202020204" pitchFamily="34" charset="0"/>
                <a:ea typeface="幼圆" panose="02010509060101010101" pitchFamily="49" charset="-122"/>
              </a:endParaRPr>
            </a:p>
          </p:txBody>
        </p:sp>
        <p:graphicFrame>
          <p:nvGraphicFramePr>
            <p:cNvPr id="393229" name="Object 13"/>
            <p:cNvGraphicFramePr>
              <a:graphicFrameLocks noChangeAspect="1"/>
            </p:cNvGraphicFramePr>
            <p:nvPr/>
          </p:nvGraphicFramePr>
          <p:xfrm>
            <a:off x="5000" y="421"/>
            <a:ext cx="424" cy="347"/>
          </p:xfrm>
          <a:graphic>
            <a:graphicData uri="http://schemas.openxmlformats.org/presentationml/2006/ole">
              <mc:AlternateContent xmlns:mc="http://schemas.openxmlformats.org/markup-compatibility/2006">
                <mc:Choice xmlns:v="urn:schemas-microsoft-com:vml" Requires="v">
                  <p:oleObj spid="_x0000_s21516" name="位图图像" r:id="rId4" imgW="314325" imgH="257175" progId="Paint.Picture">
                    <p:embed/>
                  </p:oleObj>
                </mc:Choice>
                <mc:Fallback>
                  <p:oleObj name="位图图像" r:id="rId4" imgW="314325" imgH="257175" progId="Paint.Picture">
                    <p:embed/>
                    <p:pic>
                      <p:nvPicPr>
                        <p:cNvPr id="39322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 y="421"/>
                          <a:ext cx="424" cy="34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graphicFrame>
        <p:nvGraphicFramePr>
          <p:cNvPr id="393231" name="Object 15"/>
          <p:cNvGraphicFramePr>
            <a:graphicFrameLocks noChangeAspect="1"/>
          </p:cNvGraphicFramePr>
          <p:nvPr/>
        </p:nvGraphicFramePr>
        <p:xfrm>
          <a:off x="1371600" y="3844925"/>
          <a:ext cx="6400800" cy="2327275"/>
        </p:xfrm>
        <a:graphic>
          <a:graphicData uri="http://schemas.openxmlformats.org/presentationml/2006/ole">
            <mc:AlternateContent xmlns:mc="http://schemas.openxmlformats.org/markup-compatibility/2006">
              <mc:Choice xmlns:v="urn:schemas-microsoft-com:vml" Requires="v">
                <p:oleObj spid="_x0000_s21517" name="位图图像" r:id="rId6" imgW="5762625" imgH="2095500" progId="Paint.Picture">
                  <p:embed/>
                </p:oleObj>
              </mc:Choice>
              <mc:Fallback>
                <p:oleObj name="位图图像" r:id="rId6" imgW="5762625" imgH="2095500" progId="Paint.Picture">
                  <p:embed/>
                  <p:pic>
                    <p:nvPicPr>
                      <p:cNvPr id="393231"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844925"/>
                        <a:ext cx="6400800" cy="23272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Tree>
    <p:extLst>
      <p:ext uri="{BB962C8B-B14F-4D97-AF65-F5344CB8AC3E}">
        <p14:creationId xmlns:p14="http://schemas.microsoft.com/office/powerpoint/2010/main" val="141493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zh-CN"/>
              <a:t>  </a:t>
            </a:r>
            <a:r>
              <a:rPr lang="zh-CN" altLang="en-US"/>
              <a:t>磁盘管理</a:t>
            </a:r>
          </a:p>
        </p:txBody>
      </p:sp>
      <p:sp>
        <p:nvSpPr>
          <p:cNvPr id="394244" name="Rectangle 4"/>
          <p:cNvSpPr>
            <a:spLocks noChangeArrowheads="1"/>
          </p:cNvSpPr>
          <p:nvPr/>
        </p:nvSpPr>
        <p:spPr bwMode="auto">
          <a:xfrm>
            <a:off x="1157288" y="1752600"/>
            <a:ext cx="2805112"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algn="l" eaLnBrk="0" hangingPunct="0">
              <a:lnSpc>
                <a:spcPct val="125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磁盘操作基础</a:t>
            </a:r>
          </a:p>
          <a:p>
            <a:pPr marL="476250" indent="-476250" algn="l" eaLnBrk="0" hangingPunct="0">
              <a:lnSpc>
                <a:spcPct val="125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查看磁盘容量</a:t>
            </a:r>
          </a:p>
          <a:p>
            <a:pPr marL="476250" indent="-476250" algn="l" eaLnBrk="0" hangingPunct="0">
              <a:lnSpc>
                <a:spcPct val="125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查看磁盘分区</a:t>
            </a:r>
          </a:p>
          <a:p>
            <a:pPr marL="476250" indent="-476250" algn="l" eaLnBrk="0" hangingPunct="0">
              <a:lnSpc>
                <a:spcPct val="125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磁盘管理器</a:t>
            </a:r>
          </a:p>
          <a:p>
            <a:pPr marL="476250" indent="-476250" algn="l" eaLnBrk="0" hangingPunct="0">
              <a:lnSpc>
                <a:spcPct val="125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创建磁盘分区</a:t>
            </a:r>
          </a:p>
          <a:p>
            <a:pPr marL="476250" indent="-476250" algn="l" eaLnBrk="0" hangingPunct="0">
              <a:lnSpc>
                <a:spcPct val="125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磁盘格式化</a:t>
            </a:r>
          </a:p>
          <a:p>
            <a:pPr marL="476250" indent="-476250" algn="l" eaLnBrk="0" hangingPunct="0">
              <a:lnSpc>
                <a:spcPct val="125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禁用和卸载硬盘</a:t>
            </a:r>
          </a:p>
          <a:p>
            <a:pPr marL="476250" indent="-476250" algn="l" eaLnBrk="0" hangingPunct="0">
              <a:lnSpc>
                <a:spcPct val="125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清理磁盘</a:t>
            </a:r>
          </a:p>
          <a:p>
            <a:pPr marL="476250" indent="-476250" algn="l" eaLnBrk="0" hangingPunct="0">
              <a:lnSpc>
                <a:spcPct val="125000"/>
              </a:lnSpc>
              <a:buClr>
                <a:srgbClr val="6699FF"/>
              </a:buClr>
              <a:buFont typeface="Webdings" panose="05030102010509060703" pitchFamily="18" charset="2"/>
              <a:buNone/>
            </a:pPr>
            <a:r>
              <a:rPr kumimoji="1" lang="zh-CN" altLang="en-US" b="1">
                <a:solidFill>
                  <a:schemeClr val="hlink"/>
                </a:solidFill>
                <a:latin typeface="幼圆" panose="02010509060101010101" pitchFamily="49" charset="-122"/>
                <a:ea typeface="幼圆" panose="02010509060101010101" pitchFamily="49" charset="-122"/>
              </a:rPr>
              <a:t>整理磁盘碎片</a:t>
            </a:r>
          </a:p>
        </p:txBody>
      </p:sp>
      <p:sp>
        <p:nvSpPr>
          <p:cNvPr id="394248" name="Text Box 8"/>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graphicFrame>
        <p:nvGraphicFramePr>
          <p:cNvPr id="394249" name="Object 9"/>
          <p:cNvGraphicFramePr>
            <a:graphicFrameLocks noChangeAspect="1"/>
          </p:cNvGraphicFramePr>
          <p:nvPr/>
        </p:nvGraphicFramePr>
        <p:xfrm>
          <a:off x="762000" y="1905000"/>
          <a:ext cx="346075" cy="341313"/>
        </p:xfrm>
        <a:graphic>
          <a:graphicData uri="http://schemas.openxmlformats.org/presentationml/2006/ole">
            <mc:AlternateContent xmlns:mc="http://schemas.openxmlformats.org/markup-compatibility/2006">
              <mc:Choice xmlns:v="urn:schemas-microsoft-com:vml" Requires="v">
                <p:oleObj spid="_x0000_s22555" name="BMP 图象" r:id="rId4" imgW="685800" imgH="676275" progId="Paint.Picture">
                  <p:embed/>
                </p:oleObj>
              </mc:Choice>
              <mc:Fallback>
                <p:oleObj name="BMP 图象" r:id="rId4" imgW="685800" imgH="676275" progId="Paint.Picture">
                  <p:embed/>
                  <p:pic>
                    <p:nvPicPr>
                      <p:cNvPr id="394249" name="Object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9050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250" name="Object 10"/>
          <p:cNvGraphicFramePr>
            <a:graphicFrameLocks noChangeAspect="1"/>
          </p:cNvGraphicFramePr>
          <p:nvPr/>
        </p:nvGraphicFramePr>
        <p:xfrm>
          <a:off x="762000" y="3276600"/>
          <a:ext cx="346075" cy="341313"/>
        </p:xfrm>
        <a:graphic>
          <a:graphicData uri="http://schemas.openxmlformats.org/presentationml/2006/ole">
            <mc:AlternateContent xmlns:mc="http://schemas.openxmlformats.org/markup-compatibility/2006">
              <mc:Choice xmlns:v="urn:schemas-microsoft-com:vml" Requires="v">
                <p:oleObj spid="_x0000_s22556" name="BMP 图象" r:id="rId6" imgW="685800" imgH="676275" progId="Paint.Picture">
                  <p:embed/>
                </p:oleObj>
              </mc:Choice>
              <mc:Fallback>
                <p:oleObj name="BMP 图象" r:id="rId6" imgW="685800" imgH="676275" progId="Paint.Picture">
                  <p:embed/>
                  <p:pic>
                    <p:nvPicPr>
                      <p:cNvPr id="394250" name="Object 10"/>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32766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251" name="Object 11"/>
          <p:cNvGraphicFramePr>
            <a:graphicFrameLocks noChangeAspect="1"/>
          </p:cNvGraphicFramePr>
          <p:nvPr/>
        </p:nvGraphicFramePr>
        <p:xfrm>
          <a:off x="762000" y="5068888"/>
          <a:ext cx="346075" cy="341312"/>
        </p:xfrm>
        <a:graphic>
          <a:graphicData uri="http://schemas.openxmlformats.org/presentationml/2006/ole">
            <mc:AlternateContent xmlns:mc="http://schemas.openxmlformats.org/markup-compatibility/2006">
              <mc:Choice xmlns:v="urn:schemas-microsoft-com:vml" Requires="v">
                <p:oleObj spid="_x0000_s22557" name="BMP 图象" r:id="rId7" imgW="685800" imgH="676275" progId="Paint.Picture">
                  <p:embed/>
                </p:oleObj>
              </mc:Choice>
              <mc:Fallback>
                <p:oleObj name="BMP 图象" r:id="rId7" imgW="685800" imgH="676275" progId="Paint.Picture">
                  <p:embed/>
                  <p:pic>
                    <p:nvPicPr>
                      <p:cNvPr id="394251" name="Object 1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5068888"/>
                        <a:ext cx="346075"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252" name="Object 12"/>
          <p:cNvGraphicFramePr>
            <a:graphicFrameLocks noChangeAspect="1"/>
          </p:cNvGraphicFramePr>
          <p:nvPr/>
        </p:nvGraphicFramePr>
        <p:xfrm>
          <a:off x="762000" y="5562600"/>
          <a:ext cx="346075" cy="341313"/>
        </p:xfrm>
        <a:graphic>
          <a:graphicData uri="http://schemas.openxmlformats.org/presentationml/2006/ole">
            <mc:AlternateContent xmlns:mc="http://schemas.openxmlformats.org/markup-compatibility/2006">
              <mc:Choice xmlns:v="urn:schemas-microsoft-com:vml" Requires="v">
                <p:oleObj spid="_x0000_s22558" name="BMP 图象" r:id="rId8" imgW="685800" imgH="676275" progId="Paint.Picture">
                  <p:embed/>
                </p:oleObj>
              </mc:Choice>
              <mc:Fallback>
                <p:oleObj name="BMP 图象" r:id="rId8" imgW="685800" imgH="676275" progId="Paint.Picture">
                  <p:embed/>
                  <p:pic>
                    <p:nvPicPr>
                      <p:cNvPr id="394252" name="Object 1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5562600"/>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94254" name="Group 14"/>
          <p:cNvGrpSpPr/>
          <p:nvPr/>
        </p:nvGrpSpPr>
        <p:grpSpPr bwMode="auto">
          <a:xfrm>
            <a:off x="6184900" y="1295400"/>
            <a:ext cx="1206500" cy="982663"/>
            <a:chOff x="3896" y="1042"/>
            <a:chExt cx="760" cy="619"/>
          </a:xfrm>
        </p:grpSpPr>
        <p:sp>
          <p:nvSpPr>
            <p:cNvPr id="394247" name="Text Box 7"/>
            <p:cNvSpPr txBox="1">
              <a:spLocks noChangeArrowheads="1"/>
            </p:cNvSpPr>
            <p:nvPr/>
          </p:nvSpPr>
          <p:spPr bwMode="auto">
            <a:xfrm>
              <a:off x="3896" y="1392"/>
              <a:ext cx="76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285750" indent="-285750"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buClr>
                  <a:srgbClr val="FF0000"/>
                </a:buClr>
                <a:buFont typeface="Webdings" panose="05030102010509060703" pitchFamily="18" charset="2"/>
                <a:buNone/>
              </a:pPr>
              <a:r>
                <a:rPr lang="zh-CN" altLang="en-US" sz="2000" b="1">
                  <a:latin typeface="Arial" panose="020B0604020202020204" pitchFamily="34" charset="0"/>
                  <a:ea typeface="幼圆" panose="02010509060101010101" pitchFamily="49" charset="-122"/>
                </a:rPr>
                <a:t>管理工具</a:t>
              </a:r>
              <a:endParaRPr lang="zh-CN" altLang="en-US" sz="1800" b="1">
                <a:latin typeface="Arial" panose="020B0604020202020204" pitchFamily="34" charset="0"/>
                <a:ea typeface="幼圆" panose="02010509060101010101" pitchFamily="49" charset="-122"/>
              </a:endParaRPr>
            </a:p>
          </p:txBody>
        </p:sp>
        <p:graphicFrame>
          <p:nvGraphicFramePr>
            <p:cNvPr id="394253" name="Object 13"/>
            <p:cNvGraphicFramePr>
              <a:graphicFrameLocks noChangeAspect="1"/>
            </p:cNvGraphicFramePr>
            <p:nvPr/>
          </p:nvGraphicFramePr>
          <p:xfrm>
            <a:off x="4032" y="1042"/>
            <a:ext cx="424" cy="398"/>
          </p:xfrm>
          <a:graphic>
            <a:graphicData uri="http://schemas.openxmlformats.org/presentationml/2006/ole">
              <mc:AlternateContent xmlns:mc="http://schemas.openxmlformats.org/markup-compatibility/2006">
                <mc:Choice xmlns:v="urn:schemas-microsoft-com:vml" Requires="v">
                  <p:oleObj spid="_x0000_s22559" name="位图图像" r:id="rId9" imgW="314325" imgH="295275" progId="Paint.Picture">
                    <p:embed/>
                  </p:oleObj>
                </mc:Choice>
                <mc:Fallback>
                  <p:oleObj name="位图图像" r:id="rId9" imgW="314325" imgH="295275" progId="Paint.Picture">
                    <p:embed/>
                    <p:pic>
                      <p:nvPicPr>
                        <p:cNvPr id="394253"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 y="1042"/>
                          <a:ext cx="424" cy="398"/>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grpSp>
      <p:sp>
        <p:nvSpPr>
          <p:cNvPr id="394256" name="Rectangle 16"/>
          <p:cNvSpPr>
            <a:spLocks noChangeArrowheads="1"/>
          </p:cNvSpPr>
          <p:nvPr/>
        </p:nvSpPr>
        <p:spPr bwMode="auto">
          <a:xfrm>
            <a:off x="2624138" y="1943100"/>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pic>
        <p:nvPicPr>
          <p:cNvPr id="394255" name="Picture 15" descr="3-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4800" y="2598738"/>
            <a:ext cx="4876800" cy="372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7694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a:t>  </a:t>
            </a:r>
            <a:r>
              <a:rPr lang="zh-CN" altLang="en-US"/>
              <a:t>系统资源管理</a:t>
            </a:r>
          </a:p>
        </p:txBody>
      </p:sp>
      <p:sp>
        <p:nvSpPr>
          <p:cNvPr id="395268" name="Rectangle 4"/>
          <p:cNvSpPr>
            <a:spLocks noChangeArrowheads="1"/>
          </p:cNvSpPr>
          <p:nvPr/>
        </p:nvSpPr>
        <p:spPr bwMode="auto">
          <a:xfrm>
            <a:off x="609600" y="1981200"/>
            <a:ext cx="2805113"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查看系统资源</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禁用和卸载设备</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磁盘清理</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磁盘碎片整理</a:t>
            </a:r>
          </a:p>
          <a:p>
            <a:pPr marL="476250" indent="-476250" algn="l" eaLnBrk="0" hangingPunct="0">
              <a:lnSpc>
                <a:spcPct val="150000"/>
              </a:lnSpc>
              <a:buClr>
                <a:srgbClr val="6699FF"/>
              </a:buClr>
              <a:buFont typeface="Webdings" panose="05030102010509060703" pitchFamily="18" charset="2"/>
              <a:buChar char="8"/>
            </a:pPr>
            <a:r>
              <a:rPr kumimoji="1" lang="zh-CN" altLang="en-US" b="1">
                <a:solidFill>
                  <a:schemeClr val="hlink"/>
                </a:solidFill>
                <a:latin typeface="幼圆" panose="02010509060101010101" pitchFamily="49" charset="-122"/>
                <a:ea typeface="幼圆" panose="02010509060101010101" pitchFamily="49" charset="-122"/>
              </a:rPr>
              <a:t>查看日志信息</a:t>
            </a:r>
          </a:p>
        </p:txBody>
      </p:sp>
      <p:sp>
        <p:nvSpPr>
          <p:cNvPr id="395270" name="Text Box 6"/>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sp>
        <p:nvSpPr>
          <p:cNvPr id="395272" name="Rectangle 8"/>
          <p:cNvSpPr>
            <a:spLocks noChangeArrowheads="1"/>
          </p:cNvSpPr>
          <p:nvPr/>
        </p:nvSpPr>
        <p:spPr bwMode="auto">
          <a:xfrm>
            <a:off x="2624138" y="1943100"/>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pic>
        <p:nvPicPr>
          <p:cNvPr id="395271" name="Picture 7" descr="3-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868488"/>
            <a:ext cx="5334000" cy="407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86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ltLang="zh-CN"/>
              <a:t>  </a:t>
            </a:r>
            <a:r>
              <a:rPr lang="zh-CN" altLang="en-US"/>
              <a:t>注册表概念</a:t>
            </a:r>
          </a:p>
        </p:txBody>
      </p:sp>
      <p:sp>
        <p:nvSpPr>
          <p:cNvPr id="396291" name="Text Box 3"/>
          <p:cNvSpPr txBox="1">
            <a:spLocks noChangeArrowheads="1"/>
          </p:cNvSpPr>
          <p:nvPr/>
        </p:nvSpPr>
        <p:spPr bwMode="auto">
          <a:xfrm>
            <a:off x="685800" y="1608138"/>
            <a:ext cx="51054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pPr>
            <a:r>
              <a:rPr lang="zh-CN" altLang="en-US" b="1">
                <a:solidFill>
                  <a:srgbClr val="6699FF"/>
                </a:solidFill>
                <a:effectLst>
                  <a:outerShdw blurRad="38100" dist="38100" dir="2700000" algn="tl">
                    <a:srgbClr val="C0C0C0"/>
                  </a:outerShdw>
                </a:effectLst>
                <a:latin typeface="幼圆" panose="02010509060101010101" pitchFamily="49" charset="-122"/>
                <a:ea typeface="幼圆" panose="02010509060101010101" pitchFamily="49" charset="-122"/>
              </a:rPr>
              <a:t>注册表</a:t>
            </a:r>
            <a:r>
              <a:rPr lang="zh-CN" altLang="en-US" b="1">
                <a:solidFill>
                  <a:schemeClr val="hlink"/>
                </a:solidFill>
                <a:latin typeface="幼圆" panose="02010509060101010101" pitchFamily="49" charset="-122"/>
                <a:ea typeface="幼圆" panose="02010509060101010101" pitchFamily="49" charset="-122"/>
              </a:rPr>
              <a:t>是</a:t>
            </a:r>
            <a:r>
              <a:rPr lang="en-US" altLang="zh-CN" b="1">
                <a:solidFill>
                  <a:schemeClr val="hlink"/>
                </a:solidFill>
                <a:latin typeface="幼圆" panose="02010509060101010101" pitchFamily="49" charset="-122"/>
                <a:ea typeface="幼圆" panose="02010509060101010101" pitchFamily="49" charset="-122"/>
              </a:rPr>
              <a:t>Windows</a:t>
            </a:r>
            <a:r>
              <a:rPr lang="zh-CN" altLang="en-US" b="1">
                <a:solidFill>
                  <a:schemeClr val="hlink"/>
                </a:solidFill>
                <a:latin typeface="幼圆" panose="02010509060101010101" pitchFamily="49" charset="-122"/>
                <a:ea typeface="幼圆" panose="02010509060101010101" pitchFamily="49" charset="-122"/>
              </a:rPr>
              <a:t>操作系统、各种硬件设备以及应用程序得以正常运行的核心</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数据库</a:t>
            </a:r>
            <a:r>
              <a:rPr lang="zh-CN" altLang="en-US" b="1">
                <a:solidFill>
                  <a:schemeClr val="hlink"/>
                </a:solidFill>
                <a:latin typeface="Times New Roman" panose="02020603050405020304"/>
                <a:ea typeface="幼圆" panose="02010509060101010101" pitchFamily="49" charset="-122"/>
              </a:rPr>
              <a:t>”</a:t>
            </a:r>
            <a:r>
              <a:rPr lang="zh-CN" altLang="en-US" b="1">
                <a:solidFill>
                  <a:schemeClr val="hlink"/>
                </a:solidFill>
                <a:latin typeface="幼圆" panose="02010509060101010101" pitchFamily="49" charset="-122"/>
                <a:ea typeface="幼圆" panose="02010509060101010101" pitchFamily="49" charset="-122"/>
              </a:rPr>
              <a:t>，几乎所有的软件、硬件以及系统设置问题都和注册表息息相关，</a:t>
            </a:r>
            <a:r>
              <a:rPr lang="en-US" altLang="zh-CN" b="1">
                <a:solidFill>
                  <a:schemeClr val="hlink"/>
                </a:solidFill>
                <a:latin typeface="幼圆" panose="02010509060101010101" pitchFamily="49" charset="-122"/>
                <a:ea typeface="幼圆" panose="02010509060101010101" pitchFamily="49" charset="-122"/>
              </a:rPr>
              <a:t>Windows</a:t>
            </a:r>
            <a:r>
              <a:rPr lang="zh-CN" altLang="en-US" b="1">
                <a:solidFill>
                  <a:schemeClr val="hlink"/>
                </a:solidFill>
                <a:latin typeface="幼圆" panose="02010509060101010101" pitchFamily="49" charset="-122"/>
                <a:ea typeface="幼圆" panose="02010509060101010101" pitchFamily="49" charset="-122"/>
              </a:rPr>
              <a:t>系统通过注册表统一管理系统中的各种软硬件资源。</a:t>
            </a:r>
          </a:p>
          <a:p>
            <a:pPr>
              <a:lnSpc>
                <a:spcPct val="110000"/>
              </a:lnSpc>
            </a:pPr>
            <a:r>
              <a:rPr lang="zh-CN" altLang="en-US" b="1">
                <a:solidFill>
                  <a:schemeClr val="hlink"/>
                </a:solidFill>
                <a:latin typeface="幼圆" panose="02010509060101010101" pitchFamily="49" charset="-122"/>
                <a:ea typeface="幼圆" panose="02010509060101010101" pitchFamily="49" charset="-122"/>
              </a:rPr>
              <a:t>注册表数据库中保存着系统硬件和软件设置信息，在系统启动、配置安装程序等重要事件发生时，向系统提供重要数据信息。</a:t>
            </a:r>
          </a:p>
        </p:txBody>
      </p:sp>
      <p:sp>
        <p:nvSpPr>
          <p:cNvPr id="396294" name="Text Box 6"/>
          <p:cNvSpPr txBox="1">
            <a:spLocks noChangeArrowheads="1"/>
          </p:cNvSpPr>
          <p:nvPr/>
        </p:nvSpPr>
        <p:spPr bwMode="auto">
          <a:xfrm>
            <a:off x="7427913" y="31750"/>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sp>
        <p:nvSpPr>
          <p:cNvPr id="396295" name="Text Box 7"/>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grpSp>
        <p:nvGrpSpPr>
          <p:cNvPr id="396306" name="Group 18"/>
          <p:cNvGrpSpPr/>
          <p:nvPr/>
        </p:nvGrpSpPr>
        <p:grpSpPr bwMode="auto">
          <a:xfrm>
            <a:off x="6096000" y="2819400"/>
            <a:ext cx="2514600" cy="1782763"/>
            <a:chOff x="3696" y="2496"/>
            <a:chExt cx="1584" cy="1123"/>
          </a:xfrm>
        </p:grpSpPr>
        <p:sp>
          <p:nvSpPr>
            <p:cNvPr id="396297" name="Rectangle 9"/>
            <p:cNvSpPr>
              <a:spLocks noChangeArrowheads="1"/>
            </p:cNvSpPr>
            <p:nvPr/>
          </p:nvSpPr>
          <p:spPr bwMode="auto">
            <a:xfrm>
              <a:off x="3696" y="2496"/>
              <a:ext cx="504" cy="187"/>
            </a:xfrm>
            <a:prstGeom prst="rect">
              <a:avLst/>
            </a:prstGeom>
            <a:solidFill>
              <a:srgbClr val="FFFFFF"/>
            </a:solidFill>
            <a:ln w="9525">
              <a:miter lim="800000"/>
            </a:ln>
            <a:effectLst/>
            <a:scene3d>
              <a:camera prst="legacyObliqueTopRight"/>
              <a:lightRig rig="legacyFlat3" dir="b"/>
            </a:scene3d>
            <a:sp3d extrusionH="1254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eaLnBrk="0" hangingPunct="0"/>
              <a:r>
                <a:rPr lang="zh-CN" altLang="en-US" sz="1000">
                  <a:latin typeface="幼圆" panose="02010509060101010101" pitchFamily="49" charset="-122"/>
                  <a:ea typeface="幼圆" panose="02010509060101010101" pitchFamily="49" charset="-122"/>
                </a:rPr>
                <a:t>应用程序</a:t>
              </a:r>
            </a:p>
          </p:txBody>
        </p:sp>
        <p:sp>
          <p:nvSpPr>
            <p:cNvPr id="396298" name="Rectangle 10"/>
            <p:cNvSpPr>
              <a:spLocks noChangeArrowheads="1"/>
            </p:cNvSpPr>
            <p:nvPr/>
          </p:nvSpPr>
          <p:spPr bwMode="auto">
            <a:xfrm>
              <a:off x="3696" y="2964"/>
              <a:ext cx="504" cy="187"/>
            </a:xfrm>
            <a:prstGeom prst="rect">
              <a:avLst/>
            </a:prstGeom>
            <a:solidFill>
              <a:srgbClr val="FFFFFF"/>
            </a:solidFill>
            <a:ln w="9525">
              <a:miter lim="800000"/>
            </a:ln>
            <a:effectLst/>
            <a:scene3d>
              <a:camera prst="legacyObliqueTopRight"/>
              <a:lightRig rig="legacyFlat3" dir="b"/>
            </a:scene3d>
            <a:sp3d extrusionH="1254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eaLnBrk="0" hangingPunct="0"/>
              <a:r>
                <a:rPr lang="zh-CN" altLang="en-US" sz="1000">
                  <a:latin typeface="幼圆" panose="02010509060101010101" pitchFamily="49" charset="-122"/>
                  <a:ea typeface="幼圆" panose="02010509060101010101" pitchFamily="49" charset="-122"/>
                </a:rPr>
                <a:t>操作系统</a:t>
              </a:r>
            </a:p>
          </p:txBody>
        </p:sp>
        <p:sp>
          <p:nvSpPr>
            <p:cNvPr id="396299" name="Rectangle 11"/>
            <p:cNvSpPr>
              <a:spLocks noChangeArrowheads="1"/>
            </p:cNvSpPr>
            <p:nvPr/>
          </p:nvSpPr>
          <p:spPr bwMode="auto">
            <a:xfrm>
              <a:off x="3696" y="3432"/>
              <a:ext cx="504" cy="187"/>
            </a:xfrm>
            <a:prstGeom prst="rect">
              <a:avLst/>
            </a:prstGeom>
            <a:solidFill>
              <a:srgbClr val="FFFFFF"/>
            </a:solidFill>
            <a:ln w="9525">
              <a:miter lim="800000"/>
            </a:ln>
            <a:effectLst/>
            <a:scene3d>
              <a:camera prst="legacyObliqueTopRight"/>
              <a:lightRig rig="legacyFlat3" dir="b"/>
            </a:scene3d>
            <a:sp3d extrusionH="1254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eaLnBrk="0" hangingPunct="0"/>
              <a:r>
                <a:rPr lang="zh-CN" altLang="en-US" sz="1000">
                  <a:latin typeface="幼圆" panose="02010509060101010101" pitchFamily="49" charset="-122"/>
                  <a:ea typeface="幼圆" panose="02010509060101010101" pitchFamily="49" charset="-122"/>
                </a:rPr>
                <a:t>硬  件</a:t>
              </a:r>
            </a:p>
          </p:txBody>
        </p:sp>
        <p:sp>
          <p:nvSpPr>
            <p:cNvPr id="396300" name="AutoShape 12"/>
            <p:cNvSpPr>
              <a:spLocks noChangeArrowheads="1"/>
            </p:cNvSpPr>
            <p:nvPr/>
          </p:nvSpPr>
          <p:spPr bwMode="auto">
            <a:xfrm>
              <a:off x="3840" y="2683"/>
              <a:ext cx="216" cy="250"/>
            </a:xfrm>
            <a:prstGeom prst="upArrow">
              <a:avLst>
                <a:gd name="adj1" fmla="val 50000"/>
                <a:gd name="adj2" fmla="val 28935"/>
              </a:avLst>
            </a:prstGeom>
            <a:gradFill rotWithShape="0">
              <a:gsLst>
                <a:gs pos="0">
                  <a:srgbClr val="FFFFFF">
                    <a:gamma/>
                    <a:shade val="46275"/>
                    <a:invGamma/>
                  </a:srgbClr>
                </a:gs>
                <a:gs pos="100000">
                  <a:srgbClr val="FFFFFF"/>
                </a:gs>
              </a:gsLst>
              <a:lin ang="5400000" scaled="1"/>
            </a:gradFill>
            <a:ln w="9525">
              <a:solidFill>
                <a:srgbClr val="000000"/>
              </a:solidFill>
              <a:miter lim="800000"/>
            </a:ln>
          </p:spPr>
          <p:txBody>
            <a:bodyPr vert="eaVert"/>
            <a:lstStyle/>
            <a:p>
              <a:endParaRPr lang="zh-CN" altLang="en-US"/>
            </a:p>
          </p:txBody>
        </p:sp>
        <p:sp>
          <p:nvSpPr>
            <p:cNvPr id="396301" name="AutoShape 13"/>
            <p:cNvSpPr>
              <a:spLocks noChangeArrowheads="1"/>
            </p:cNvSpPr>
            <p:nvPr/>
          </p:nvSpPr>
          <p:spPr bwMode="auto">
            <a:xfrm flipV="1">
              <a:off x="3840" y="3182"/>
              <a:ext cx="216" cy="250"/>
            </a:xfrm>
            <a:prstGeom prst="upArrow">
              <a:avLst>
                <a:gd name="adj1" fmla="val 50000"/>
                <a:gd name="adj2" fmla="val 28935"/>
              </a:avLst>
            </a:prstGeom>
            <a:gradFill rotWithShape="0">
              <a:gsLst>
                <a:gs pos="0">
                  <a:srgbClr val="FFFFFF"/>
                </a:gs>
                <a:gs pos="100000">
                  <a:srgbClr val="FFFFFF">
                    <a:gamma/>
                    <a:shade val="46275"/>
                    <a:invGamma/>
                  </a:srgbClr>
                </a:gs>
              </a:gsLst>
              <a:lin ang="5400000" scaled="1"/>
            </a:gradFill>
            <a:ln w="9525">
              <a:solidFill>
                <a:srgbClr val="000000"/>
              </a:solidFill>
              <a:miter lim="800000"/>
            </a:ln>
          </p:spPr>
          <p:txBody>
            <a:bodyPr vert="eaVert"/>
            <a:lstStyle/>
            <a:p>
              <a:endParaRPr lang="zh-CN" altLang="en-US"/>
            </a:p>
          </p:txBody>
        </p:sp>
        <p:sp>
          <p:nvSpPr>
            <p:cNvPr id="396302" name="AutoShape 14"/>
            <p:cNvSpPr>
              <a:spLocks noChangeArrowheads="1"/>
            </p:cNvSpPr>
            <p:nvPr/>
          </p:nvSpPr>
          <p:spPr bwMode="auto">
            <a:xfrm>
              <a:off x="4848" y="2746"/>
              <a:ext cx="432" cy="623"/>
            </a:xfrm>
            <a:prstGeom prst="can">
              <a:avLst>
                <a:gd name="adj" fmla="val 36053"/>
              </a:avLst>
            </a:prstGeom>
            <a:solidFill>
              <a:srgbClr val="FFFFFF"/>
            </a:solidFill>
            <a:ln w="9525">
              <a:solidFill>
                <a:srgbClr val="000000"/>
              </a:solidFill>
              <a:round/>
            </a:ln>
          </p:spPr>
          <p:txBody>
            <a:bodyPr/>
            <a:lstStyle/>
            <a:p>
              <a:pPr eaLnBrk="0" hangingPunct="0"/>
              <a:endParaRPr lang="en-US" altLang="zh-CN" sz="1200">
                <a:ea typeface="幼圆" panose="02010509060101010101" pitchFamily="49" charset="-122"/>
              </a:endParaRPr>
            </a:p>
            <a:p>
              <a:pPr eaLnBrk="0" hangingPunct="0">
                <a:spcBef>
                  <a:spcPts val="600"/>
                </a:spcBef>
                <a:spcAft>
                  <a:spcPts val="600"/>
                </a:spcAft>
              </a:pPr>
              <a:r>
                <a:rPr lang="zh-CN" sz="1200">
                  <a:ea typeface="幼圆" panose="02010509060101010101" pitchFamily="49" charset="-122"/>
                </a:rPr>
                <a:t>注册表</a:t>
              </a:r>
            </a:p>
          </p:txBody>
        </p:sp>
        <p:sp>
          <p:nvSpPr>
            <p:cNvPr id="396303" name="Line 15"/>
            <p:cNvSpPr>
              <a:spLocks noChangeShapeType="1"/>
            </p:cNvSpPr>
            <p:nvPr/>
          </p:nvSpPr>
          <p:spPr bwMode="auto">
            <a:xfrm flipH="1" flipV="1">
              <a:off x="4272" y="2621"/>
              <a:ext cx="576" cy="31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6304" name="Line 16"/>
            <p:cNvSpPr>
              <a:spLocks noChangeShapeType="1"/>
            </p:cNvSpPr>
            <p:nvPr/>
          </p:nvSpPr>
          <p:spPr bwMode="auto">
            <a:xfrm flipH="1">
              <a:off x="4272" y="3120"/>
              <a:ext cx="576" cy="31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6305" name="Line 17"/>
            <p:cNvSpPr>
              <a:spLocks noChangeShapeType="1"/>
            </p:cNvSpPr>
            <p:nvPr/>
          </p:nvSpPr>
          <p:spPr bwMode="auto">
            <a:xfrm flipH="1">
              <a:off x="4272" y="3058"/>
              <a:ext cx="576" cy="0"/>
            </a:xfrm>
            <a:prstGeom prst="line">
              <a:avLst/>
            </a:prstGeom>
            <a:noFill/>
            <a:ln w="38100">
              <a:solidFill>
                <a:srgbClr val="00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1100993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pPr>
              <a:defRPr/>
            </a:pPr>
            <a:endParaRPr lang="zh-CN" altLang="en-US"/>
          </a:p>
          <a:p>
            <a:pPr>
              <a:defRPr/>
            </a:pPr>
            <a:fld id="{BAA6AB71-3A34-4B87-AF5E-EA081A1BDBFC}" type="slidenum">
              <a:rPr lang="zh-CN" altLang="en-US"/>
              <a:t>5</a:t>
            </a:fld>
            <a:endParaRPr lang="en-US" altLang="zh-CN"/>
          </a:p>
        </p:txBody>
      </p:sp>
      <p:sp>
        <p:nvSpPr>
          <p:cNvPr id="17410" name="Rectangle 2"/>
          <p:cNvSpPr>
            <a:spLocks noGrp="1" noChangeArrowheads="1"/>
          </p:cNvSpPr>
          <p:nvPr>
            <p:ph type="title"/>
          </p:nvPr>
        </p:nvSpPr>
        <p:spPr/>
        <p:txBody>
          <a:bodyPr/>
          <a:lstStyle/>
          <a:p>
            <a:pPr eaLnBrk="1" hangingPunct="1">
              <a:defRPr/>
            </a:pPr>
            <a:r>
              <a:rPr lang="zh-CN" altLang="en-US"/>
              <a:t>操作系统的定义 </a:t>
            </a:r>
          </a:p>
        </p:txBody>
      </p:sp>
      <p:sp>
        <p:nvSpPr>
          <p:cNvPr id="11268" name="Rectangle 3"/>
          <p:cNvSpPr>
            <a:spLocks noGrp="1" noChangeArrowheads="1"/>
          </p:cNvSpPr>
          <p:nvPr>
            <p:ph type="body" idx="1"/>
          </p:nvPr>
        </p:nvSpPr>
        <p:spPr>
          <a:xfrm>
            <a:off x="1358900" y="1525588"/>
            <a:ext cx="6851650" cy="4525962"/>
          </a:xfrm>
        </p:spPr>
        <p:txBody>
          <a:bodyPr/>
          <a:lstStyle/>
          <a:p>
            <a:pPr eaLnBrk="1" hangingPunct="1"/>
            <a:r>
              <a:rPr lang="zh-CN" altLang="en-US" b="1" smtClean="0">
                <a:ea typeface="隶书" panose="02010509060101010101" pitchFamily="49" charset="-122"/>
              </a:rPr>
              <a:t>系统软件</a:t>
            </a:r>
          </a:p>
          <a:p>
            <a:pPr eaLnBrk="1" hangingPunct="1"/>
            <a:r>
              <a:rPr lang="zh-CN" altLang="en-US" b="1" smtClean="0">
                <a:ea typeface="隶书" panose="02010509060101010101" pitchFamily="49" charset="-122"/>
              </a:rPr>
              <a:t>有效的组织和管理计算机系统的软件和硬件资源</a:t>
            </a:r>
          </a:p>
          <a:p>
            <a:pPr eaLnBrk="1" hangingPunct="1"/>
            <a:r>
              <a:rPr lang="zh-CN" altLang="en-US" b="1" smtClean="0">
                <a:ea typeface="隶书" panose="02010509060101010101" pitchFamily="49" charset="-122"/>
              </a:rPr>
              <a:t>向用户提供服务功能</a:t>
            </a:r>
          </a:p>
          <a:p>
            <a:pPr eaLnBrk="1" hangingPunct="1"/>
            <a:r>
              <a:rPr lang="zh-CN" altLang="en-US" b="1" smtClean="0">
                <a:solidFill>
                  <a:srgbClr val="FF0000"/>
                </a:solidFill>
                <a:ea typeface="隶书" panose="02010509060101010101" pitchFamily="49" charset="-122"/>
              </a:rPr>
              <a:t>计算机系统中不可缺少的组成软件，属于计算机系统的核心之一。</a:t>
            </a:r>
          </a:p>
        </p:txBody>
      </p:sp>
      <p:sp>
        <p:nvSpPr>
          <p:cNvPr id="11269" name="Rectangle 5"/>
          <p:cNvSpPr>
            <a:spLocks noChangeArrowheads="1"/>
          </p:cNvSpPr>
          <p:nvPr/>
        </p:nvSpPr>
        <p:spPr bwMode="auto">
          <a:xfrm>
            <a:off x="6213475" y="6323013"/>
            <a:ext cx="2386013"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2.1 </a:t>
            </a:r>
            <a:r>
              <a:rPr lang="zh-CN" altLang="en-US" sz="2000" b="1">
                <a:latin typeface="黑体" panose="02010609060101010101" pitchFamily="49" charset="-122"/>
                <a:ea typeface="黑体" panose="02010609060101010101" pitchFamily="49" charset="-122"/>
              </a:rPr>
              <a:t>操作系统概述</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4459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zh-CN"/>
              <a:t>  </a:t>
            </a:r>
            <a:r>
              <a:rPr lang="zh-CN" altLang="en-US"/>
              <a:t>注册表编辑器</a:t>
            </a:r>
          </a:p>
        </p:txBody>
      </p:sp>
      <p:sp>
        <p:nvSpPr>
          <p:cNvPr id="398339" name="Text Box 3"/>
          <p:cNvSpPr txBox="1">
            <a:spLocks noChangeArrowheads="1"/>
          </p:cNvSpPr>
          <p:nvPr/>
        </p:nvSpPr>
        <p:spPr bwMode="auto">
          <a:xfrm>
            <a:off x="685800" y="1711325"/>
            <a:ext cx="71850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800" b="1">
                <a:solidFill>
                  <a:schemeClr val="hlink"/>
                </a:solidFill>
                <a:latin typeface="幼圆" panose="02010509060101010101" pitchFamily="49" charset="-122"/>
                <a:ea typeface="幼圆" panose="02010509060101010101" pitchFamily="49" charset="-122"/>
              </a:rPr>
              <a:t>打开</a:t>
            </a:r>
            <a:r>
              <a:rPr lang="zh-CN" altLang="en-US" sz="2800" b="1">
                <a:solidFill>
                  <a:schemeClr val="hlink"/>
                </a:solidFill>
                <a:latin typeface="Times New Roman" panose="02020603050405020304"/>
                <a:ea typeface="幼圆" panose="02010509060101010101" pitchFamily="49" charset="-122"/>
              </a:rPr>
              <a:t>“</a:t>
            </a:r>
            <a:r>
              <a:rPr lang="zh-CN" altLang="en-US" sz="2800" b="1">
                <a:solidFill>
                  <a:schemeClr val="hlink"/>
                </a:solidFill>
                <a:latin typeface="幼圆" panose="02010509060101010101" pitchFamily="49" charset="-122"/>
                <a:ea typeface="幼圆" panose="02010509060101010101" pitchFamily="49" charset="-122"/>
              </a:rPr>
              <a:t>开始</a:t>
            </a:r>
            <a:r>
              <a:rPr lang="zh-CN" altLang="en-US" sz="2800" b="1">
                <a:solidFill>
                  <a:schemeClr val="hlink"/>
                </a:solidFill>
                <a:latin typeface="Times New Roman" panose="02020603050405020304"/>
                <a:ea typeface="幼圆" panose="02010509060101010101" pitchFamily="49" charset="-122"/>
              </a:rPr>
              <a:t>”</a:t>
            </a:r>
            <a:r>
              <a:rPr lang="zh-CN" altLang="en-US" sz="2800" b="1">
                <a:solidFill>
                  <a:schemeClr val="hlink"/>
                </a:solidFill>
                <a:latin typeface="幼圆" panose="02010509060101010101" pitchFamily="49" charset="-122"/>
                <a:ea typeface="幼圆" panose="02010509060101010101" pitchFamily="49" charset="-122"/>
              </a:rPr>
              <a:t>菜单，在</a:t>
            </a:r>
            <a:r>
              <a:rPr lang="zh-CN" altLang="en-US" sz="2800" b="1">
                <a:solidFill>
                  <a:schemeClr val="hlink"/>
                </a:solidFill>
                <a:latin typeface="Times New Roman" panose="02020603050405020304"/>
                <a:ea typeface="幼圆" panose="02010509060101010101" pitchFamily="49" charset="-122"/>
              </a:rPr>
              <a:t>“</a:t>
            </a:r>
            <a:r>
              <a:rPr lang="zh-CN" altLang="en-US" sz="2800" b="1">
                <a:solidFill>
                  <a:schemeClr val="hlink"/>
                </a:solidFill>
                <a:latin typeface="幼圆" panose="02010509060101010101" pitchFamily="49" charset="-122"/>
                <a:ea typeface="幼圆" panose="02010509060101010101" pitchFamily="49" charset="-122"/>
              </a:rPr>
              <a:t>运行</a:t>
            </a:r>
            <a:r>
              <a:rPr lang="zh-CN" altLang="en-US" sz="2800" b="1">
                <a:solidFill>
                  <a:schemeClr val="hlink"/>
                </a:solidFill>
                <a:latin typeface="Times New Roman" panose="02020603050405020304"/>
                <a:ea typeface="幼圆" panose="02010509060101010101" pitchFamily="49" charset="-122"/>
              </a:rPr>
              <a:t>”</a:t>
            </a:r>
            <a:r>
              <a:rPr lang="zh-CN" altLang="en-US" sz="2800" b="1">
                <a:solidFill>
                  <a:schemeClr val="hlink"/>
                </a:solidFill>
                <a:latin typeface="幼圆" panose="02010509060101010101" pitchFamily="49" charset="-122"/>
                <a:ea typeface="幼圆" panose="02010509060101010101" pitchFamily="49" charset="-122"/>
              </a:rPr>
              <a:t>中输入</a:t>
            </a:r>
            <a:r>
              <a:rPr lang="en-US" altLang="zh-CN" sz="2800" b="1">
                <a:solidFill>
                  <a:schemeClr val="hlink"/>
                </a:solidFill>
                <a:latin typeface="幼圆" panose="02010509060101010101" pitchFamily="49" charset="-122"/>
                <a:ea typeface="幼圆" panose="02010509060101010101" pitchFamily="49" charset="-122"/>
              </a:rPr>
              <a:t>Regedit</a:t>
            </a:r>
            <a:r>
              <a:rPr lang="zh-CN" altLang="en-US" sz="2800" b="1">
                <a:solidFill>
                  <a:schemeClr val="hlink"/>
                </a:solidFill>
                <a:latin typeface="幼圆" panose="02010509060101010101" pitchFamily="49" charset="-122"/>
                <a:ea typeface="幼圆" panose="02010509060101010101" pitchFamily="49" charset="-122"/>
              </a:rPr>
              <a:t>，</a:t>
            </a:r>
          </a:p>
          <a:p>
            <a:r>
              <a:rPr lang="zh-CN" altLang="en-US" sz="2800" b="1">
                <a:solidFill>
                  <a:schemeClr val="hlink"/>
                </a:solidFill>
                <a:latin typeface="幼圆" panose="02010509060101010101" pitchFamily="49" charset="-122"/>
                <a:ea typeface="幼圆" panose="02010509060101010101" pitchFamily="49" charset="-122"/>
              </a:rPr>
              <a:t>启动注册表编辑器。</a:t>
            </a:r>
            <a:endParaRPr lang="zh-CN" altLang="en-US" b="1">
              <a:solidFill>
                <a:schemeClr val="hlink"/>
              </a:solidFill>
              <a:latin typeface="幼圆" panose="02010509060101010101" pitchFamily="49" charset="-122"/>
              <a:ea typeface="幼圆" panose="02010509060101010101" pitchFamily="49" charset="-122"/>
            </a:endParaRPr>
          </a:p>
        </p:txBody>
      </p:sp>
      <p:sp>
        <p:nvSpPr>
          <p:cNvPr id="398342" name="Text Box 6"/>
          <p:cNvSpPr txBox="1">
            <a:spLocks noChangeArrowheads="1"/>
          </p:cNvSpPr>
          <p:nvPr/>
        </p:nvSpPr>
        <p:spPr bwMode="auto">
          <a:xfrm>
            <a:off x="762000" y="5334000"/>
            <a:ext cx="82296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95000"/>
              </a:lnSpc>
            </a:pPr>
            <a:r>
              <a:rPr kumimoji="1" lang="zh-CN" altLang="en-US" b="1">
                <a:latin typeface="幼圆" panose="02010509060101010101" pitchFamily="49" charset="-122"/>
                <a:ea typeface="幼圆" panose="02010509060101010101" pitchFamily="49" charset="-122"/>
              </a:rPr>
              <a:t>注意：在对注册表做任何修改之前，必须将注册表备份。</a:t>
            </a:r>
          </a:p>
        </p:txBody>
      </p:sp>
      <p:sp>
        <p:nvSpPr>
          <p:cNvPr id="398345" name="Text Box 9"/>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pic>
        <p:nvPicPr>
          <p:cNvPr id="39834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00400"/>
            <a:ext cx="3305175" cy="1600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9834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659063"/>
            <a:ext cx="4610100" cy="2446337"/>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3120913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altLang="zh-CN"/>
              <a:t>  </a:t>
            </a:r>
            <a:r>
              <a:rPr lang="zh-CN" altLang="en-US"/>
              <a:t>注册表的基本结构</a:t>
            </a:r>
          </a:p>
        </p:txBody>
      </p:sp>
      <p:sp>
        <p:nvSpPr>
          <p:cNvPr id="442371" name="Text Box 3"/>
          <p:cNvSpPr txBox="1">
            <a:spLocks noChangeArrowheads="1"/>
          </p:cNvSpPr>
          <p:nvPr/>
        </p:nvSpPr>
        <p:spPr bwMode="auto">
          <a:xfrm>
            <a:off x="609600" y="1600200"/>
            <a:ext cx="80772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kumimoji="1" sz="2400">
                <a:solidFill>
                  <a:schemeClr val="tx1"/>
                </a:solidFill>
                <a:latin typeface="Times New Roman" panose="02020603050405020304" pitchFamily="18" charset="0"/>
                <a:ea typeface="宋体" panose="02010600030101010101" pitchFamily="2" charset="-122"/>
              </a:defRPr>
            </a:lvl1pPr>
            <a:lvl2pPr marL="476250"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sz="2000" b="1">
                <a:solidFill>
                  <a:schemeClr val="hlink"/>
                </a:solidFill>
                <a:latin typeface="幼圆" panose="02010509060101010101" pitchFamily="49" charset="-122"/>
                <a:ea typeface="幼圆" panose="02010509060101010101" pitchFamily="49" charset="-122"/>
              </a:rPr>
              <a:t>注册表是一种层次数据库，其中的层次类似于硬盘上的目录结构： 最上一级是根键（</a:t>
            </a:r>
            <a:r>
              <a:rPr lang="en-US" altLang="zh-CN" sz="2000" b="1">
                <a:solidFill>
                  <a:schemeClr val="hlink"/>
                </a:solidFill>
                <a:latin typeface="幼圆" panose="02010509060101010101" pitchFamily="49" charset="-122"/>
                <a:ea typeface="幼圆" panose="02010509060101010101" pitchFamily="49" charset="-122"/>
              </a:rPr>
              <a:t>root key</a:t>
            </a:r>
            <a:r>
              <a:rPr lang="zh-CN" altLang="en-US" sz="2000" b="1">
                <a:solidFill>
                  <a:schemeClr val="hlink"/>
                </a:solidFill>
                <a:latin typeface="幼圆" panose="02010509060101010101" pitchFamily="49" charset="-122"/>
                <a:ea typeface="幼圆" panose="02010509060101010101" pitchFamily="49" charset="-122"/>
              </a:rPr>
              <a:t>），其中包含一个或多个子键（</a:t>
            </a:r>
            <a:r>
              <a:rPr lang="en-US" altLang="zh-CN" sz="2000" b="1">
                <a:solidFill>
                  <a:schemeClr val="hlink"/>
                </a:solidFill>
                <a:latin typeface="幼圆" panose="02010509060101010101" pitchFamily="49" charset="-122"/>
                <a:ea typeface="幼圆" panose="02010509060101010101" pitchFamily="49" charset="-122"/>
              </a:rPr>
              <a:t>subkey</a:t>
            </a:r>
            <a:r>
              <a:rPr lang="zh-CN" altLang="en-US" sz="2000" b="1">
                <a:solidFill>
                  <a:schemeClr val="hlink"/>
                </a:solidFill>
                <a:latin typeface="幼圆" panose="02010509060101010101" pitchFamily="49" charset="-122"/>
                <a:ea typeface="幼圆" panose="02010509060101010101" pitchFamily="49" charset="-122"/>
              </a:rPr>
              <a:t>），每个子键又包含子键或键值（</a:t>
            </a:r>
            <a:r>
              <a:rPr lang="en-US" altLang="zh-CN" sz="2000" b="1">
                <a:solidFill>
                  <a:schemeClr val="hlink"/>
                </a:solidFill>
                <a:latin typeface="幼圆" panose="02010509060101010101" pitchFamily="49" charset="-122"/>
                <a:ea typeface="幼圆" panose="02010509060101010101" pitchFamily="49" charset="-122"/>
              </a:rPr>
              <a:t>value</a:t>
            </a:r>
            <a:r>
              <a:rPr lang="zh-CN" altLang="en-US" sz="2000" b="1">
                <a:solidFill>
                  <a:schemeClr val="hlink"/>
                </a:solidFill>
                <a:latin typeface="幼圆" panose="02010509060101010101" pitchFamily="49" charset="-122"/>
                <a:ea typeface="幼圆" panose="02010509060101010101" pitchFamily="49" charset="-122"/>
              </a:rPr>
              <a:t>），键和子键类似于文件夹和文件，键值类似于文件夹中的文件，用于保存信息，但是每一个键值只能存储一个数据。</a:t>
            </a:r>
          </a:p>
        </p:txBody>
      </p:sp>
      <p:sp>
        <p:nvSpPr>
          <p:cNvPr id="442375" name="Text Box 7"/>
          <p:cNvSpPr txBox="1">
            <a:spLocks noChangeArrowheads="1"/>
          </p:cNvSpPr>
          <p:nvPr/>
        </p:nvSpPr>
        <p:spPr bwMode="auto">
          <a:xfrm>
            <a:off x="7391400" y="6324600"/>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5F5F5F"/>
                </a:solidFill>
                <a:latin typeface="Arial" panose="020B0604020202020204" pitchFamily="34" charset="0"/>
                <a:ea typeface="幼圆" panose="02010509060101010101" pitchFamily="49" charset="-122"/>
              </a:rPr>
              <a:t>计算机</a:t>
            </a:r>
            <a:r>
              <a:rPr lang="zh-CN" altLang="en-US" b="1">
                <a:solidFill>
                  <a:srgbClr val="5F5F5F"/>
                </a:solidFill>
                <a:latin typeface="幼圆" panose="02010509060101010101" pitchFamily="49" charset="-122"/>
                <a:ea typeface="幼圆" panose="02010509060101010101" pitchFamily="49" charset="-122"/>
              </a:rPr>
              <a:t>管理</a:t>
            </a:r>
          </a:p>
        </p:txBody>
      </p:sp>
      <p:graphicFrame>
        <p:nvGraphicFramePr>
          <p:cNvPr id="442385" name="Object 17"/>
          <p:cNvGraphicFramePr>
            <a:graphicFrameLocks noChangeAspect="1"/>
          </p:cNvGraphicFramePr>
          <p:nvPr/>
        </p:nvGraphicFramePr>
        <p:xfrm>
          <a:off x="2209800" y="3276600"/>
          <a:ext cx="4610100" cy="2781300"/>
        </p:xfrm>
        <a:graphic>
          <a:graphicData uri="http://schemas.openxmlformats.org/presentationml/2006/ole">
            <mc:AlternateContent xmlns:mc="http://schemas.openxmlformats.org/markup-compatibility/2006">
              <mc:Choice xmlns:v="urn:schemas-microsoft-com:vml" Requires="v">
                <p:oleObj spid="_x0000_s23559" name="位图图像" r:id="rId4" imgW="4610100" imgH="2781300" progId="Paint.Picture">
                  <p:embed/>
                </p:oleObj>
              </mc:Choice>
              <mc:Fallback>
                <p:oleObj name="位图图像" r:id="rId4" imgW="4610100" imgH="2781300" progId="Paint.Picture">
                  <p:embed/>
                  <p:pic>
                    <p:nvPicPr>
                      <p:cNvPr id="442385"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276600"/>
                        <a:ext cx="4610100" cy="27813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oleObj>
              </mc:Fallback>
            </mc:AlternateContent>
          </a:graphicData>
        </a:graphic>
      </p:graphicFrame>
      <p:sp>
        <p:nvSpPr>
          <p:cNvPr id="442386" name="Text Box 18"/>
          <p:cNvSpPr txBox="1">
            <a:spLocks noChangeArrowheads="1"/>
          </p:cNvSpPr>
          <p:nvPr/>
        </p:nvSpPr>
        <p:spPr bwMode="auto">
          <a:xfrm>
            <a:off x="3594100" y="6016625"/>
            <a:ext cx="2228850" cy="3968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zh-CN" altLang="en-US" sz="2000" b="1">
                <a:solidFill>
                  <a:srgbClr val="4D4D4D"/>
                </a:solidFill>
                <a:ea typeface="幼圆" panose="02010509060101010101" pitchFamily="49" charset="-122"/>
              </a:rPr>
              <a:t>注册表的基本结构</a:t>
            </a:r>
          </a:p>
        </p:txBody>
      </p:sp>
    </p:spTree>
    <p:extLst>
      <p:ext uri="{BB962C8B-B14F-4D97-AF65-F5344CB8AC3E}">
        <p14:creationId xmlns:p14="http://schemas.microsoft.com/office/powerpoint/2010/main" val="2595866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1026"/>
          <p:cNvSpPr>
            <a:spLocks noGrp="1" noChangeArrowheads="1"/>
          </p:cNvSpPr>
          <p:nvPr>
            <p:ph type="title"/>
          </p:nvPr>
        </p:nvSpPr>
        <p:spPr>
          <a:extLs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a:t>  </a:t>
            </a:r>
            <a:r>
              <a:rPr lang="zh-CN" altLang="en-US"/>
              <a:t>文件和文件夹的基本操作</a:t>
            </a:r>
          </a:p>
        </p:txBody>
      </p:sp>
      <p:sp>
        <p:nvSpPr>
          <p:cNvPr id="439299" name="Text Box 1027"/>
          <p:cNvSpPr txBox="1">
            <a:spLocks noChangeArrowheads="1"/>
          </p:cNvSpPr>
          <p:nvPr/>
        </p:nvSpPr>
        <p:spPr bwMode="auto">
          <a:xfrm>
            <a:off x="1295400" y="1295400"/>
            <a:ext cx="7231063"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90000"/>
              </a:lnSpc>
            </a:pPr>
            <a:r>
              <a:rPr lang="zh-CN" altLang="en-US" sz="2800" b="1">
                <a:solidFill>
                  <a:schemeClr val="bg2"/>
                </a:solidFill>
                <a:effectLst>
                  <a:outerShdw blurRad="38100" dist="38100" dir="2700000" algn="tl">
                    <a:srgbClr val="C0C0C0"/>
                  </a:outerShdw>
                </a:effectLst>
                <a:ea typeface="幼圆" panose="02010509060101010101" pitchFamily="49" charset="-122"/>
              </a:rPr>
              <a:t>文件夹的基本操作</a:t>
            </a:r>
            <a:endParaRPr lang="zh-CN" altLang="en-US" b="1">
              <a:solidFill>
                <a:schemeClr val="bg2"/>
              </a:solidFill>
              <a:effectLst>
                <a:outerShdw blurRad="38100" dist="38100" dir="2700000" algn="tl">
                  <a:srgbClr val="C0C0C0"/>
                </a:outerShdw>
              </a:effectLst>
              <a:ea typeface="幼圆" panose="02010509060101010101" pitchFamily="49" charset="-122"/>
            </a:endParaRPr>
          </a:p>
          <a:p>
            <a:pPr algn="l"/>
            <a:r>
              <a:rPr lang="zh-CN" altLang="en-US" b="1">
                <a:solidFill>
                  <a:schemeClr val="hlink"/>
                </a:solidFill>
                <a:ea typeface="幼圆" panose="02010509060101010101" pitchFamily="49" charset="-122"/>
              </a:rPr>
              <a:t>创建、打开、选取、复制、移动、删除、</a:t>
            </a:r>
            <a:r>
              <a:rPr lang="zh-CN" altLang="en-US" b="1">
                <a:solidFill>
                  <a:srgbClr val="FF0000"/>
                </a:solidFill>
                <a:effectLst>
                  <a:outerShdw blurRad="38100" dist="38100" dir="2700000" algn="tl">
                    <a:srgbClr val="C0C0C0"/>
                  </a:outerShdw>
                </a:effectLst>
                <a:ea typeface="幼圆" panose="02010509060101010101" pitchFamily="49" charset="-122"/>
              </a:rPr>
              <a:t>查找</a:t>
            </a:r>
            <a:r>
              <a:rPr lang="zh-CN" altLang="en-US" b="1">
                <a:solidFill>
                  <a:schemeClr val="hlink"/>
                </a:solidFill>
                <a:ea typeface="幼圆" panose="02010509060101010101" pitchFamily="49" charset="-122"/>
              </a:rPr>
              <a:t>、</a:t>
            </a:r>
            <a:r>
              <a:rPr lang="zh-CN" altLang="en-US" b="1">
                <a:solidFill>
                  <a:srgbClr val="FF0000"/>
                </a:solidFill>
                <a:effectLst>
                  <a:outerShdw blurRad="38100" dist="38100" dir="2700000" algn="tl">
                    <a:srgbClr val="C0C0C0"/>
                  </a:outerShdw>
                </a:effectLst>
                <a:ea typeface="幼圆" panose="02010509060101010101" pitchFamily="49" charset="-122"/>
              </a:rPr>
              <a:t>共享</a:t>
            </a:r>
          </a:p>
        </p:txBody>
      </p:sp>
      <p:graphicFrame>
        <p:nvGraphicFramePr>
          <p:cNvPr id="439300" name="Object 1028"/>
          <p:cNvGraphicFramePr>
            <a:graphicFrameLocks noChangeAspect="1"/>
          </p:cNvGraphicFramePr>
          <p:nvPr/>
        </p:nvGraphicFramePr>
        <p:xfrm>
          <a:off x="914400" y="1717675"/>
          <a:ext cx="346075" cy="341313"/>
        </p:xfrm>
        <a:graphic>
          <a:graphicData uri="http://schemas.openxmlformats.org/presentationml/2006/ole">
            <mc:AlternateContent xmlns:mc="http://schemas.openxmlformats.org/markup-compatibility/2006">
              <mc:Choice xmlns:v="urn:schemas-microsoft-com:vml" Requires="v">
                <p:oleObj spid="_x0000_s24582" name="BMP 图象" r:id="rId4" imgW="685800" imgH="676275" progId="Paint.Picture">
                  <p:embed/>
                </p:oleObj>
              </mc:Choice>
              <mc:Fallback>
                <p:oleObj name="BMP 图象" r:id="rId4" imgW="685800" imgH="676275"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717675"/>
                        <a:ext cx="346075"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9303" name="Text Box 1031"/>
          <p:cNvSpPr txBox="1">
            <a:spLocks noChangeArrowheads="1"/>
          </p:cNvSpPr>
          <p:nvPr/>
        </p:nvSpPr>
        <p:spPr bwMode="auto">
          <a:xfrm>
            <a:off x="685800" y="6096000"/>
            <a:ext cx="6492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b="1">
                <a:solidFill>
                  <a:srgbClr val="000000"/>
                </a:solidFill>
                <a:ea typeface="幼圆" panose="02010509060101010101" pitchFamily="49" charset="-122"/>
              </a:rPr>
              <a:t>问题：文件和文件夹创建的异同</a:t>
            </a:r>
            <a:r>
              <a:rPr kumimoji="1" lang="zh-CN" altLang="zh-CN" b="1">
                <a:solidFill>
                  <a:srgbClr val="000000"/>
                </a:solidFill>
                <a:ea typeface="幼圆" panose="02010509060101010101" pitchFamily="49" charset="-122"/>
              </a:rPr>
              <a:t>？</a:t>
            </a:r>
            <a:endParaRPr kumimoji="1" lang="zh-CN" altLang="en-US" b="1">
              <a:solidFill>
                <a:srgbClr val="000000"/>
              </a:solidFill>
              <a:ea typeface="幼圆" panose="02010509060101010101" pitchFamily="49" charset="-122"/>
            </a:endParaRPr>
          </a:p>
        </p:txBody>
      </p:sp>
      <p:sp>
        <p:nvSpPr>
          <p:cNvPr id="439306" name="Rectangle 1034"/>
          <p:cNvSpPr>
            <a:spLocks noChangeArrowheads="1"/>
          </p:cNvSpPr>
          <p:nvPr/>
        </p:nvSpPr>
        <p:spPr bwMode="auto">
          <a:xfrm>
            <a:off x="3252788" y="2395538"/>
            <a:ext cx="9144000" cy="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endParaRPr lang="zh-CN" altLang="en-US"/>
          </a:p>
        </p:txBody>
      </p:sp>
      <p:pic>
        <p:nvPicPr>
          <p:cNvPr id="439305" name="Picture 1033" descr="3-1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706688"/>
            <a:ext cx="4205288" cy="3313112"/>
          </a:xfrm>
          <a:prstGeom prst="rect">
            <a:avLst/>
          </a:prstGeom>
          <a:noFill/>
          <a:extLst>
            <a:ext uri="{909E8E84-426E-40DD-AFC4-6F175D3DCCD1}">
              <a14:hiddenFill xmlns:a14="http://schemas.microsoft.com/office/drawing/2010/main">
                <a:solidFill>
                  <a:srgbClr val="FFFFFF"/>
                </a:solidFill>
              </a14:hiddenFill>
            </a:ext>
          </a:extLst>
        </p:spPr>
      </p:pic>
      <p:sp>
        <p:nvSpPr>
          <p:cNvPr id="439304" name="Text Box 1032"/>
          <p:cNvSpPr txBox="1">
            <a:spLocks noChangeArrowheads="1"/>
          </p:cNvSpPr>
          <p:nvPr/>
        </p:nvSpPr>
        <p:spPr bwMode="auto">
          <a:xfrm>
            <a:off x="5216525" y="3213100"/>
            <a:ext cx="202247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buFont typeface="Monotype Sorts" pitchFamily="2" charset="2"/>
              <a:buNone/>
            </a:pPr>
            <a:r>
              <a:rPr kumimoji="1" lang="zh-CN" altLang="en-US" b="1">
                <a:solidFill>
                  <a:schemeClr val="hlink"/>
                </a:solidFill>
                <a:latin typeface="隶书" panose="02010509060101010101" pitchFamily="49" charset="-122"/>
                <a:ea typeface="幼圆" panose="02010509060101010101" pitchFamily="49" charset="-122"/>
              </a:rPr>
              <a:t>使用</a:t>
            </a:r>
            <a:r>
              <a:rPr kumimoji="1" lang="zh-CN" altLang="en-US" b="1">
                <a:solidFill>
                  <a:srgbClr val="6699FF"/>
                </a:solidFill>
                <a:effectLst>
                  <a:outerShdw blurRad="38100" dist="38100" dir="2700000" algn="tl">
                    <a:srgbClr val="C0C0C0"/>
                  </a:outerShdw>
                </a:effectLst>
                <a:latin typeface="隶书" panose="02010509060101010101" pitchFamily="49" charset="-122"/>
                <a:ea typeface="幼圆" panose="02010509060101010101" pitchFamily="49" charset="-122"/>
              </a:rPr>
              <a:t>快捷菜单</a:t>
            </a:r>
            <a:endParaRPr kumimoji="1" lang="zh-CN" altLang="en-GB" b="1">
              <a:solidFill>
                <a:srgbClr val="6699FF"/>
              </a:solidFill>
              <a:effectLst>
                <a:outerShdw blurRad="38100" dist="38100" dir="2700000" algn="tl">
                  <a:srgbClr val="C0C0C0"/>
                </a:outerShdw>
              </a:effectLst>
              <a:latin typeface="隶书" panose="02010509060101010101" pitchFamily="49" charset="-122"/>
              <a:ea typeface="幼圆" panose="02010509060101010101" pitchFamily="49" charset="-122"/>
            </a:endParaRPr>
          </a:p>
          <a:p>
            <a:pPr algn="l">
              <a:lnSpc>
                <a:spcPct val="120000"/>
              </a:lnSpc>
              <a:buFont typeface="Monotype Sorts" pitchFamily="2" charset="2"/>
              <a:buNone/>
            </a:pPr>
            <a:r>
              <a:rPr kumimoji="1" lang="zh-CN" altLang="en-US" b="1">
                <a:solidFill>
                  <a:schemeClr val="hlink"/>
                </a:solidFill>
                <a:latin typeface="隶书" panose="02010509060101010101" pitchFamily="49" charset="-122"/>
                <a:ea typeface="幼圆" panose="02010509060101010101" pitchFamily="49" charset="-122"/>
              </a:rPr>
              <a:t>中的</a:t>
            </a:r>
            <a:r>
              <a:rPr kumimoji="1" lang="zh-CN" altLang="en-US" b="1">
                <a:solidFill>
                  <a:srgbClr val="6699FF"/>
                </a:solidFill>
                <a:effectLst>
                  <a:outerShdw blurRad="38100" dist="38100" dir="2700000" algn="tl">
                    <a:srgbClr val="C0C0C0"/>
                  </a:outerShdw>
                </a:effectLst>
                <a:latin typeface="隶书" panose="02010509060101010101" pitchFamily="49" charset="-122"/>
                <a:ea typeface="幼圆" panose="02010509060101010101" pitchFamily="49" charset="-122"/>
              </a:rPr>
              <a:t>新建</a:t>
            </a:r>
            <a:r>
              <a:rPr kumimoji="1" lang="zh-CN" altLang="en-US" b="1">
                <a:solidFill>
                  <a:schemeClr val="hlink"/>
                </a:solidFill>
                <a:latin typeface="隶书" panose="02010509060101010101" pitchFamily="49" charset="-122"/>
                <a:ea typeface="幼圆" panose="02010509060101010101" pitchFamily="49" charset="-122"/>
              </a:rPr>
              <a:t>命令</a:t>
            </a:r>
          </a:p>
        </p:txBody>
      </p:sp>
      <p:pic>
        <p:nvPicPr>
          <p:cNvPr id="439307" name="Picture 1035" descr="3-1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5105400"/>
            <a:ext cx="666750" cy="485775"/>
          </a:xfrm>
          <a:prstGeom prst="rect">
            <a:avLst/>
          </a:prstGeom>
          <a:noFill/>
          <a:extLst>
            <a:ext uri="{909E8E84-426E-40DD-AFC4-6F175D3DCCD1}">
              <a14:hiddenFill xmlns:a14="http://schemas.microsoft.com/office/drawing/2010/main">
                <a:solidFill>
                  <a:srgbClr val="FFFFFF"/>
                </a:solidFill>
              </a14:hiddenFill>
            </a:ext>
          </a:extLst>
        </p:spPr>
      </p:pic>
      <p:pic>
        <p:nvPicPr>
          <p:cNvPr id="439309" name="Picture 1037" descr="3-1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5181600"/>
            <a:ext cx="609600" cy="419100"/>
          </a:xfrm>
          <a:prstGeom prst="rect">
            <a:avLst/>
          </a:prstGeom>
          <a:noFill/>
          <a:extLst>
            <a:ext uri="{909E8E84-426E-40DD-AFC4-6F175D3DCCD1}">
              <a14:hiddenFill xmlns:a14="http://schemas.microsoft.com/office/drawing/2010/main">
                <a:solidFill>
                  <a:srgbClr val="FFFFFF"/>
                </a:solidFill>
              </a14:hiddenFill>
            </a:ext>
          </a:extLst>
        </p:spPr>
      </p:pic>
      <p:sp>
        <p:nvSpPr>
          <p:cNvPr id="439311" name="Line 1039"/>
          <p:cNvSpPr>
            <a:spLocks noChangeShapeType="1"/>
          </p:cNvSpPr>
          <p:nvPr/>
        </p:nvSpPr>
        <p:spPr bwMode="auto">
          <a:xfrm>
            <a:off x="4800600" y="5257800"/>
            <a:ext cx="990600" cy="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9312" name="Line 1040"/>
          <p:cNvSpPr>
            <a:spLocks noChangeShapeType="1"/>
          </p:cNvSpPr>
          <p:nvPr/>
        </p:nvSpPr>
        <p:spPr bwMode="auto">
          <a:xfrm>
            <a:off x="6324600" y="5257800"/>
            <a:ext cx="990600" cy="0"/>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439313" name="Text Box 1041"/>
          <p:cNvSpPr txBox="1">
            <a:spLocks noChangeArrowheads="1"/>
          </p:cNvSpPr>
          <p:nvPr/>
        </p:nvSpPr>
        <p:spPr bwMode="auto">
          <a:xfrm>
            <a:off x="4867275" y="4724400"/>
            <a:ext cx="695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buFont typeface="Monotype Sorts" pitchFamily="2" charset="2"/>
              <a:buNone/>
            </a:pPr>
            <a:r>
              <a:rPr kumimoji="1" lang="zh-CN" altLang="en-US" sz="2000" b="1">
                <a:solidFill>
                  <a:schemeClr val="hlink"/>
                </a:solidFill>
                <a:latin typeface="隶书" panose="02010509060101010101" pitchFamily="49" charset="-122"/>
                <a:ea typeface="幼圆" panose="02010509060101010101" pitchFamily="49" charset="-122"/>
              </a:rPr>
              <a:t>创建</a:t>
            </a:r>
          </a:p>
        </p:txBody>
      </p:sp>
      <p:sp>
        <p:nvSpPr>
          <p:cNvPr id="439314" name="Text Box 1042"/>
          <p:cNvSpPr txBox="1">
            <a:spLocks noChangeArrowheads="1"/>
          </p:cNvSpPr>
          <p:nvPr/>
        </p:nvSpPr>
        <p:spPr bwMode="auto">
          <a:xfrm>
            <a:off x="6477000" y="4721225"/>
            <a:ext cx="695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buFont typeface="Monotype Sorts" pitchFamily="2" charset="2"/>
              <a:buNone/>
            </a:pPr>
            <a:r>
              <a:rPr kumimoji="1" lang="zh-CN" altLang="en-US" sz="2000" b="1">
                <a:solidFill>
                  <a:schemeClr val="hlink"/>
                </a:solidFill>
                <a:latin typeface="隶书" panose="02010509060101010101" pitchFamily="49" charset="-122"/>
                <a:ea typeface="幼圆" panose="02010509060101010101" pitchFamily="49" charset="-122"/>
              </a:rPr>
              <a:t>更名</a:t>
            </a:r>
          </a:p>
        </p:txBody>
      </p:sp>
      <p:sp>
        <p:nvSpPr>
          <p:cNvPr id="439315" name="Text Box 1043"/>
          <p:cNvSpPr txBox="1">
            <a:spLocks noChangeArrowheads="1"/>
          </p:cNvSpPr>
          <p:nvPr/>
        </p:nvSpPr>
        <p:spPr bwMode="auto">
          <a:xfrm>
            <a:off x="5643563" y="6324600"/>
            <a:ext cx="331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5F5F5F"/>
                </a:solidFill>
                <a:latin typeface="Arial" panose="020B0604020202020204" pitchFamily="34" charset="0"/>
                <a:ea typeface="幼圆" panose="02010509060101010101" pitchFamily="49" charset="-122"/>
              </a:rPr>
              <a:t>Windows XP </a:t>
            </a:r>
            <a:r>
              <a:rPr lang="zh-CN" altLang="en-US" b="1">
                <a:solidFill>
                  <a:srgbClr val="5F5F5F"/>
                </a:solidFill>
                <a:latin typeface="幼圆" panose="02010509060101010101" pitchFamily="49" charset="-122"/>
                <a:ea typeface="幼圆" panose="02010509060101010101" pitchFamily="49" charset="-122"/>
              </a:rPr>
              <a:t>文件管理</a:t>
            </a:r>
          </a:p>
        </p:txBody>
      </p:sp>
    </p:spTree>
    <p:extLst>
      <p:ext uri="{BB962C8B-B14F-4D97-AF65-F5344CB8AC3E}">
        <p14:creationId xmlns:p14="http://schemas.microsoft.com/office/powerpoint/2010/main" val="378638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9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3"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0" y="381000"/>
            <a:ext cx="9144000" cy="1143000"/>
          </a:xfrm>
          <a:noFill/>
          <a:extLst>
            <a:ext uri="{909E8E84-426E-40DD-AFC4-6F175D3DCCD1}">
              <a14:hiddenFill xmlns:a14="http://schemas.microsoft.com/office/drawing/2010/main">
                <a:gradFill rotWithShape="0">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0" scaled="1"/>
                </a:gradFill>
              </a14:hiddenFill>
            </a:ext>
            <a:ext uri="{AF507438-7753-43E0-B8FC-AC1667EBCBE1}">
              <a14:hiddenEffects xmlns:a14="http://schemas.microsoft.com/office/drawing/2010/main">
                <a:effectLst>
                  <a:outerShdw dist="35921" dir="2700000" algn="ctr" rotWithShape="0">
                    <a:schemeClr val="tx2"/>
                  </a:outerShdw>
                </a:effectLst>
              </a14:hiddenEffects>
            </a:ext>
          </a:extLst>
        </p:spPr>
        <p:txBody>
          <a:bodyPr/>
          <a:lstStyle/>
          <a:p>
            <a:r>
              <a:rPr lang="en-US" altLang="zh-CN" sz="4000"/>
              <a:t>  </a:t>
            </a:r>
            <a:r>
              <a:rPr lang="zh-CN" altLang="en-US" sz="4000"/>
              <a:t>文件夹窗口界面</a:t>
            </a:r>
            <a:endParaRPr lang="zh-CN" altLang="en-US" sz="3600">
              <a:latin typeface="宋体" panose="02010600030101010101" pitchFamily="2" charset="-122"/>
              <a:ea typeface="宋体" panose="02010600030101010101" pitchFamily="2" charset="-122"/>
            </a:endParaRPr>
          </a:p>
        </p:txBody>
      </p:sp>
      <p:sp>
        <p:nvSpPr>
          <p:cNvPr id="242691" name="Rectangle 3"/>
          <p:cNvSpPr>
            <a:spLocks noChangeArrowheads="1"/>
          </p:cNvSpPr>
          <p:nvPr/>
        </p:nvSpPr>
        <p:spPr bwMode="auto">
          <a:xfrm>
            <a:off x="2286000" y="1752600"/>
            <a:ext cx="9017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eaLnBrk="0" hangingPunct="0"/>
            <a:r>
              <a:rPr kumimoji="1" lang="zh-CN" altLang="en-US" sz="1600" b="1">
                <a:solidFill>
                  <a:srgbClr val="4D4D4D"/>
                </a:solidFill>
                <a:latin typeface="宋体" panose="02010600030101010101" pitchFamily="2" charset="-122"/>
              </a:rPr>
              <a:t>控制菜单</a:t>
            </a:r>
          </a:p>
        </p:txBody>
      </p:sp>
      <p:sp>
        <p:nvSpPr>
          <p:cNvPr id="242692" name="Rectangle 4"/>
          <p:cNvSpPr>
            <a:spLocks noChangeArrowheads="1"/>
          </p:cNvSpPr>
          <p:nvPr/>
        </p:nvSpPr>
        <p:spPr bwMode="auto">
          <a:xfrm>
            <a:off x="3886200" y="1752600"/>
            <a:ext cx="9017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eaLnBrk="0" hangingPunct="0"/>
            <a:r>
              <a:rPr kumimoji="1" lang="zh-CN" altLang="en-US" sz="1600" b="1">
                <a:solidFill>
                  <a:srgbClr val="4D4D4D"/>
                </a:solidFill>
                <a:latin typeface="宋体" panose="02010600030101010101" pitchFamily="2" charset="-122"/>
              </a:rPr>
              <a:t>标题栏</a:t>
            </a:r>
          </a:p>
        </p:txBody>
      </p:sp>
      <p:sp>
        <p:nvSpPr>
          <p:cNvPr id="242693" name="Rectangle 5"/>
          <p:cNvSpPr>
            <a:spLocks noChangeArrowheads="1"/>
          </p:cNvSpPr>
          <p:nvPr/>
        </p:nvSpPr>
        <p:spPr bwMode="auto">
          <a:xfrm>
            <a:off x="6172200" y="1752600"/>
            <a:ext cx="120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最小化按钮</a:t>
            </a:r>
          </a:p>
        </p:txBody>
      </p:sp>
      <p:sp>
        <p:nvSpPr>
          <p:cNvPr id="242694" name="Rectangle 6"/>
          <p:cNvSpPr>
            <a:spLocks noChangeArrowheads="1"/>
          </p:cNvSpPr>
          <p:nvPr/>
        </p:nvSpPr>
        <p:spPr bwMode="auto">
          <a:xfrm>
            <a:off x="7243763" y="1752600"/>
            <a:ext cx="12080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最大化按钮</a:t>
            </a:r>
          </a:p>
        </p:txBody>
      </p:sp>
      <p:sp>
        <p:nvSpPr>
          <p:cNvPr id="242695" name="Rectangle 7"/>
          <p:cNvSpPr>
            <a:spLocks noChangeArrowheads="1"/>
          </p:cNvSpPr>
          <p:nvPr/>
        </p:nvSpPr>
        <p:spPr bwMode="auto">
          <a:xfrm>
            <a:off x="7812088" y="2520950"/>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菜单条</a:t>
            </a:r>
          </a:p>
        </p:txBody>
      </p:sp>
      <p:sp>
        <p:nvSpPr>
          <p:cNvPr id="242696" name="Rectangle 8"/>
          <p:cNvSpPr>
            <a:spLocks noChangeArrowheads="1"/>
          </p:cNvSpPr>
          <p:nvPr/>
        </p:nvSpPr>
        <p:spPr bwMode="auto">
          <a:xfrm>
            <a:off x="7812088" y="3663950"/>
            <a:ext cx="593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滑块</a:t>
            </a:r>
          </a:p>
        </p:txBody>
      </p:sp>
      <p:sp>
        <p:nvSpPr>
          <p:cNvPr id="242697" name="Rectangle 9"/>
          <p:cNvSpPr>
            <a:spLocks noChangeArrowheads="1"/>
          </p:cNvSpPr>
          <p:nvPr/>
        </p:nvSpPr>
        <p:spPr bwMode="auto">
          <a:xfrm>
            <a:off x="7812088" y="4435475"/>
            <a:ext cx="12080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垂直滚动条</a:t>
            </a:r>
          </a:p>
        </p:txBody>
      </p:sp>
      <p:sp>
        <p:nvSpPr>
          <p:cNvPr id="242698" name="Rectangle 10"/>
          <p:cNvSpPr>
            <a:spLocks noChangeArrowheads="1"/>
          </p:cNvSpPr>
          <p:nvPr/>
        </p:nvSpPr>
        <p:spPr bwMode="auto">
          <a:xfrm>
            <a:off x="4197350" y="6178550"/>
            <a:ext cx="1208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水平滚动条</a:t>
            </a:r>
          </a:p>
        </p:txBody>
      </p:sp>
      <p:sp>
        <p:nvSpPr>
          <p:cNvPr id="242699" name="Rectangle 11"/>
          <p:cNvSpPr>
            <a:spLocks noChangeArrowheads="1"/>
          </p:cNvSpPr>
          <p:nvPr/>
        </p:nvSpPr>
        <p:spPr bwMode="auto">
          <a:xfrm>
            <a:off x="7812088" y="21399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关闭按钮</a:t>
            </a:r>
          </a:p>
        </p:txBody>
      </p:sp>
      <p:sp>
        <p:nvSpPr>
          <p:cNvPr id="242700" name="Rectangle 12"/>
          <p:cNvSpPr>
            <a:spLocks noChangeArrowheads="1"/>
          </p:cNvSpPr>
          <p:nvPr/>
        </p:nvSpPr>
        <p:spPr bwMode="auto">
          <a:xfrm>
            <a:off x="7812088" y="5562600"/>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eaLnBrk="0" hangingPunct="0"/>
            <a:r>
              <a:rPr kumimoji="1" lang="zh-CN" altLang="en-US" sz="1600" b="1">
                <a:solidFill>
                  <a:srgbClr val="4D4D4D"/>
                </a:solidFill>
                <a:latin typeface="宋体" panose="02010600030101010101" pitchFamily="2" charset="-122"/>
              </a:rPr>
              <a:t>状态栏</a:t>
            </a:r>
          </a:p>
        </p:txBody>
      </p:sp>
      <p:sp>
        <p:nvSpPr>
          <p:cNvPr id="242706" name="Text Box 18"/>
          <p:cNvSpPr txBox="1">
            <a:spLocks noChangeArrowheads="1"/>
          </p:cNvSpPr>
          <p:nvPr/>
        </p:nvSpPr>
        <p:spPr bwMode="auto">
          <a:xfrm>
            <a:off x="304800" y="3213100"/>
            <a:ext cx="1717675"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30000"/>
              </a:lnSpc>
            </a:pPr>
            <a:r>
              <a:rPr lang="zh-CN" altLang="en-US" sz="2000" b="1">
                <a:solidFill>
                  <a:srgbClr val="6699FF"/>
                </a:solidFill>
                <a:effectLst>
                  <a:outerShdw blurRad="38100" dist="38100" dir="2700000" algn="tl">
                    <a:srgbClr val="C0C0C0"/>
                  </a:outerShdw>
                </a:effectLst>
                <a:ea typeface="幼圆" panose="02010509060101010101" pitchFamily="49" charset="-122"/>
              </a:rPr>
              <a:t>应用程序图标</a:t>
            </a:r>
          </a:p>
          <a:p>
            <a:pPr algn="l" eaLnBrk="0" hangingPunct="0">
              <a:lnSpc>
                <a:spcPct val="130000"/>
              </a:lnSpc>
            </a:pPr>
            <a:r>
              <a:rPr lang="zh-CN" altLang="en-US" sz="2000" b="1">
                <a:solidFill>
                  <a:srgbClr val="6699FF"/>
                </a:solidFill>
                <a:effectLst>
                  <a:outerShdw blurRad="38100" dist="38100" dir="2700000" algn="tl">
                    <a:srgbClr val="C0C0C0"/>
                  </a:outerShdw>
                </a:effectLst>
                <a:ea typeface="幼圆" panose="02010509060101010101" pitchFamily="49" charset="-122"/>
              </a:rPr>
              <a:t>文档图标</a:t>
            </a:r>
          </a:p>
          <a:p>
            <a:pPr algn="l" eaLnBrk="0" hangingPunct="0">
              <a:lnSpc>
                <a:spcPct val="130000"/>
              </a:lnSpc>
            </a:pPr>
            <a:r>
              <a:rPr lang="zh-CN" altLang="en-US" sz="2000" b="1">
                <a:solidFill>
                  <a:srgbClr val="6699FF"/>
                </a:solidFill>
                <a:effectLst>
                  <a:outerShdw blurRad="38100" dist="38100" dir="2700000" algn="tl">
                    <a:srgbClr val="C0C0C0"/>
                  </a:outerShdw>
                </a:effectLst>
                <a:ea typeface="幼圆" panose="02010509060101010101" pitchFamily="49" charset="-122"/>
              </a:rPr>
              <a:t>文件夹图标</a:t>
            </a:r>
          </a:p>
        </p:txBody>
      </p:sp>
      <p:sp>
        <p:nvSpPr>
          <p:cNvPr id="242715" name="AutoShape 27">
            <a:hlinkClick r:id="rId3" action="ppaction://hlinksldjump"/>
          </p:cNvPr>
          <p:cNvSpPr>
            <a:spLocks noChangeArrowheads="1"/>
          </p:cNvSpPr>
          <p:nvPr/>
        </p:nvSpPr>
        <p:spPr bwMode="auto">
          <a:xfrm>
            <a:off x="7772400" y="0"/>
            <a:ext cx="1295400" cy="644525"/>
          </a:xfrm>
          <a:prstGeom prst="leftArrow">
            <a:avLst>
              <a:gd name="adj1" fmla="val 50000"/>
              <a:gd name="adj2" fmla="val 50246"/>
            </a:avLst>
          </a:prstGeom>
          <a:gradFill rotWithShape="0">
            <a:gsLst>
              <a:gs pos="0">
                <a:srgbClr val="99CCFF">
                  <a:gamma/>
                  <a:shade val="46275"/>
                  <a:invGamma/>
                </a:srgbClr>
              </a:gs>
              <a:gs pos="100000">
                <a:srgbClr val="99CCFF"/>
              </a:gs>
            </a:gsLst>
            <a:lin ang="0" scaled="1"/>
          </a:gradFill>
          <a:ln>
            <a:noFill/>
          </a:ln>
          <a:effectLst/>
          <a:extLs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42716" name="Text Box 28"/>
          <p:cNvSpPr txBox="1">
            <a:spLocks noChangeArrowheads="1"/>
          </p:cNvSpPr>
          <p:nvPr/>
        </p:nvSpPr>
        <p:spPr bwMode="auto">
          <a:xfrm>
            <a:off x="8153400" y="76200"/>
            <a:ext cx="990600"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spcBef>
                <a:spcPct val="50000"/>
              </a:spcBef>
            </a:pPr>
            <a:r>
              <a:rPr lang="zh-CN" altLang="en-US" b="1">
                <a:solidFill>
                  <a:srgbClr val="757CA1"/>
                </a:solidFill>
                <a:effectLst>
                  <a:outerShdw blurRad="38100" dist="38100" dir="2700000" algn="tl">
                    <a:srgbClr val="C0C0C0"/>
                  </a:outerShdw>
                </a:effectLst>
                <a:ea typeface="幼圆" panose="02010509060101010101" pitchFamily="49" charset="-122"/>
              </a:rPr>
              <a:t>返回</a:t>
            </a:r>
          </a:p>
        </p:txBody>
      </p:sp>
      <p:pic>
        <p:nvPicPr>
          <p:cNvPr id="24271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362200"/>
            <a:ext cx="5162550" cy="34956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3246111763"/>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2706">
                                            <p:txEl>
                                              <p:pRg st="0" end="0"/>
                                            </p:txEl>
                                          </p:spTgt>
                                        </p:tgtEl>
                                        <p:attrNameLst>
                                          <p:attrName>style.visibility</p:attrName>
                                        </p:attrNameLst>
                                      </p:cBhvr>
                                      <p:to>
                                        <p:strVal val="visible"/>
                                      </p:to>
                                    </p:set>
                                    <p:anim calcmode="lin" valueType="num">
                                      <p:cBhvr additive="base">
                                        <p:cTn id="7" dur="500" fill="hold"/>
                                        <p:tgtEl>
                                          <p:spTgt spid="24270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270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2706">
                                            <p:txEl>
                                              <p:pRg st="1" end="1"/>
                                            </p:txEl>
                                          </p:spTgt>
                                        </p:tgtEl>
                                        <p:attrNameLst>
                                          <p:attrName>style.visibility</p:attrName>
                                        </p:attrNameLst>
                                      </p:cBhvr>
                                      <p:to>
                                        <p:strVal val="visible"/>
                                      </p:to>
                                    </p:set>
                                    <p:anim calcmode="lin" valueType="num">
                                      <p:cBhvr additive="base">
                                        <p:cTn id="13" dur="500" fill="hold"/>
                                        <p:tgtEl>
                                          <p:spTgt spid="24270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270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2706">
                                            <p:txEl>
                                              <p:pRg st="2" end="2"/>
                                            </p:txEl>
                                          </p:spTgt>
                                        </p:tgtEl>
                                        <p:attrNameLst>
                                          <p:attrName>style.visibility</p:attrName>
                                        </p:attrNameLst>
                                      </p:cBhvr>
                                      <p:to>
                                        <p:strVal val="visible"/>
                                      </p:to>
                                    </p:set>
                                    <p:anim calcmode="lin" valueType="num">
                                      <p:cBhvr additive="base">
                                        <p:cTn id="19" dur="500" fill="hold"/>
                                        <p:tgtEl>
                                          <p:spTgt spid="24270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270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06"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49" name="Picture 37" descr="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288" y="1798638"/>
            <a:ext cx="5421312" cy="3222625"/>
          </a:xfrm>
          <a:prstGeom prst="rect">
            <a:avLst/>
          </a:prstGeom>
          <a:noFill/>
          <a:extLst>
            <a:ext uri="{909E8E84-426E-40DD-AFC4-6F175D3DCCD1}">
              <a14:hiddenFill xmlns:a14="http://schemas.microsoft.com/office/drawing/2010/main">
                <a:solidFill>
                  <a:srgbClr val="FFFFFF"/>
                </a:solidFill>
              </a14:hiddenFill>
            </a:ext>
          </a:extLst>
        </p:spPr>
      </p:pic>
      <p:sp>
        <p:nvSpPr>
          <p:cNvPr id="243714" name="Rectangle 2"/>
          <p:cNvSpPr>
            <a:spLocks noGrp="1" noChangeArrowheads="1"/>
          </p:cNvSpPr>
          <p:nvPr>
            <p:ph type="title"/>
          </p:nvPr>
        </p:nvSpPr>
        <p:spPr/>
        <p:txBody>
          <a:bodyPr/>
          <a:lstStyle/>
          <a:p>
            <a:r>
              <a:rPr lang="en-US" altLang="zh-CN"/>
              <a:t>  </a:t>
            </a:r>
            <a:r>
              <a:rPr lang="zh-CN" altLang="en-US"/>
              <a:t>常见对话框组成元素</a:t>
            </a:r>
          </a:p>
        </p:txBody>
      </p:sp>
      <p:sp>
        <p:nvSpPr>
          <p:cNvPr id="243716" name="Text Box 4"/>
          <p:cNvSpPr txBox="1">
            <a:spLocks noChangeArrowheads="1"/>
          </p:cNvSpPr>
          <p:nvPr/>
        </p:nvSpPr>
        <p:spPr bwMode="auto">
          <a:xfrm>
            <a:off x="304800" y="233838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单选按钮</a:t>
            </a:r>
          </a:p>
        </p:txBody>
      </p:sp>
      <p:sp>
        <p:nvSpPr>
          <p:cNvPr id="243717" name="Text Box 5"/>
          <p:cNvSpPr txBox="1">
            <a:spLocks noChangeArrowheads="1"/>
          </p:cNvSpPr>
          <p:nvPr/>
        </p:nvSpPr>
        <p:spPr bwMode="auto">
          <a:xfrm>
            <a:off x="228600" y="1728788"/>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复选框</a:t>
            </a:r>
          </a:p>
        </p:txBody>
      </p:sp>
      <p:grpSp>
        <p:nvGrpSpPr>
          <p:cNvPr id="243751" name="Group 39"/>
          <p:cNvGrpSpPr/>
          <p:nvPr/>
        </p:nvGrpSpPr>
        <p:grpSpPr bwMode="auto">
          <a:xfrm>
            <a:off x="6264275" y="1828800"/>
            <a:ext cx="2714625" cy="1006475"/>
            <a:chOff x="3946" y="1152"/>
            <a:chExt cx="1710" cy="634"/>
          </a:xfrm>
        </p:grpSpPr>
        <p:sp>
          <p:nvSpPr>
            <p:cNvPr id="243724" name="Text Box 12"/>
            <p:cNvSpPr txBox="1">
              <a:spLocks noChangeArrowheads="1"/>
            </p:cNvSpPr>
            <p:nvPr/>
          </p:nvSpPr>
          <p:spPr bwMode="auto">
            <a:xfrm>
              <a:off x="4896" y="1152"/>
              <a:ext cx="76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移动滑块</a:t>
              </a:r>
            </a:p>
            <a:p>
              <a:pPr algn="l" eaLnBrk="0" hangingPunct="0"/>
              <a:r>
                <a:rPr kumimoji="1" lang="zh-CN" altLang="en-US" sz="2000" b="1">
                  <a:solidFill>
                    <a:schemeClr val="hlink"/>
                  </a:solidFill>
                  <a:ea typeface="幼圆" panose="02010509060101010101" pitchFamily="49" charset="-122"/>
                </a:rPr>
                <a:t>选择一种</a:t>
              </a:r>
            </a:p>
            <a:p>
              <a:pPr algn="l" eaLnBrk="0" hangingPunct="0"/>
              <a:r>
                <a:rPr kumimoji="1" lang="zh-CN" altLang="en-US" sz="2000" b="1">
                  <a:solidFill>
                    <a:schemeClr val="hlink"/>
                  </a:solidFill>
                  <a:ea typeface="幼圆" panose="02010509060101010101" pitchFamily="49" charset="-122"/>
                </a:rPr>
                <a:t>设置。</a:t>
              </a:r>
            </a:p>
          </p:txBody>
        </p:sp>
        <p:sp>
          <p:nvSpPr>
            <p:cNvPr id="243726" name="Oval 14"/>
            <p:cNvSpPr>
              <a:spLocks noChangeArrowheads="1"/>
            </p:cNvSpPr>
            <p:nvPr/>
          </p:nvSpPr>
          <p:spPr bwMode="auto">
            <a:xfrm flipH="1">
              <a:off x="3946" y="1392"/>
              <a:ext cx="326" cy="240"/>
            </a:xfrm>
            <a:prstGeom prst="ellipse">
              <a:avLst/>
            </a:prstGeom>
            <a:noFill/>
            <a:ln w="38100">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27" name="Line 15"/>
            <p:cNvSpPr>
              <a:spLocks noChangeShapeType="1"/>
            </p:cNvSpPr>
            <p:nvPr/>
          </p:nvSpPr>
          <p:spPr bwMode="auto">
            <a:xfrm flipH="1">
              <a:off x="4224" y="1536"/>
              <a:ext cx="720" cy="0"/>
            </a:xfrm>
            <a:prstGeom prst="line">
              <a:avLst/>
            </a:prstGeom>
            <a:noFill/>
            <a:ln w="38100">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3728" name="Group 16"/>
          <p:cNvGrpSpPr/>
          <p:nvPr/>
        </p:nvGrpSpPr>
        <p:grpSpPr bwMode="auto">
          <a:xfrm>
            <a:off x="533400" y="3371850"/>
            <a:ext cx="4114800" cy="1616075"/>
            <a:chOff x="0" y="2329"/>
            <a:chExt cx="2592" cy="1018"/>
          </a:xfrm>
        </p:grpSpPr>
        <p:sp>
          <p:nvSpPr>
            <p:cNvPr id="243729" name="Text Box 17"/>
            <p:cNvSpPr txBox="1">
              <a:spLocks noChangeArrowheads="1"/>
            </p:cNvSpPr>
            <p:nvPr/>
          </p:nvSpPr>
          <p:spPr bwMode="auto">
            <a:xfrm>
              <a:off x="0" y="2329"/>
              <a:ext cx="921"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单击箭头</a:t>
              </a:r>
            </a:p>
            <a:p>
              <a:pPr algn="l" eaLnBrk="0" hangingPunct="0"/>
              <a:r>
                <a:rPr kumimoji="1" lang="zh-CN" altLang="en-US" sz="2000" b="1">
                  <a:solidFill>
                    <a:schemeClr val="hlink"/>
                  </a:solidFill>
                  <a:ea typeface="幼圆" panose="02010509060101010101" pitchFamily="49" charset="-122"/>
                </a:rPr>
                <a:t>可以查看</a:t>
              </a:r>
            </a:p>
            <a:p>
              <a:pPr algn="l" eaLnBrk="0" hangingPunct="0"/>
              <a:r>
                <a:rPr kumimoji="1" lang="zh-CN" altLang="en-US" sz="2000" b="1">
                  <a:solidFill>
                    <a:schemeClr val="hlink"/>
                  </a:solidFill>
                  <a:ea typeface="幼圆" panose="02010509060101010101" pitchFamily="49" charset="-122"/>
                </a:rPr>
                <a:t>选项列表，</a:t>
              </a:r>
            </a:p>
            <a:p>
              <a:pPr algn="l" eaLnBrk="0" hangingPunct="0"/>
              <a:r>
                <a:rPr kumimoji="1" lang="zh-CN" altLang="en-US" sz="2000" b="1">
                  <a:solidFill>
                    <a:schemeClr val="hlink"/>
                  </a:solidFill>
                  <a:ea typeface="幼圆" panose="02010509060101010101" pitchFamily="49" charset="-122"/>
                </a:rPr>
                <a:t>然后单击</a:t>
              </a:r>
            </a:p>
            <a:p>
              <a:pPr algn="l" eaLnBrk="0" hangingPunct="0"/>
              <a:r>
                <a:rPr kumimoji="1" lang="zh-CN" altLang="en-US" sz="2000" b="1">
                  <a:solidFill>
                    <a:schemeClr val="hlink"/>
                  </a:solidFill>
                  <a:ea typeface="幼圆" panose="02010509060101010101" pitchFamily="49" charset="-122"/>
                </a:rPr>
                <a:t>所需选项。</a:t>
              </a:r>
            </a:p>
          </p:txBody>
        </p:sp>
        <p:grpSp>
          <p:nvGrpSpPr>
            <p:cNvPr id="243730" name="Group 18"/>
            <p:cNvGrpSpPr/>
            <p:nvPr/>
          </p:nvGrpSpPr>
          <p:grpSpPr bwMode="auto">
            <a:xfrm>
              <a:off x="912" y="2592"/>
              <a:ext cx="1680" cy="288"/>
              <a:chOff x="864" y="1344"/>
              <a:chExt cx="1440" cy="288"/>
            </a:xfrm>
          </p:grpSpPr>
          <p:sp>
            <p:nvSpPr>
              <p:cNvPr id="243731" name="Oval 19"/>
              <p:cNvSpPr>
                <a:spLocks noChangeArrowheads="1"/>
              </p:cNvSpPr>
              <p:nvPr/>
            </p:nvSpPr>
            <p:spPr bwMode="auto">
              <a:xfrm>
                <a:off x="2016" y="1344"/>
                <a:ext cx="288" cy="288"/>
              </a:xfrm>
              <a:prstGeom prst="ellipse">
                <a:avLst/>
              </a:prstGeom>
              <a:noFill/>
              <a:ln w="38100">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32" name="Line 20"/>
              <p:cNvSpPr>
                <a:spLocks noChangeShapeType="1"/>
              </p:cNvSpPr>
              <p:nvPr/>
            </p:nvSpPr>
            <p:spPr bwMode="auto">
              <a:xfrm>
                <a:off x="864" y="1488"/>
                <a:ext cx="1152" cy="0"/>
              </a:xfrm>
              <a:prstGeom prst="line">
                <a:avLst/>
              </a:prstGeom>
              <a:noFill/>
              <a:ln w="38100">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43733" name="Group 21"/>
          <p:cNvGrpSpPr/>
          <p:nvPr/>
        </p:nvGrpSpPr>
        <p:grpSpPr bwMode="auto">
          <a:xfrm>
            <a:off x="304800" y="4343400"/>
            <a:ext cx="3733800" cy="1516063"/>
            <a:chOff x="96" y="3216"/>
            <a:chExt cx="2352" cy="955"/>
          </a:xfrm>
        </p:grpSpPr>
        <p:sp>
          <p:nvSpPr>
            <p:cNvPr id="243734" name="Text Box 22"/>
            <p:cNvSpPr txBox="1">
              <a:spLocks noChangeArrowheads="1"/>
            </p:cNvSpPr>
            <p:nvPr/>
          </p:nvSpPr>
          <p:spPr bwMode="auto">
            <a:xfrm>
              <a:off x="96" y="3921"/>
              <a:ext cx="20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可以在文本框中键入内容。</a:t>
              </a:r>
            </a:p>
          </p:txBody>
        </p:sp>
        <p:grpSp>
          <p:nvGrpSpPr>
            <p:cNvPr id="243735" name="Group 23"/>
            <p:cNvGrpSpPr/>
            <p:nvPr/>
          </p:nvGrpSpPr>
          <p:grpSpPr bwMode="auto">
            <a:xfrm>
              <a:off x="1824" y="3216"/>
              <a:ext cx="624" cy="768"/>
              <a:chOff x="1824" y="3216"/>
              <a:chExt cx="624" cy="768"/>
            </a:xfrm>
          </p:grpSpPr>
          <p:sp>
            <p:nvSpPr>
              <p:cNvPr id="243736" name="Oval 24"/>
              <p:cNvSpPr>
                <a:spLocks noChangeArrowheads="1"/>
              </p:cNvSpPr>
              <p:nvPr/>
            </p:nvSpPr>
            <p:spPr bwMode="auto">
              <a:xfrm>
                <a:off x="1824" y="3216"/>
                <a:ext cx="624" cy="384"/>
              </a:xfrm>
              <a:prstGeom prst="ellipse">
                <a:avLst/>
              </a:prstGeom>
              <a:noFill/>
              <a:ln w="38100">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37" name="Line 25"/>
              <p:cNvSpPr>
                <a:spLocks noChangeShapeType="1"/>
              </p:cNvSpPr>
              <p:nvPr/>
            </p:nvSpPr>
            <p:spPr bwMode="auto">
              <a:xfrm flipV="1">
                <a:off x="2112" y="3648"/>
                <a:ext cx="0" cy="336"/>
              </a:xfrm>
              <a:prstGeom prst="line">
                <a:avLst/>
              </a:prstGeom>
              <a:noFill/>
              <a:ln w="38100">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43738" name="Group 26"/>
          <p:cNvGrpSpPr/>
          <p:nvPr/>
        </p:nvGrpSpPr>
        <p:grpSpPr bwMode="auto">
          <a:xfrm>
            <a:off x="4005263" y="3581400"/>
            <a:ext cx="4529137" cy="2125663"/>
            <a:chOff x="2496" y="2832"/>
            <a:chExt cx="2853" cy="1339"/>
          </a:xfrm>
        </p:grpSpPr>
        <p:sp>
          <p:nvSpPr>
            <p:cNvPr id="243739" name="Text Box 27"/>
            <p:cNvSpPr txBox="1">
              <a:spLocks noChangeArrowheads="1"/>
            </p:cNvSpPr>
            <p:nvPr/>
          </p:nvSpPr>
          <p:spPr bwMode="auto">
            <a:xfrm>
              <a:off x="2496" y="3921"/>
              <a:ext cx="28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单击箭头翻阅列表，然后单击某一项。</a:t>
              </a:r>
            </a:p>
          </p:txBody>
        </p:sp>
        <p:grpSp>
          <p:nvGrpSpPr>
            <p:cNvPr id="243740" name="Group 28"/>
            <p:cNvGrpSpPr/>
            <p:nvPr/>
          </p:nvGrpSpPr>
          <p:grpSpPr bwMode="auto">
            <a:xfrm>
              <a:off x="4272" y="2832"/>
              <a:ext cx="384" cy="1104"/>
              <a:chOff x="4272" y="2832"/>
              <a:chExt cx="384" cy="1104"/>
            </a:xfrm>
          </p:grpSpPr>
          <p:sp>
            <p:nvSpPr>
              <p:cNvPr id="243741" name="Oval 29"/>
              <p:cNvSpPr>
                <a:spLocks noChangeArrowheads="1"/>
              </p:cNvSpPr>
              <p:nvPr/>
            </p:nvSpPr>
            <p:spPr bwMode="auto">
              <a:xfrm>
                <a:off x="4272" y="2832"/>
                <a:ext cx="384" cy="864"/>
              </a:xfrm>
              <a:prstGeom prst="ellipse">
                <a:avLst/>
              </a:prstGeom>
              <a:noFill/>
              <a:ln w="38100">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42" name="Line 30"/>
              <p:cNvSpPr>
                <a:spLocks noChangeShapeType="1"/>
              </p:cNvSpPr>
              <p:nvPr/>
            </p:nvSpPr>
            <p:spPr bwMode="auto">
              <a:xfrm flipV="1">
                <a:off x="4464" y="3696"/>
                <a:ext cx="0" cy="240"/>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43747" name="AutoShape 35">
            <a:hlinkClick r:id="rId4" action="ppaction://hlinksldjump"/>
          </p:cNvPr>
          <p:cNvSpPr>
            <a:spLocks noChangeArrowheads="1"/>
          </p:cNvSpPr>
          <p:nvPr/>
        </p:nvSpPr>
        <p:spPr bwMode="auto">
          <a:xfrm>
            <a:off x="7772400" y="0"/>
            <a:ext cx="1295400" cy="644525"/>
          </a:xfrm>
          <a:prstGeom prst="leftArrow">
            <a:avLst>
              <a:gd name="adj1" fmla="val 50000"/>
              <a:gd name="adj2" fmla="val 50246"/>
            </a:avLst>
          </a:prstGeom>
          <a:gradFill rotWithShape="0">
            <a:gsLst>
              <a:gs pos="0">
                <a:srgbClr val="99CCFF">
                  <a:gamma/>
                  <a:shade val="46275"/>
                  <a:invGamma/>
                </a:srgbClr>
              </a:gs>
              <a:gs pos="100000">
                <a:srgbClr val="99CCFF"/>
              </a:gs>
            </a:gsLst>
            <a:lin ang="0" scaled="1"/>
          </a:gradFill>
          <a:ln>
            <a:noFill/>
          </a:ln>
          <a:effectLst/>
          <a:extLs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43748" name="Text Box 36"/>
          <p:cNvSpPr txBox="1">
            <a:spLocks noChangeArrowheads="1"/>
          </p:cNvSpPr>
          <p:nvPr/>
        </p:nvSpPr>
        <p:spPr bwMode="auto">
          <a:xfrm>
            <a:off x="8153400" y="76200"/>
            <a:ext cx="990600"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spcBef>
                <a:spcPct val="50000"/>
              </a:spcBef>
            </a:pPr>
            <a:r>
              <a:rPr lang="zh-CN" altLang="en-US" b="1">
                <a:solidFill>
                  <a:srgbClr val="757CA1"/>
                </a:solidFill>
                <a:effectLst>
                  <a:outerShdw blurRad="38100" dist="38100" dir="2700000" algn="tl">
                    <a:srgbClr val="C0C0C0"/>
                  </a:outerShdw>
                </a:effectLst>
                <a:ea typeface="幼圆" panose="02010509060101010101" pitchFamily="49" charset="-122"/>
              </a:rPr>
              <a:t>返回</a:t>
            </a:r>
          </a:p>
        </p:txBody>
      </p:sp>
      <p:sp>
        <p:nvSpPr>
          <p:cNvPr id="243753" name="Text Box 41"/>
          <p:cNvSpPr txBox="1">
            <a:spLocks noChangeArrowheads="1"/>
          </p:cNvSpPr>
          <p:nvPr/>
        </p:nvSpPr>
        <p:spPr bwMode="auto">
          <a:xfrm>
            <a:off x="519113" y="2667000"/>
            <a:ext cx="14620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chemeClr val="hlink"/>
                </a:solidFill>
                <a:ea typeface="幼圆" panose="02010509060101010101" pitchFamily="49" charset="-122"/>
              </a:rPr>
              <a:t>单击小箭头</a:t>
            </a:r>
          </a:p>
          <a:p>
            <a:pPr algn="l" eaLnBrk="0" hangingPunct="0"/>
            <a:r>
              <a:rPr kumimoji="1" lang="zh-CN" altLang="en-US" sz="2000" b="1">
                <a:solidFill>
                  <a:schemeClr val="hlink"/>
                </a:solidFill>
                <a:ea typeface="幼圆" panose="02010509060101010101" pitchFamily="49" charset="-122"/>
              </a:rPr>
              <a:t>更改数字。</a:t>
            </a:r>
          </a:p>
        </p:txBody>
      </p:sp>
      <p:sp>
        <p:nvSpPr>
          <p:cNvPr id="243755" name="Oval 43"/>
          <p:cNvSpPr>
            <a:spLocks noChangeArrowheads="1"/>
          </p:cNvSpPr>
          <p:nvPr/>
        </p:nvSpPr>
        <p:spPr bwMode="auto">
          <a:xfrm>
            <a:off x="3292475" y="3051175"/>
            <a:ext cx="457200" cy="457200"/>
          </a:xfrm>
          <a:prstGeom prst="ellipse">
            <a:avLst/>
          </a:prstGeom>
          <a:noFill/>
          <a:ln w="38100">
            <a:solidFill>
              <a:srgbClr val="FF33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56" name="Line 44"/>
          <p:cNvSpPr>
            <a:spLocks noChangeShapeType="1"/>
          </p:cNvSpPr>
          <p:nvPr/>
        </p:nvSpPr>
        <p:spPr bwMode="auto">
          <a:xfrm>
            <a:off x="1981200" y="3279775"/>
            <a:ext cx="1311275" cy="0"/>
          </a:xfrm>
          <a:prstGeom prst="line">
            <a:avLst/>
          </a:prstGeom>
          <a:noFill/>
          <a:ln w="38100">
            <a:solidFill>
              <a:srgbClr val="FF33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553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37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nodeType="clickEffect">
                                  <p:stCondLst>
                                    <p:cond delay="0"/>
                                  </p:stCondLst>
                                  <p:childTnLst>
                                    <p:set>
                                      <p:cBhvr>
                                        <p:cTn id="14" dur="1" fill="hold">
                                          <p:stCondLst>
                                            <p:cond delay="0"/>
                                          </p:stCondLst>
                                        </p:cTn>
                                        <p:tgtEl>
                                          <p:spTgt spid="243728"/>
                                        </p:tgtEl>
                                        <p:attrNameLst>
                                          <p:attrName>style.visibility</p:attrName>
                                        </p:attrNameLst>
                                      </p:cBhvr>
                                      <p:to>
                                        <p:strVal val="visible"/>
                                      </p:to>
                                    </p:set>
                                    <p:anim calcmode="lin" valueType="num">
                                      <p:cBhvr>
                                        <p:cTn id="15" dur="500" fill="hold"/>
                                        <p:tgtEl>
                                          <p:spTgt spid="243728"/>
                                        </p:tgtEl>
                                        <p:attrNameLst>
                                          <p:attrName>ppt_x</p:attrName>
                                        </p:attrNameLst>
                                      </p:cBhvr>
                                      <p:tavLst>
                                        <p:tav tm="0">
                                          <p:val>
                                            <p:strVal val="#ppt_x+#ppt_w/2"/>
                                          </p:val>
                                        </p:tav>
                                        <p:tav tm="100000">
                                          <p:val>
                                            <p:strVal val="#ppt_x"/>
                                          </p:val>
                                        </p:tav>
                                      </p:tavLst>
                                    </p:anim>
                                    <p:anim calcmode="lin" valueType="num">
                                      <p:cBhvr>
                                        <p:cTn id="16" dur="500" fill="hold"/>
                                        <p:tgtEl>
                                          <p:spTgt spid="243728"/>
                                        </p:tgtEl>
                                        <p:attrNameLst>
                                          <p:attrName>ppt_y</p:attrName>
                                        </p:attrNameLst>
                                      </p:cBhvr>
                                      <p:tavLst>
                                        <p:tav tm="0">
                                          <p:val>
                                            <p:strVal val="#ppt_y"/>
                                          </p:val>
                                        </p:tav>
                                        <p:tav tm="100000">
                                          <p:val>
                                            <p:strVal val="#ppt_y"/>
                                          </p:val>
                                        </p:tav>
                                      </p:tavLst>
                                    </p:anim>
                                    <p:anim calcmode="lin" valueType="num">
                                      <p:cBhvr>
                                        <p:cTn id="17" dur="500" fill="hold"/>
                                        <p:tgtEl>
                                          <p:spTgt spid="243728"/>
                                        </p:tgtEl>
                                        <p:attrNameLst>
                                          <p:attrName>ppt_w</p:attrName>
                                        </p:attrNameLst>
                                      </p:cBhvr>
                                      <p:tavLst>
                                        <p:tav tm="0">
                                          <p:val>
                                            <p:fltVal val="0"/>
                                          </p:val>
                                        </p:tav>
                                        <p:tav tm="100000">
                                          <p:val>
                                            <p:strVal val="#ppt_w"/>
                                          </p:val>
                                        </p:tav>
                                      </p:tavLst>
                                    </p:anim>
                                    <p:anim calcmode="lin" valueType="num">
                                      <p:cBhvr>
                                        <p:cTn id="18" dur="500" fill="hold"/>
                                        <p:tgtEl>
                                          <p:spTgt spid="24372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243733"/>
                                        </p:tgtEl>
                                        <p:attrNameLst>
                                          <p:attrName>style.visibility</p:attrName>
                                        </p:attrNameLst>
                                      </p:cBhvr>
                                      <p:to>
                                        <p:strVal val="visible"/>
                                      </p:to>
                                    </p:set>
                                    <p:anim calcmode="lin" valueType="num">
                                      <p:cBhvr>
                                        <p:cTn id="23" dur="500" fill="hold"/>
                                        <p:tgtEl>
                                          <p:spTgt spid="243733"/>
                                        </p:tgtEl>
                                        <p:attrNameLst>
                                          <p:attrName>ppt_x</p:attrName>
                                        </p:attrNameLst>
                                      </p:cBhvr>
                                      <p:tavLst>
                                        <p:tav tm="0">
                                          <p:val>
                                            <p:strVal val="#ppt_x"/>
                                          </p:val>
                                        </p:tav>
                                        <p:tav tm="100000">
                                          <p:val>
                                            <p:strVal val="#ppt_x"/>
                                          </p:val>
                                        </p:tav>
                                      </p:tavLst>
                                    </p:anim>
                                    <p:anim calcmode="lin" valueType="num">
                                      <p:cBhvr>
                                        <p:cTn id="24" dur="500" fill="hold"/>
                                        <p:tgtEl>
                                          <p:spTgt spid="243733"/>
                                        </p:tgtEl>
                                        <p:attrNameLst>
                                          <p:attrName>ppt_y</p:attrName>
                                        </p:attrNameLst>
                                      </p:cBhvr>
                                      <p:tavLst>
                                        <p:tav tm="0">
                                          <p:val>
                                            <p:strVal val="#ppt_y-#ppt_h/2"/>
                                          </p:val>
                                        </p:tav>
                                        <p:tav tm="100000">
                                          <p:val>
                                            <p:strVal val="#ppt_y"/>
                                          </p:val>
                                        </p:tav>
                                      </p:tavLst>
                                    </p:anim>
                                    <p:anim calcmode="lin" valueType="num">
                                      <p:cBhvr>
                                        <p:cTn id="25" dur="500" fill="hold"/>
                                        <p:tgtEl>
                                          <p:spTgt spid="243733"/>
                                        </p:tgtEl>
                                        <p:attrNameLst>
                                          <p:attrName>ppt_w</p:attrName>
                                        </p:attrNameLst>
                                      </p:cBhvr>
                                      <p:tavLst>
                                        <p:tav tm="0">
                                          <p:val>
                                            <p:strVal val="#ppt_w"/>
                                          </p:val>
                                        </p:tav>
                                        <p:tav tm="100000">
                                          <p:val>
                                            <p:strVal val="#ppt_w"/>
                                          </p:val>
                                        </p:tav>
                                      </p:tavLst>
                                    </p:anim>
                                    <p:anim calcmode="lin" valueType="num">
                                      <p:cBhvr>
                                        <p:cTn id="26" dur="500" fill="hold"/>
                                        <p:tgtEl>
                                          <p:spTgt spid="24373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243738"/>
                                        </p:tgtEl>
                                        <p:attrNameLst>
                                          <p:attrName>style.visibility</p:attrName>
                                        </p:attrNameLst>
                                      </p:cBhvr>
                                      <p:to>
                                        <p:strVal val="visible"/>
                                      </p:to>
                                    </p:set>
                                    <p:anim calcmode="lin" valueType="num">
                                      <p:cBhvr>
                                        <p:cTn id="31" dur="500" fill="hold"/>
                                        <p:tgtEl>
                                          <p:spTgt spid="243738"/>
                                        </p:tgtEl>
                                        <p:attrNameLst>
                                          <p:attrName>ppt_x</p:attrName>
                                        </p:attrNameLst>
                                      </p:cBhvr>
                                      <p:tavLst>
                                        <p:tav tm="0">
                                          <p:val>
                                            <p:strVal val="#ppt_x"/>
                                          </p:val>
                                        </p:tav>
                                        <p:tav tm="100000">
                                          <p:val>
                                            <p:strVal val="#ppt_x"/>
                                          </p:val>
                                        </p:tav>
                                      </p:tavLst>
                                    </p:anim>
                                    <p:anim calcmode="lin" valueType="num">
                                      <p:cBhvr>
                                        <p:cTn id="32" dur="500" fill="hold"/>
                                        <p:tgtEl>
                                          <p:spTgt spid="243738"/>
                                        </p:tgtEl>
                                        <p:attrNameLst>
                                          <p:attrName>ppt_y</p:attrName>
                                        </p:attrNameLst>
                                      </p:cBhvr>
                                      <p:tavLst>
                                        <p:tav tm="0">
                                          <p:val>
                                            <p:strVal val="#ppt_y-#ppt_h/2"/>
                                          </p:val>
                                        </p:tav>
                                        <p:tav tm="100000">
                                          <p:val>
                                            <p:strVal val="#ppt_y"/>
                                          </p:val>
                                        </p:tav>
                                      </p:tavLst>
                                    </p:anim>
                                    <p:anim calcmode="lin" valueType="num">
                                      <p:cBhvr>
                                        <p:cTn id="33" dur="500" fill="hold"/>
                                        <p:tgtEl>
                                          <p:spTgt spid="243738"/>
                                        </p:tgtEl>
                                        <p:attrNameLst>
                                          <p:attrName>ppt_w</p:attrName>
                                        </p:attrNameLst>
                                      </p:cBhvr>
                                      <p:tavLst>
                                        <p:tav tm="0">
                                          <p:val>
                                            <p:strVal val="#ppt_w"/>
                                          </p:val>
                                        </p:tav>
                                        <p:tav tm="100000">
                                          <p:val>
                                            <p:strVal val="#ppt_w"/>
                                          </p:val>
                                        </p:tav>
                                      </p:tavLst>
                                    </p:anim>
                                    <p:anim calcmode="lin" valueType="num">
                                      <p:cBhvr>
                                        <p:cTn id="34" dur="500" fill="hold"/>
                                        <p:tgtEl>
                                          <p:spTgt spid="2437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autoUpdateAnimBg="0"/>
      <p:bldP spid="24371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altLang="zh-CN"/>
              <a:t>  </a:t>
            </a:r>
            <a:r>
              <a:rPr lang="zh-CN" altLang="en-US"/>
              <a:t>鼠标的使用</a:t>
            </a:r>
            <a:endParaRPr lang="zh-CN" altLang="en-US" sz="4000"/>
          </a:p>
        </p:txBody>
      </p:sp>
      <p:sp>
        <p:nvSpPr>
          <p:cNvPr id="244739" name="Text Box 3"/>
          <p:cNvSpPr txBox="1">
            <a:spLocks noChangeArrowheads="1"/>
          </p:cNvSpPr>
          <p:nvPr/>
        </p:nvSpPr>
        <p:spPr bwMode="auto">
          <a:xfrm>
            <a:off x="685800" y="1828800"/>
            <a:ext cx="6035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b="1">
                <a:solidFill>
                  <a:schemeClr val="hlink"/>
                </a:solidFill>
                <a:ea typeface="幼圆" panose="02010509060101010101" pitchFamily="49" charset="-122"/>
              </a:rPr>
              <a:t>鼠标的特点：</a:t>
            </a:r>
          </a:p>
          <a:p>
            <a:pPr algn="l" eaLnBrk="0" hangingPunct="0"/>
            <a:r>
              <a:rPr kumimoji="1" lang="zh-CN" altLang="en-US" b="1">
                <a:solidFill>
                  <a:schemeClr val="hlink"/>
                </a:solidFill>
                <a:ea typeface="幼圆" panose="02010509060101010101" pitchFamily="49" charset="-122"/>
              </a:rPr>
              <a:t>快捷、准确、直观的屏幕定位和选择能力。</a:t>
            </a:r>
          </a:p>
        </p:txBody>
      </p:sp>
      <p:grpSp>
        <p:nvGrpSpPr>
          <p:cNvPr id="244740" name="Group 4"/>
          <p:cNvGrpSpPr/>
          <p:nvPr/>
        </p:nvGrpSpPr>
        <p:grpSpPr bwMode="auto">
          <a:xfrm>
            <a:off x="76200" y="2895600"/>
            <a:ext cx="8991600" cy="1905000"/>
            <a:chOff x="96" y="1728"/>
            <a:chExt cx="5664" cy="1200"/>
          </a:xfrm>
        </p:grpSpPr>
        <p:sp>
          <p:nvSpPr>
            <p:cNvPr id="244741" name="Rectangle 5"/>
            <p:cNvSpPr>
              <a:spLocks noChangeArrowheads="1"/>
            </p:cNvSpPr>
            <p:nvPr/>
          </p:nvSpPr>
          <p:spPr bwMode="auto">
            <a:xfrm>
              <a:off x="96" y="1728"/>
              <a:ext cx="576" cy="240"/>
            </a:xfrm>
            <a:prstGeom prst="rect">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ea typeface="幼圆" panose="02010509060101010101" pitchFamily="49" charset="-122"/>
                </a:rPr>
                <a:t>动作</a:t>
              </a:r>
            </a:p>
          </p:txBody>
        </p:sp>
        <p:sp>
          <p:nvSpPr>
            <p:cNvPr id="244742" name="Rectangle 6"/>
            <p:cNvSpPr>
              <a:spLocks noChangeArrowheads="1"/>
            </p:cNvSpPr>
            <p:nvPr/>
          </p:nvSpPr>
          <p:spPr bwMode="auto">
            <a:xfrm>
              <a:off x="96" y="1968"/>
              <a:ext cx="576" cy="240"/>
            </a:xfrm>
            <a:prstGeom prst="rect">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ea typeface="幼圆" panose="02010509060101010101" pitchFamily="49" charset="-122"/>
                </a:rPr>
                <a:t>指向</a:t>
              </a:r>
            </a:p>
          </p:txBody>
        </p:sp>
        <p:sp>
          <p:nvSpPr>
            <p:cNvPr id="244743" name="Rectangle 7"/>
            <p:cNvSpPr>
              <a:spLocks noChangeArrowheads="1"/>
            </p:cNvSpPr>
            <p:nvPr/>
          </p:nvSpPr>
          <p:spPr bwMode="auto">
            <a:xfrm>
              <a:off x="96" y="2208"/>
              <a:ext cx="576" cy="240"/>
            </a:xfrm>
            <a:prstGeom prst="rect">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ea typeface="幼圆" panose="02010509060101010101" pitchFamily="49" charset="-122"/>
                </a:rPr>
                <a:t>单击</a:t>
              </a:r>
            </a:p>
          </p:txBody>
        </p:sp>
        <p:sp>
          <p:nvSpPr>
            <p:cNvPr id="244744" name="Rectangle 8"/>
            <p:cNvSpPr>
              <a:spLocks noChangeArrowheads="1"/>
            </p:cNvSpPr>
            <p:nvPr/>
          </p:nvSpPr>
          <p:spPr bwMode="auto">
            <a:xfrm>
              <a:off x="96" y="2448"/>
              <a:ext cx="576" cy="240"/>
            </a:xfrm>
            <a:prstGeom prst="rect">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ea typeface="幼圆" panose="02010509060101010101" pitchFamily="49" charset="-122"/>
                </a:rPr>
                <a:t>双击</a:t>
              </a:r>
            </a:p>
          </p:txBody>
        </p:sp>
        <p:sp>
          <p:nvSpPr>
            <p:cNvPr id="244745" name="Rectangle 9"/>
            <p:cNvSpPr>
              <a:spLocks noChangeArrowheads="1"/>
            </p:cNvSpPr>
            <p:nvPr/>
          </p:nvSpPr>
          <p:spPr bwMode="auto">
            <a:xfrm>
              <a:off x="96" y="2688"/>
              <a:ext cx="576" cy="240"/>
            </a:xfrm>
            <a:prstGeom prst="rect">
              <a:avLst/>
            </a:prstGeom>
            <a:solidFill>
              <a:srgbClr val="FF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ea typeface="幼圆" panose="02010509060101010101" pitchFamily="49" charset="-122"/>
                </a:rPr>
                <a:t>拖动</a:t>
              </a:r>
            </a:p>
          </p:txBody>
        </p:sp>
        <p:sp>
          <p:nvSpPr>
            <p:cNvPr id="244746" name="Rectangle 10"/>
            <p:cNvSpPr>
              <a:spLocks noChangeArrowheads="1"/>
            </p:cNvSpPr>
            <p:nvPr/>
          </p:nvSpPr>
          <p:spPr bwMode="auto">
            <a:xfrm>
              <a:off x="672" y="1968"/>
              <a:ext cx="5088" cy="240"/>
            </a:xfrm>
            <a:prstGeom prst="rect">
              <a:avLst/>
            </a:prstGeom>
            <a:solidFill>
              <a:srgbClr val="66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solidFill>
                    <a:srgbClr val="000000"/>
                  </a:solidFill>
                  <a:ea typeface="幼圆" panose="02010509060101010101" pitchFamily="49" charset="-122"/>
                </a:rPr>
                <a:t>移动鼠标，将鼠标指针移到屏幕的一个特定位置或指定对象</a:t>
              </a:r>
            </a:p>
          </p:txBody>
        </p:sp>
        <p:sp>
          <p:nvSpPr>
            <p:cNvPr id="244747" name="Rectangle 11"/>
            <p:cNvSpPr>
              <a:spLocks noChangeArrowheads="1"/>
            </p:cNvSpPr>
            <p:nvPr/>
          </p:nvSpPr>
          <p:spPr bwMode="auto">
            <a:xfrm>
              <a:off x="672" y="1728"/>
              <a:ext cx="5088" cy="240"/>
            </a:xfrm>
            <a:prstGeom prst="rect">
              <a:avLst/>
            </a:prstGeom>
            <a:solidFill>
              <a:srgbClr val="66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zh-CN" altLang="en-US" b="1">
                  <a:solidFill>
                    <a:srgbClr val="000000"/>
                  </a:solidFill>
                  <a:ea typeface="幼圆" panose="02010509060101010101" pitchFamily="49" charset="-122"/>
                </a:rPr>
                <a:t>操作方法</a:t>
              </a:r>
            </a:p>
          </p:txBody>
        </p:sp>
        <p:sp>
          <p:nvSpPr>
            <p:cNvPr id="244748" name="Rectangle 12"/>
            <p:cNvSpPr>
              <a:spLocks noChangeArrowheads="1"/>
            </p:cNvSpPr>
            <p:nvPr/>
          </p:nvSpPr>
          <p:spPr bwMode="auto">
            <a:xfrm>
              <a:off x="672" y="2208"/>
              <a:ext cx="5088" cy="240"/>
            </a:xfrm>
            <a:prstGeom prst="rect">
              <a:avLst/>
            </a:prstGeom>
            <a:solidFill>
              <a:srgbClr val="66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r>
                <a:rPr kumimoji="1" lang="zh-CN" altLang="en-US" b="1">
                  <a:solidFill>
                    <a:srgbClr val="000000"/>
                  </a:solidFill>
                  <a:ea typeface="幼圆" panose="02010509060101010101" pitchFamily="49" charset="-122"/>
                </a:rPr>
                <a:t>（将鼠标指向目标物）快速按一下鼠标左按键</a:t>
              </a:r>
            </a:p>
          </p:txBody>
        </p:sp>
        <p:sp>
          <p:nvSpPr>
            <p:cNvPr id="244749" name="Rectangle 13"/>
            <p:cNvSpPr>
              <a:spLocks noChangeArrowheads="1"/>
            </p:cNvSpPr>
            <p:nvPr/>
          </p:nvSpPr>
          <p:spPr bwMode="auto">
            <a:xfrm>
              <a:off x="672" y="2448"/>
              <a:ext cx="5088" cy="240"/>
            </a:xfrm>
            <a:prstGeom prst="rect">
              <a:avLst/>
            </a:prstGeom>
            <a:solidFill>
              <a:srgbClr val="66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r>
                <a:rPr kumimoji="1" lang="zh-CN" altLang="en-US" b="1">
                  <a:solidFill>
                    <a:srgbClr val="000000"/>
                  </a:solidFill>
                  <a:ea typeface="幼圆" panose="02010509060101010101" pitchFamily="49" charset="-122"/>
                </a:rPr>
                <a:t>（将鼠标指向目标物）快速地连续按两下鼠标左按键</a:t>
              </a:r>
            </a:p>
          </p:txBody>
        </p:sp>
        <p:sp>
          <p:nvSpPr>
            <p:cNvPr id="244750" name="Rectangle 14"/>
            <p:cNvSpPr>
              <a:spLocks noChangeArrowheads="1"/>
            </p:cNvSpPr>
            <p:nvPr/>
          </p:nvSpPr>
          <p:spPr bwMode="auto">
            <a:xfrm>
              <a:off x="672" y="2688"/>
              <a:ext cx="5088" cy="240"/>
            </a:xfrm>
            <a:prstGeom prst="rect">
              <a:avLst/>
            </a:prstGeom>
            <a:solidFill>
              <a:srgbClr val="66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r>
                <a:rPr kumimoji="1" lang="zh-CN" altLang="en-US" b="1">
                  <a:solidFill>
                    <a:srgbClr val="000000"/>
                  </a:solidFill>
                  <a:ea typeface="幼圆" panose="02010509060101010101" pitchFamily="49" charset="-122"/>
                </a:rPr>
                <a:t>（鼠标指向目标物后）按下鼠标左键不放，并移动鼠标</a:t>
              </a:r>
            </a:p>
          </p:txBody>
        </p:sp>
      </p:grpSp>
      <p:sp>
        <p:nvSpPr>
          <p:cNvPr id="244751" name="Text Box 15"/>
          <p:cNvSpPr txBox="1">
            <a:spLocks noChangeArrowheads="1"/>
          </p:cNvSpPr>
          <p:nvPr/>
        </p:nvSpPr>
        <p:spPr bwMode="auto">
          <a:xfrm>
            <a:off x="685800" y="5105400"/>
            <a:ext cx="7851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20000"/>
              </a:lnSpc>
            </a:pPr>
            <a:r>
              <a:rPr kumimoji="1" lang="zh-CN" altLang="en-US" sz="2000" b="1">
                <a:solidFill>
                  <a:schemeClr val="hlink"/>
                </a:solidFill>
                <a:ea typeface="幼圆" panose="02010509060101010101" pitchFamily="49" charset="-122"/>
              </a:rPr>
              <a:t>鼠标的形状取决于它所在的位置，以及和其他屏幕元素的相互关系。</a:t>
            </a:r>
          </a:p>
        </p:txBody>
      </p:sp>
      <p:sp>
        <p:nvSpPr>
          <p:cNvPr id="244771" name="Text Box 35"/>
          <p:cNvSpPr txBox="1">
            <a:spLocks noChangeArrowheads="1"/>
          </p:cNvSpPr>
          <p:nvPr/>
        </p:nvSpPr>
        <p:spPr bwMode="auto">
          <a:xfrm>
            <a:off x="2041525" y="59642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endParaRPr kumimoji="1" lang="zh-CN" altLang="zh-CN" b="1">
              <a:ea typeface="幼圆" panose="02010509060101010101" pitchFamily="49" charset="-122"/>
            </a:endParaRPr>
          </a:p>
        </p:txBody>
      </p:sp>
      <p:grpSp>
        <p:nvGrpSpPr>
          <p:cNvPr id="244752" name="Group 16"/>
          <p:cNvGrpSpPr/>
          <p:nvPr/>
        </p:nvGrpSpPr>
        <p:grpSpPr bwMode="auto">
          <a:xfrm>
            <a:off x="6553200" y="609600"/>
            <a:ext cx="2352675" cy="944563"/>
            <a:chOff x="4081" y="289"/>
            <a:chExt cx="1482" cy="595"/>
          </a:xfrm>
        </p:grpSpPr>
        <p:sp>
          <p:nvSpPr>
            <p:cNvPr id="244753" name="Freeform 17"/>
            <p:cNvSpPr/>
            <p:nvPr/>
          </p:nvSpPr>
          <p:spPr bwMode="auto">
            <a:xfrm>
              <a:off x="4539" y="588"/>
              <a:ext cx="1018" cy="296"/>
            </a:xfrm>
            <a:custGeom>
              <a:avLst/>
              <a:gdLst>
                <a:gd name="T0" fmla="*/ 4 w 3055"/>
                <a:gd name="T1" fmla="*/ 381 h 888"/>
                <a:gd name="T2" fmla="*/ 0 w 3055"/>
                <a:gd name="T3" fmla="*/ 413 h 888"/>
                <a:gd name="T4" fmla="*/ 7 w 3055"/>
                <a:gd name="T5" fmla="*/ 433 h 888"/>
                <a:gd name="T6" fmla="*/ 24 w 3055"/>
                <a:gd name="T7" fmla="*/ 451 h 888"/>
                <a:gd name="T8" fmla="*/ 51 w 3055"/>
                <a:gd name="T9" fmla="*/ 468 h 888"/>
                <a:gd name="T10" fmla="*/ 90 w 3055"/>
                <a:gd name="T11" fmla="*/ 480 h 888"/>
                <a:gd name="T12" fmla="*/ 139 w 3055"/>
                <a:gd name="T13" fmla="*/ 492 h 888"/>
                <a:gd name="T14" fmla="*/ 200 w 3055"/>
                <a:gd name="T15" fmla="*/ 504 h 888"/>
                <a:gd name="T16" fmla="*/ 301 w 3055"/>
                <a:gd name="T17" fmla="*/ 521 h 888"/>
                <a:gd name="T18" fmla="*/ 439 w 3055"/>
                <a:gd name="T19" fmla="*/ 544 h 888"/>
                <a:gd name="T20" fmla="*/ 593 w 3055"/>
                <a:gd name="T21" fmla="*/ 575 h 888"/>
                <a:gd name="T22" fmla="*/ 846 w 3055"/>
                <a:gd name="T23" fmla="*/ 629 h 888"/>
                <a:gd name="T24" fmla="*/ 1025 w 3055"/>
                <a:gd name="T25" fmla="*/ 666 h 888"/>
                <a:gd name="T26" fmla="*/ 1232 w 3055"/>
                <a:gd name="T27" fmla="*/ 701 h 888"/>
                <a:gd name="T28" fmla="*/ 1507 w 3055"/>
                <a:gd name="T29" fmla="*/ 753 h 888"/>
                <a:gd name="T30" fmla="*/ 1740 w 3055"/>
                <a:gd name="T31" fmla="*/ 795 h 888"/>
                <a:gd name="T32" fmla="*/ 1972 w 3055"/>
                <a:gd name="T33" fmla="*/ 840 h 888"/>
                <a:gd name="T34" fmla="*/ 2247 w 3055"/>
                <a:gd name="T35" fmla="*/ 881 h 888"/>
                <a:gd name="T36" fmla="*/ 2329 w 3055"/>
                <a:gd name="T37" fmla="*/ 886 h 888"/>
                <a:gd name="T38" fmla="*/ 2409 w 3055"/>
                <a:gd name="T39" fmla="*/ 888 h 888"/>
                <a:gd name="T40" fmla="*/ 2490 w 3055"/>
                <a:gd name="T41" fmla="*/ 880 h 888"/>
                <a:gd name="T42" fmla="*/ 2557 w 3055"/>
                <a:gd name="T43" fmla="*/ 868 h 888"/>
                <a:gd name="T44" fmla="*/ 2654 w 3055"/>
                <a:gd name="T45" fmla="*/ 840 h 888"/>
                <a:gd name="T46" fmla="*/ 2744 w 3055"/>
                <a:gd name="T47" fmla="*/ 797 h 888"/>
                <a:gd name="T48" fmla="*/ 2807 w 3055"/>
                <a:gd name="T49" fmla="*/ 755 h 888"/>
                <a:gd name="T50" fmla="*/ 2873 w 3055"/>
                <a:gd name="T51" fmla="*/ 694 h 888"/>
                <a:gd name="T52" fmla="*/ 2961 w 3055"/>
                <a:gd name="T53" fmla="*/ 601 h 888"/>
                <a:gd name="T54" fmla="*/ 2988 w 3055"/>
                <a:gd name="T55" fmla="*/ 561 h 888"/>
                <a:gd name="T56" fmla="*/ 3012 w 3055"/>
                <a:gd name="T57" fmla="*/ 523 h 888"/>
                <a:gd name="T58" fmla="*/ 3034 w 3055"/>
                <a:gd name="T59" fmla="*/ 476 h 888"/>
                <a:gd name="T60" fmla="*/ 3046 w 3055"/>
                <a:gd name="T61" fmla="*/ 436 h 888"/>
                <a:gd name="T62" fmla="*/ 3055 w 3055"/>
                <a:gd name="T63" fmla="*/ 390 h 888"/>
                <a:gd name="T64" fmla="*/ 3055 w 3055"/>
                <a:gd name="T65" fmla="*/ 345 h 888"/>
                <a:gd name="T66" fmla="*/ 3044 w 3055"/>
                <a:gd name="T67" fmla="*/ 294 h 888"/>
                <a:gd name="T68" fmla="*/ 746 w 3055"/>
                <a:gd name="T69" fmla="*/ 0 h 888"/>
                <a:gd name="T70" fmla="*/ 42 w 3055"/>
                <a:gd name="T71" fmla="*/ 293 h 888"/>
                <a:gd name="T72" fmla="*/ 4 w 3055"/>
                <a:gd name="T73" fmla="*/ 381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55" h="888">
                  <a:moveTo>
                    <a:pt x="4" y="381"/>
                  </a:moveTo>
                  <a:lnTo>
                    <a:pt x="0" y="413"/>
                  </a:lnTo>
                  <a:lnTo>
                    <a:pt x="7" y="433"/>
                  </a:lnTo>
                  <a:lnTo>
                    <a:pt x="24" y="451"/>
                  </a:lnTo>
                  <a:lnTo>
                    <a:pt x="51" y="468"/>
                  </a:lnTo>
                  <a:lnTo>
                    <a:pt x="90" y="480"/>
                  </a:lnTo>
                  <a:lnTo>
                    <a:pt x="139" y="492"/>
                  </a:lnTo>
                  <a:lnTo>
                    <a:pt x="200" y="504"/>
                  </a:lnTo>
                  <a:lnTo>
                    <a:pt x="301" y="521"/>
                  </a:lnTo>
                  <a:lnTo>
                    <a:pt x="439" y="544"/>
                  </a:lnTo>
                  <a:lnTo>
                    <a:pt x="593" y="575"/>
                  </a:lnTo>
                  <a:lnTo>
                    <a:pt x="846" y="629"/>
                  </a:lnTo>
                  <a:lnTo>
                    <a:pt x="1025" y="666"/>
                  </a:lnTo>
                  <a:lnTo>
                    <a:pt x="1232" y="701"/>
                  </a:lnTo>
                  <a:lnTo>
                    <a:pt x="1507" y="753"/>
                  </a:lnTo>
                  <a:lnTo>
                    <a:pt x="1740" y="795"/>
                  </a:lnTo>
                  <a:lnTo>
                    <a:pt x="1972" y="840"/>
                  </a:lnTo>
                  <a:lnTo>
                    <a:pt x="2247" y="881"/>
                  </a:lnTo>
                  <a:lnTo>
                    <a:pt x="2329" y="886"/>
                  </a:lnTo>
                  <a:lnTo>
                    <a:pt x="2409" y="888"/>
                  </a:lnTo>
                  <a:lnTo>
                    <a:pt x="2490" y="880"/>
                  </a:lnTo>
                  <a:lnTo>
                    <a:pt x="2557" y="868"/>
                  </a:lnTo>
                  <a:lnTo>
                    <a:pt x="2654" y="840"/>
                  </a:lnTo>
                  <a:lnTo>
                    <a:pt x="2744" y="797"/>
                  </a:lnTo>
                  <a:lnTo>
                    <a:pt x="2807" y="755"/>
                  </a:lnTo>
                  <a:lnTo>
                    <a:pt x="2873" y="694"/>
                  </a:lnTo>
                  <a:lnTo>
                    <a:pt x="2961" y="601"/>
                  </a:lnTo>
                  <a:lnTo>
                    <a:pt x="2988" y="561"/>
                  </a:lnTo>
                  <a:lnTo>
                    <a:pt x="3012" y="523"/>
                  </a:lnTo>
                  <a:lnTo>
                    <a:pt x="3034" y="476"/>
                  </a:lnTo>
                  <a:lnTo>
                    <a:pt x="3046" y="436"/>
                  </a:lnTo>
                  <a:lnTo>
                    <a:pt x="3055" y="390"/>
                  </a:lnTo>
                  <a:lnTo>
                    <a:pt x="3055" y="345"/>
                  </a:lnTo>
                  <a:lnTo>
                    <a:pt x="3044" y="294"/>
                  </a:lnTo>
                  <a:lnTo>
                    <a:pt x="746" y="0"/>
                  </a:lnTo>
                  <a:lnTo>
                    <a:pt x="42" y="293"/>
                  </a:lnTo>
                  <a:lnTo>
                    <a:pt x="4" y="38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54" name="Freeform 18"/>
            <p:cNvSpPr/>
            <p:nvPr/>
          </p:nvSpPr>
          <p:spPr bwMode="auto">
            <a:xfrm>
              <a:off x="4624" y="372"/>
              <a:ext cx="224" cy="39"/>
            </a:xfrm>
            <a:custGeom>
              <a:avLst/>
              <a:gdLst>
                <a:gd name="T0" fmla="*/ 22 w 673"/>
                <a:gd name="T1" fmla="*/ 86 h 115"/>
                <a:gd name="T2" fmla="*/ 0 w 673"/>
                <a:gd name="T3" fmla="*/ 115 h 115"/>
                <a:gd name="T4" fmla="*/ 663 w 673"/>
                <a:gd name="T5" fmla="*/ 47 h 115"/>
                <a:gd name="T6" fmla="*/ 673 w 673"/>
                <a:gd name="T7" fmla="*/ 33 h 115"/>
                <a:gd name="T8" fmla="*/ 369 w 673"/>
                <a:gd name="T9" fmla="*/ 0 h 115"/>
                <a:gd name="T10" fmla="*/ 22 w 673"/>
                <a:gd name="T11" fmla="*/ 86 h 115"/>
              </a:gdLst>
              <a:ahLst/>
              <a:cxnLst>
                <a:cxn ang="0">
                  <a:pos x="T0" y="T1"/>
                </a:cxn>
                <a:cxn ang="0">
                  <a:pos x="T2" y="T3"/>
                </a:cxn>
                <a:cxn ang="0">
                  <a:pos x="T4" y="T5"/>
                </a:cxn>
                <a:cxn ang="0">
                  <a:pos x="T6" y="T7"/>
                </a:cxn>
                <a:cxn ang="0">
                  <a:pos x="T8" y="T9"/>
                </a:cxn>
                <a:cxn ang="0">
                  <a:pos x="T10" y="T11"/>
                </a:cxn>
              </a:cxnLst>
              <a:rect l="0" t="0" r="r" b="b"/>
              <a:pathLst>
                <a:path w="673" h="115">
                  <a:moveTo>
                    <a:pt x="22" y="86"/>
                  </a:moveTo>
                  <a:lnTo>
                    <a:pt x="0" y="115"/>
                  </a:lnTo>
                  <a:lnTo>
                    <a:pt x="663" y="47"/>
                  </a:lnTo>
                  <a:lnTo>
                    <a:pt x="673" y="33"/>
                  </a:lnTo>
                  <a:lnTo>
                    <a:pt x="369" y="0"/>
                  </a:lnTo>
                  <a:lnTo>
                    <a:pt x="22" y="86"/>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55" name="Freeform 19"/>
            <p:cNvSpPr/>
            <p:nvPr/>
          </p:nvSpPr>
          <p:spPr bwMode="auto">
            <a:xfrm>
              <a:off x="4511" y="574"/>
              <a:ext cx="1048" cy="296"/>
            </a:xfrm>
            <a:custGeom>
              <a:avLst/>
              <a:gdLst>
                <a:gd name="T0" fmla="*/ 0 w 3145"/>
                <a:gd name="T1" fmla="*/ 115 h 888"/>
                <a:gd name="T2" fmla="*/ 2 w 3145"/>
                <a:gd name="T3" fmla="*/ 148 h 888"/>
                <a:gd name="T4" fmla="*/ 7 w 3145"/>
                <a:gd name="T5" fmla="*/ 182 h 888"/>
                <a:gd name="T6" fmla="*/ 12 w 3145"/>
                <a:gd name="T7" fmla="*/ 213 h 888"/>
                <a:gd name="T8" fmla="*/ 20 w 3145"/>
                <a:gd name="T9" fmla="*/ 246 h 888"/>
                <a:gd name="T10" fmla="*/ 28 w 3145"/>
                <a:gd name="T11" fmla="*/ 276 h 888"/>
                <a:gd name="T12" fmla="*/ 36 w 3145"/>
                <a:gd name="T13" fmla="*/ 308 h 888"/>
                <a:gd name="T14" fmla="*/ 49 w 3145"/>
                <a:gd name="T15" fmla="*/ 346 h 888"/>
                <a:gd name="T16" fmla="*/ 78 w 3145"/>
                <a:gd name="T17" fmla="*/ 407 h 888"/>
                <a:gd name="T18" fmla="*/ 99 w 3145"/>
                <a:gd name="T19" fmla="*/ 437 h 888"/>
                <a:gd name="T20" fmla="*/ 127 w 3145"/>
                <a:gd name="T21" fmla="*/ 461 h 888"/>
                <a:gd name="T22" fmla="*/ 164 w 3145"/>
                <a:gd name="T23" fmla="*/ 480 h 888"/>
                <a:gd name="T24" fmla="*/ 193 w 3145"/>
                <a:gd name="T25" fmla="*/ 488 h 888"/>
                <a:gd name="T26" fmla="*/ 274 w 3145"/>
                <a:gd name="T27" fmla="*/ 504 h 888"/>
                <a:gd name="T28" fmla="*/ 375 w 3145"/>
                <a:gd name="T29" fmla="*/ 521 h 888"/>
                <a:gd name="T30" fmla="*/ 512 w 3145"/>
                <a:gd name="T31" fmla="*/ 544 h 888"/>
                <a:gd name="T32" fmla="*/ 667 w 3145"/>
                <a:gd name="T33" fmla="*/ 575 h 888"/>
                <a:gd name="T34" fmla="*/ 919 w 3145"/>
                <a:gd name="T35" fmla="*/ 629 h 888"/>
                <a:gd name="T36" fmla="*/ 1100 w 3145"/>
                <a:gd name="T37" fmla="*/ 666 h 888"/>
                <a:gd name="T38" fmla="*/ 1307 w 3145"/>
                <a:gd name="T39" fmla="*/ 701 h 888"/>
                <a:gd name="T40" fmla="*/ 1581 w 3145"/>
                <a:gd name="T41" fmla="*/ 752 h 888"/>
                <a:gd name="T42" fmla="*/ 1814 w 3145"/>
                <a:gd name="T43" fmla="*/ 795 h 888"/>
                <a:gd name="T44" fmla="*/ 2046 w 3145"/>
                <a:gd name="T45" fmla="*/ 840 h 888"/>
                <a:gd name="T46" fmla="*/ 2321 w 3145"/>
                <a:gd name="T47" fmla="*/ 881 h 888"/>
                <a:gd name="T48" fmla="*/ 2403 w 3145"/>
                <a:gd name="T49" fmla="*/ 886 h 888"/>
                <a:gd name="T50" fmla="*/ 2483 w 3145"/>
                <a:gd name="T51" fmla="*/ 888 h 888"/>
                <a:gd name="T52" fmla="*/ 2563 w 3145"/>
                <a:gd name="T53" fmla="*/ 880 h 888"/>
                <a:gd name="T54" fmla="*/ 2631 w 3145"/>
                <a:gd name="T55" fmla="*/ 868 h 888"/>
                <a:gd name="T56" fmla="*/ 2728 w 3145"/>
                <a:gd name="T57" fmla="*/ 840 h 888"/>
                <a:gd name="T58" fmla="*/ 2819 w 3145"/>
                <a:gd name="T59" fmla="*/ 797 h 888"/>
                <a:gd name="T60" fmla="*/ 2880 w 3145"/>
                <a:gd name="T61" fmla="*/ 754 h 888"/>
                <a:gd name="T62" fmla="*/ 2947 w 3145"/>
                <a:gd name="T63" fmla="*/ 694 h 888"/>
                <a:gd name="T64" fmla="*/ 3035 w 3145"/>
                <a:gd name="T65" fmla="*/ 601 h 888"/>
                <a:gd name="T66" fmla="*/ 3063 w 3145"/>
                <a:gd name="T67" fmla="*/ 561 h 888"/>
                <a:gd name="T68" fmla="*/ 3085 w 3145"/>
                <a:gd name="T69" fmla="*/ 523 h 888"/>
                <a:gd name="T70" fmla="*/ 3108 w 3145"/>
                <a:gd name="T71" fmla="*/ 476 h 888"/>
                <a:gd name="T72" fmla="*/ 3120 w 3145"/>
                <a:gd name="T73" fmla="*/ 435 h 888"/>
                <a:gd name="T74" fmla="*/ 3133 w 3145"/>
                <a:gd name="T75" fmla="*/ 390 h 888"/>
                <a:gd name="T76" fmla="*/ 3140 w 3145"/>
                <a:gd name="T77" fmla="*/ 342 h 888"/>
                <a:gd name="T78" fmla="*/ 3145 w 3145"/>
                <a:gd name="T79" fmla="*/ 297 h 888"/>
                <a:gd name="T80" fmla="*/ 819 w 3145"/>
                <a:gd name="T81" fmla="*/ 0 h 888"/>
                <a:gd name="T82" fmla="*/ 0 w 3145"/>
                <a:gd name="T83" fmla="*/ 115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45" h="888">
                  <a:moveTo>
                    <a:pt x="0" y="115"/>
                  </a:moveTo>
                  <a:lnTo>
                    <a:pt x="2" y="148"/>
                  </a:lnTo>
                  <a:lnTo>
                    <a:pt x="7" y="182"/>
                  </a:lnTo>
                  <a:lnTo>
                    <a:pt x="12" y="213"/>
                  </a:lnTo>
                  <a:lnTo>
                    <a:pt x="20" y="246"/>
                  </a:lnTo>
                  <a:lnTo>
                    <a:pt x="28" y="276"/>
                  </a:lnTo>
                  <a:lnTo>
                    <a:pt x="36" y="308"/>
                  </a:lnTo>
                  <a:lnTo>
                    <a:pt x="49" y="346"/>
                  </a:lnTo>
                  <a:lnTo>
                    <a:pt x="78" y="407"/>
                  </a:lnTo>
                  <a:lnTo>
                    <a:pt x="99" y="437"/>
                  </a:lnTo>
                  <a:lnTo>
                    <a:pt x="127" y="461"/>
                  </a:lnTo>
                  <a:lnTo>
                    <a:pt x="164" y="480"/>
                  </a:lnTo>
                  <a:lnTo>
                    <a:pt x="193" y="488"/>
                  </a:lnTo>
                  <a:lnTo>
                    <a:pt x="274" y="504"/>
                  </a:lnTo>
                  <a:lnTo>
                    <a:pt x="375" y="521"/>
                  </a:lnTo>
                  <a:lnTo>
                    <a:pt x="512" y="544"/>
                  </a:lnTo>
                  <a:lnTo>
                    <a:pt x="667" y="575"/>
                  </a:lnTo>
                  <a:lnTo>
                    <a:pt x="919" y="629"/>
                  </a:lnTo>
                  <a:lnTo>
                    <a:pt x="1100" y="666"/>
                  </a:lnTo>
                  <a:lnTo>
                    <a:pt x="1307" y="701"/>
                  </a:lnTo>
                  <a:lnTo>
                    <a:pt x="1581" y="752"/>
                  </a:lnTo>
                  <a:lnTo>
                    <a:pt x="1814" y="795"/>
                  </a:lnTo>
                  <a:lnTo>
                    <a:pt x="2046" y="840"/>
                  </a:lnTo>
                  <a:lnTo>
                    <a:pt x="2321" y="881"/>
                  </a:lnTo>
                  <a:lnTo>
                    <a:pt x="2403" y="886"/>
                  </a:lnTo>
                  <a:lnTo>
                    <a:pt x="2483" y="888"/>
                  </a:lnTo>
                  <a:lnTo>
                    <a:pt x="2563" y="880"/>
                  </a:lnTo>
                  <a:lnTo>
                    <a:pt x="2631" y="868"/>
                  </a:lnTo>
                  <a:lnTo>
                    <a:pt x="2728" y="840"/>
                  </a:lnTo>
                  <a:lnTo>
                    <a:pt x="2819" y="797"/>
                  </a:lnTo>
                  <a:lnTo>
                    <a:pt x="2880" y="754"/>
                  </a:lnTo>
                  <a:lnTo>
                    <a:pt x="2947" y="694"/>
                  </a:lnTo>
                  <a:lnTo>
                    <a:pt x="3035" y="601"/>
                  </a:lnTo>
                  <a:lnTo>
                    <a:pt x="3063" y="561"/>
                  </a:lnTo>
                  <a:lnTo>
                    <a:pt x="3085" y="523"/>
                  </a:lnTo>
                  <a:lnTo>
                    <a:pt x="3108" y="476"/>
                  </a:lnTo>
                  <a:lnTo>
                    <a:pt x="3120" y="435"/>
                  </a:lnTo>
                  <a:lnTo>
                    <a:pt x="3133" y="390"/>
                  </a:lnTo>
                  <a:lnTo>
                    <a:pt x="3140" y="342"/>
                  </a:lnTo>
                  <a:lnTo>
                    <a:pt x="3145" y="297"/>
                  </a:lnTo>
                  <a:lnTo>
                    <a:pt x="819" y="0"/>
                  </a:lnTo>
                  <a:lnTo>
                    <a:pt x="0" y="115"/>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56" name="Freeform 20"/>
            <p:cNvSpPr/>
            <p:nvPr/>
          </p:nvSpPr>
          <p:spPr bwMode="auto">
            <a:xfrm>
              <a:off x="4510" y="598"/>
              <a:ext cx="1049" cy="163"/>
            </a:xfrm>
            <a:custGeom>
              <a:avLst/>
              <a:gdLst>
                <a:gd name="T0" fmla="*/ 2 w 3146"/>
                <a:gd name="T1" fmla="*/ 70 h 490"/>
                <a:gd name="T2" fmla="*/ 22 w 3146"/>
                <a:gd name="T3" fmla="*/ 99 h 490"/>
                <a:gd name="T4" fmla="*/ 51 w 3146"/>
                <a:gd name="T5" fmla="*/ 109 h 490"/>
                <a:gd name="T6" fmla="*/ 77 w 3146"/>
                <a:gd name="T7" fmla="*/ 110 h 490"/>
                <a:gd name="T8" fmla="*/ 109 w 3146"/>
                <a:gd name="T9" fmla="*/ 104 h 490"/>
                <a:gd name="T10" fmla="*/ 149 w 3146"/>
                <a:gd name="T11" fmla="*/ 97 h 490"/>
                <a:gd name="T12" fmla="*/ 198 w 3146"/>
                <a:gd name="T13" fmla="*/ 88 h 490"/>
                <a:gd name="T14" fmla="*/ 246 w 3146"/>
                <a:gd name="T15" fmla="*/ 79 h 490"/>
                <a:gd name="T16" fmla="*/ 282 w 3146"/>
                <a:gd name="T17" fmla="*/ 74 h 490"/>
                <a:gd name="T18" fmla="*/ 330 w 3146"/>
                <a:gd name="T19" fmla="*/ 69 h 490"/>
                <a:gd name="T20" fmla="*/ 393 w 3146"/>
                <a:gd name="T21" fmla="*/ 64 h 490"/>
                <a:gd name="T22" fmla="*/ 461 w 3146"/>
                <a:gd name="T23" fmla="*/ 58 h 490"/>
                <a:gd name="T24" fmla="*/ 532 w 3146"/>
                <a:gd name="T25" fmla="*/ 54 h 490"/>
                <a:gd name="T26" fmla="*/ 606 w 3146"/>
                <a:gd name="T27" fmla="*/ 51 h 490"/>
                <a:gd name="T28" fmla="*/ 671 w 3146"/>
                <a:gd name="T29" fmla="*/ 50 h 490"/>
                <a:gd name="T30" fmla="*/ 742 w 3146"/>
                <a:gd name="T31" fmla="*/ 48 h 490"/>
                <a:gd name="T32" fmla="*/ 804 w 3146"/>
                <a:gd name="T33" fmla="*/ 48 h 490"/>
                <a:gd name="T34" fmla="*/ 857 w 3146"/>
                <a:gd name="T35" fmla="*/ 52 h 490"/>
                <a:gd name="T36" fmla="*/ 905 w 3146"/>
                <a:gd name="T37" fmla="*/ 57 h 490"/>
                <a:gd name="T38" fmla="*/ 942 w 3146"/>
                <a:gd name="T39" fmla="*/ 62 h 490"/>
                <a:gd name="T40" fmla="*/ 985 w 3146"/>
                <a:gd name="T41" fmla="*/ 69 h 490"/>
                <a:gd name="T42" fmla="*/ 1031 w 3146"/>
                <a:gd name="T43" fmla="*/ 76 h 490"/>
                <a:gd name="T44" fmla="*/ 1071 w 3146"/>
                <a:gd name="T45" fmla="*/ 82 h 490"/>
                <a:gd name="T46" fmla="*/ 1125 w 3146"/>
                <a:gd name="T47" fmla="*/ 92 h 490"/>
                <a:gd name="T48" fmla="*/ 1177 w 3146"/>
                <a:gd name="T49" fmla="*/ 100 h 490"/>
                <a:gd name="T50" fmla="*/ 1233 w 3146"/>
                <a:gd name="T51" fmla="*/ 111 h 490"/>
                <a:gd name="T52" fmla="*/ 1292 w 3146"/>
                <a:gd name="T53" fmla="*/ 122 h 490"/>
                <a:gd name="T54" fmla="*/ 1347 w 3146"/>
                <a:gd name="T55" fmla="*/ 132 h 490"/>
                <a:gd name="T56" fmla="*/ 1411 w 3146"/>
                <a:gd name="T57" fmla="*/ 146 h 490"/>
                <a:gd name="T58" fmla="*/ 1480 w 3146"/>
                <a:gd name="T59" fmla="*/ 159 h 490"/>
                <a:gd name="T60" fmla="*/ 1531 w 3146"/>
                <a:gd name="T61" fmla="*/ 170 h 490"/>
                <a:gd name="T62" fmla="*/ 1592 w 3146"/>
                <a:gd name="T63" fmla="*/ 184 h 490"/>
                <a:gd name="T64" fmla="*/ 1653 w 3146"/>
                <a:gd name="T65" fmla="*/ 198 h 490"/>
                <a:gd name="T66" fmla="*/ 1707 w 3146"/>
                <a:gd name="T67" fmla="*/ 215 h 490"/>
                <a:gd name="T68" fmla="*/ 1752 w 3146"/>
                <a:gd name="T69" fmla="*/ 229 h 490"/>
                <a:gd name="T70" fmla="*/ 1791 w 3146"/>
                <a:gd name="T71" fmla="*/ 242 h 490"/>
                <a:gd name="T72" fmla="*/ 1827 w 3146"/>
                <a:gd name="T73" fmla="*/ 253 h 490"/>
                <a:gd name="T74" fmla="*/ 1866 w 3146"/>
                <a:gd name="T75" fmla="*/ 268 h 490"/>
                <a:gd name="T76" fmla="*/ 1906 w 3146"/>
                <a:gd name="T77" fmla="*/ 285 h 490"/>
                <a:gd name="T78" fmla="*/ 1953 w 3146"/>
                <a:gd name="T79" fmla="*/ 305 h 490"/>
                <a:gd name="T80" fmla="*/ 2013 w 3146"/>
                <a:gd name="T81" fmla="*/ 330 h 490"/>
                <a:gd name="T82" fmla="*/ 2092 w 3146"/>
                <a:gd name="T83" fmla="*/ 363 h 490"/>
                <a:gd name="T84" fmla="*/ 2184 w 3146"/>
                <a:gd name="T85" fmla="*/ 396 h 490"/>
                <a:gd name="T86" fmla="*/ 2280 w 3146"/>
                <a:gd name="T87" fmla="*/ 428 h 490"/>
                <a:gd name="T88" fmla="*/ 2373 w 3146"/>
                <a:gd name="T89" fmla="*/ 455 h 490"/>
                <a:gd name="T90" fmla="*/ 2447 w 3146"/>
                <a:gd name="T91" fmla="*/ 472 h 490"/>
                <a:gd name="T92" fmla="*/ 2533 w 3146"/>
                <a:gd name="T93" fmla="*/ 486 h 490"/>
                <a:gd name="T94" fmla="*/ 2634 w 3146"/>
                <a:gd name="T95" fmla="*/ 490 h 490"/>
                <a:gd name="T96" fmla="*/ 2741 w 3146"/>
                <a:gd name="T97" fmla="*/ 485 h 490"/>
                <a:gd name="T98" fmla="*/ 2819 w 3146"/>
                <a:gd name="T99" fmla="*/ 473 h 490"/>
                <a:gd name="T100" fmla="*/ 2896 w 3146"/>
                <a:gd name="T101" fmla="*/ 451 h 490"/>
                <a:gd name="T102" fmla="*/ 2970 w 3146"/>
                <a:gd name="T103" fmla="*/ 422 h 490"/>
                <a:gd name="T104" fmla="*/ 3025 w 3146"/>
                <a:gd name="T105" fmla="*/ 392 h 490"/>
                <a:gd name="T106" fmla="*/ 3082 w 3146"/>
                <a:gd name="T107" fmla="*/ 356 h 490"/>
                <a:gd name="T108" fmla="*/ 3121 w 3146"/>
                <a:gd name="T109" fmla="*/ 308 h 490"/>
                <a:gd name="T110" fmla="*/ 3143 w 3146"/>
                <a:gd name="T111" fmla="*/ 254 h 490"/>
                <a:gd name="T112" fmla="*/ 3068 w 3146"/>
                <a:gd name="T113" fmla="*/ 333 h 490"/>
                <a:gd name="T114" fmla="*/ 2648 w 3146"/>
                <a:gd name="T115" fmla="*/ 444 h 490"/>
                <a:gd name="T116" fmla="*/ 1288 w 3146"/>
                <a:gd name="T117" fmla="*/ 89 h 490"/>
                <a:gd name="T118" fmla="*/ 583 w 3146"/>
                <a:gd name="T119" fmla="*/ 0 h 490"/>
                <a:gd name="T120" fmla="*/ 30 w 3146"/>
                <a:gd name="T121" fmla="*/ 6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46" h="490">
                  <a:moveTo>
                    <a:pt x="0" y="41"/>
                  </a:moveTo>
                  <a:lnTo>
                    <a:pt x="2" y="70"/>
                  </a:lnTo>
                  <a:lnTo>
                    <a:pt x="12" y="89"/>
                  </a:lnTo>
                  <a:lnTo>
                    <a:pt x="22" y="99"/>
                  </a:lnTo>
                  <a:lnTo>
                    <a:pt x="37" y="107"/>
                  </a:lnTo>
                  <a:lnTo>
                    <a:pt x="51" y="109"/>
                  </a:lnTo>
                  <a:lnTo>
                    <a:pt x="64" y="110"/>
                  </a:lnTo>
                  <a:lnTo>
                    <a:pt x="77" y="110"/>
                  </a:lnTo>
                  <a:lnTo>
                    <a:pt x="92" y="109"/>
                  </a:lnTo>
                  <a:lnTo>
                    <a:pt x="109" y="104"/>
                  </a:lnTo>
                  <a:lnTo>
                    <a:pt x="127" y="101"/>
                  </a:lnTo>
                  <a:lnTo>
                    <a:pt x="149" y="97"/>
                  </a:lnTo>
                  <a:lnTo>
                    <a:pt x="175" y="92"/>
                  </a:lnTo>
                  <a:lnTo>
                    <a:pt x="198" y="88"/>
                  </a:lnTo>
                  <a:lnTo>
                    <a:pt x="223" y="82"/>
                  </a:lnTo>
                  <a:lnTo>
                    <a:pt x="246" y="79"/>
                  </a:lnTo>
                  <a:lnTo>
                    <a:pt x="264" y="76"/>
                  </a:lnTo>
                  <a:lnTo>
                    <a:pt x="282" y="74"/>
                  </a:lnTo>
                  <a:lnTo>
                    <a:pt x="302" y="72"/>
                  </a:lnTo>
                  <a:lnTo>
                    <a:pt x="330" y="69"/>
                  </a:lnTo>
                  <a:lnTo>
                    <a:pt x="361" y="66"/>
                  </a:lnTo>
                  <a:lnTo>
                    <a:pt x="393" y="64"/>
                  </a:lnTo>
                  <a:lnTo>
                    <a:pt x="428" y="60"/>
                  </a:lnTo>
                  <a:lnTo>
                    <a:pt x="461" y="58"/>
                  </a:lnTo>
                  <a:lnTo>
                    <a:pt x="497" y="56"/>
                  </a:lnTo>
                  <a:lnTo>
                    <a:pt x="532" y="54"/>
                  </a:lnTo>
                  <a:lnTo>
                    <a:pt x="572" y="52"/>
                  </a:lnTo>
                  <a:lnTo>
                    <a:pt x="606" y="51"/>
                  </a:lnTo>
                  <a:lnTo>
                    <a:pt x="640" y="51"/>
                  </a:lnTo>
                  <a:lnTo>
                    <a:pt x="671" y="50"/>
                  </a:lnTo>
                  <a:lnTo>
                    <a:pt x="707" y="50"/>
                  </a:lnTo>
                  <a:lnTo>
                    <a:pt x="742" y="48"/>
                  </a:lnTo>
                  <a:lnTo>
                    <a:pt x="775" y="48"/>
                  </a:lnTo>
                  <a:lnTo>
                    <a:pt x="804" y="48"/>
                  </a:lnTo>
                  <a:lnTo>
                    <a:pt x="828" y="51"/>
                  </a:lnTo>
                  <a:lnTo>
                    <a:pt x="857" y="52"/>
                  </a:lnTo>
                  <a:lnTo>
                    <a:pt x="884" y="55"/>
                  </a:lnTo>
                  <a:lnTo>
                    <a:pt x="905" y="57"/>
                  </a:lnTo>
                  <a:lnTo>
                    <a:pt x="923" y="60"/>
                  </a:lnTo>
                  <a:lnTo>
                    <a:pt x="942" y="62"/>
                  </a:lnTo>
                  <a:lnTo>
                    <a:pt x="962" y="64"/>
                  </a:lnTo>
                  <a:lnTo>
                    <a:pt x="985" y="69"/>
                  </a:lnTo>
                  <a:lnTo>
                    <a:pt x="1008" y="72"/>
                  </a:lnTo>
                  <a:lnTo>
                    <a:pt x="1031" y="76"/>
                  </a:lnTo>
                  <a:lnTo>
                    <a:pt x="1050" y="79"/>
                  </a:lnTo>
                  <a:lnTo>
                    <a:pt x="1071" y="82"/>
                  </a:lnTo>
                  <a:lnTo>
                    <a:pt x="1099" y="88"/>
                  </a:lnTo>
                  <a:lnTo>
                    <a:pt x="1125" y="92"/>
                  </a:lnTo>
                  <a:lnTo>
                    <a:pt x="1149" y="96"/>
                  </a:lnTo>
                  <a:lnTo>
                    <a:pt x="1177" y="100"/>
                  </a:lnTo>
                  <a:lnTo>
                    <a:pt x="1207" y="106"/>
                  </a:lnTo>
                  <a:lnTo>
                    <a:pt x="1233" y="111"/>
                  </a:lnTo>
                  <a:lnTo>
                    <a:pt x="1257" y="116"/>
                  </a:lnTo>
                  <a:lnTo>
                    <a:pt x="1292" y="122"/>
                  </a:lnTo>
                  <a:lnTo>
                    <a:pt x="1315" y="127"/>
                  </a:lnTo>
                  <a:lnTo>
                    <a:pt x="1347" y="132"/>
                  </a:lnTo>
                  <a:lnTo>
                    <a:pt x="1377" y="139"/>
                  </a:lnTo>
                  <a:lnTo>
                    <a:pt x="1411" y="146"/>
                  </a:lnTo>
                  <a:lnTo>
                    <a:pt x="1446" y="152"/>
                  </a:lnTo>
                  <a:lnTo>
                    <a:pt x="1480" y="159"/>
                  </a:lnTo>
                  <a:lnTo>
                    <a:pt x="1505" y="164"/>
                  </a:lnTo>
                  <a:lnTo>
                    <a:pt x="1531" y="170"/>
                  </a:lnTo>
                  <a:lnTo>
                    <a:pt x="1564" y="177"/>
                  </a:lnTo>
                  <a:lnTo>
                    <a:pt x="1592" y="184"/>
                  </a:lnTo>
                  <a:lnTo>
                    <a:pt x="1626" y="191"/>
                  </a:lnTo>
                  <a:lnTo>
                    <a:pt x="1653" y="198"/>
                  </a:lnTo>
                  <a:lnTo>
                    <a:pt x="1681" y="206"/>
                  </a:lnTo>
                  <a:lnTo>
                    <a:pt x="1707" y="215"/>
                  </a:lnTo>
                  <a:lnTo>
                    <a:pt x="1731" y="222"/>
                  </a:lnTo>
                  <a:lnTo>
                    <a:pt x="1752" y="229"/>
                  </a:lnTo>
                  <a:lnTo>
                    <a:pt x="1771" y="235"/>
                  </a:lnTo>
                  <a:lnTo>
                    <a:pt x="1791" y="242"/>
                  </a:lnTo>
                  <a:lnTo>
                    <a:pt x="1810" y="248"/>
                  </a:lnTo>
                  <a:lnTo>
                    <a:pt x="1827" y="253"/>
                  </a:lnTo>
                  <a:lnTo>
                    <a:pt x="1847" y="261"/>
                  </a:lnTo>
                  <a:lnTo>
                    <a:pt x="1866" y="268"/>
                  </a:lnTo>
                  <a:lnTo>
                    <a:pt x="1882" y="276"/>
                  </a:lnTo>
                  <a:lnTo>
                    <a:pt x="1906" y="285"/>
                  </a:lnTo>
                  <a:lnTo>
                    <a:pt x="1929" y="296"/>
                  </a:lnTo>
                  <a:lnTo>
                    <a:pt x="1953" y="305"/>
                  </a:lnTo>
                  <a:lnTo>
                    <a:pt x="1986" y="319"/>
                  </a:lnTo>
                  <a:lnTo>
                    <a:pt x="2013" y="330"/>
                  </a:lnTo>
                  <a:lnTo>
                    <a:pt x="2050" y="346"/>
                  </a:lnTo>
                  <a:lnTo>
                    <a:pt x="2092" y="363"/>
                  </a:lnTo>
                  <a:lnTo>
                    <a:pt x="2139" y="380"/>
                  </a:lnTo>
                  <a:lnTo>
                    <a:pt x="2184" y="396"/>
                  </a:lnTo>
                  <a:lnTo>
                    <a:pt x="2234" y="412"/>
                  </a:lnTo>
                  <a:lnTo>
                    <a:pt x="2280" y="428"/>
                  </a:lnTo>
                  <a:lnTo>
                    <a:pt x="2330" y="443"/>
                  </a:lnTo>
                  <a:lnTo>
                    <a:pt x="2373" y="455"/>
                  </a:lnTo>
                  <a:lnTo>
                    <a:pt x="2408" y="464"/>
                  </a:lnTo>
                  <a:lnTo>
                    <a:pt x="2447" y="472"/>
                  </a:lnTo>
                  <a:lnTo>
                    <a:pt x="2489" y="481"/>
                  </a:lnTo>
                  <a:lnTo>
                    <a:pt x="2533" y="486"/>
                  </a:lnTo>
                  <a:lnTo>
                    <a:pt x="2582" y="489"/>
                  </a:lnTo>
                  <a:lnTo>
                    <a:pt x="2634" y="490"/>
                  </a:lnTo>
                  <a:lnTo>
                    <a:pt x="2694" y="489"/>
                  </a:lnTo>
                  <a:lnTo>
                    <a:pt x="2741" y="485"/>
                  </a:lnTo>
                  <a:lnTo>
                    <a:pt x="2777" y="481"/>
                  </a:lnTo>
                  <a:lnTo>
                    <a:pt x="2819" y="473"/>
                  </a:lnTo>
                  <a:lnTo>
                    <a:pt x="2858" y="463"/>
                  </a:lnTo>
                  <a:lnTo>
                    <a:pt x="2896" y="451"/>
                  </a:lnTo>
                  <a:lnTo>
                    <a:pt x="2935" y="437"/>
                  </a:lnTo>
                  <a:lnTo>
                    <a:pt x="2970" y="422"/>
                  </a:lnTo>
                  <a:lnTo>
                    <a:pt x="2996" y="408"/>
                  </a:lnTo>
                  <a:lnTo>
                    <a:pt x="3025" y="392"/>
                  </a:lnTo>
                  <a:lnTo>
                    <a:pt x="3055" y="373"/>
                  </a:lnTo>
                  <a:lnTo>
                    <a:pt x="3082" y="356"/>
                  </a:lnTo>
                  <a:lnTo>
                    <a:pt x="3105" y="335"/>
                  </a:lnTo>
                  <a:lnTo>
                    <a:pt x="3121" y="308"/>
                  </a:lnTo>
                  <a:lnTo>
                    <a:pt x="3135" y="282"/>
                  </a:lnTo>
                  <a:lnTo>
                    <a:pt x="3143" y="254"/>
                  </a:lnTo>
                  <a:lnTo>
                    <a:pt x="3146" y="230"/>
                  </a:lnTo>
                  <a:lnTo>
                    <a:pt x="3068" y="333"/>
                  </a:lnTo>
                  <a:lnTo>
                    <a:pt x="2824" y="442"/>
                  </a:lnTo>
                  <a:lnTo>
                    <a:pt x="2648" y="444"/>
                  </a:lnTo>
                  <a:lnTo>
                    <a:pt x="1537" y="144"/>
                  </a:lnTo>
                  <a:lnTo>
                    <a:pt x="1288" y="89"/>
                  </a:lnTo>
                  <a:lnTo>
                    <a:pt x="807" y="3"/>
                  </a:lnTo>
                  <a:lnTo>
                    <a:pt x="583" y="0"/>
                  </a:lnTo>
                  <a:lnTo>
                    <a:pt x="285" y="28"/>
                  </a:lnTo>
                  <a:lnTo>
                    <a:pt x="30" y="60"/>
                  </a:lnTo>
                  <a:lnTo>
                    <a:pt x="0" y="4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57" name="Freeform 21"/>
            <p:cNvSpPr/>
            <p:nvPr/>
          </p:nvSpPr>
          <p:spPr bwMode="auto">
            <a:xfrm>
              <a:off x="4706" y="290"/>
              <a:ext cx="226" cy="321"/>
            </a:xfrm>
            <a:custGeom>
              <a:avLst/>
              <a:gdLst>
                <a:gd name="T0" fmla="*/ 65 w 679"/>
                <a:gd name="T1" fmla="*/ 961 h 962"/>
                <a:gd name="T2" fmla="*/ 96 w 679"/>
                <a:gd name="T3" fmla="*/ 962 h 962"/>
                <a:gd name="T4" fmla="*/ 113 w 679"/>
                <a:gd name="T5" fmla="*/ 834 h 962"/>
                <a:gd name="T6" fmla="*/ 217 w 679"/>
                <a:gd name="T7" fmla="*/ 654 h 962"/>
                <a:gd name="T8" fmla="*/ 465 w 679"/>
                <a:gd name="T9" fmla="*/ 303 h 962"/>
                <a:gd name="T10" fmla="*/ 679 w 679"/>
                <a:gd name="T11" fmla="*/ 0 h 962"/>
                <a:gd name="T12" fmla="*/ 649 w 679"/>
                <a:gd name="T13" fmla="*/ 0 h 962"/>
                <a:gd name="T14" fmla="*/ 600 w 679"/>
                <a:gd name="T15" fmla="*/ 28 h 962"/>
                <a:gd name="T16" fmla="*/ 378 w 679"/>
                <a:gd name="T17" fmla="*/ 315 h 962"/>
                <a:gd name="T18" fmla="*/ 61 w 679"/>
                <a:gd name="T19" fmla="*/ 756 h 962"/>
                <a:gd name="T20" fmla="*/ 0 w 679"/>
                <a:gd name="T21" fmla="*/ 845 h 962"/>
                <a:gd name="T22" fmla="*/ 65 w 679"/>
                <a:gd name="T23" fmla="*/ 961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9" h="962">
                  <a:moveTo>
                    <a:pt x="65" y="961"/>
                  </a:moveTo>
                  <a:lnTo>
                    <a:pt x="96" y="962"/>
                  </a:lnTo>
                  <a:lnTo>
                    <a:pt x="113" y="834"/>
                  </a:lnTo>
                  <a:lnTo>
                    <a:pt x="217" y="654"/>
                  </a:lnTo>
                  <a:lnTo>
                    <a:pt x="465" y="303"/>
                  </a:lnTo>
                  <a:lnTo>
                    <a:pt x="679" y="0"/>
                  </a:lnTo>
                  <a:lnTo>
                    <a:pt x="649" y="0"/>
                  </a:lnTo>
                  <a:lnTo>
                    <a:pt x="600" y="28"/>
                  </a:lnTo>
                  <a:lnTo>
                    <a:pt x="378" y="315"/>
                  </a:lnTo>
                  <a:lnTo>
                    <a:pt x="61" y="756"/>
                  </a:lnTo>
                  <a:lnTo>
                    <a:pt x="0" y="845"/>
                  </a:lnTo>
                  <a:lnTo>
                    <a:pt x="65" y="96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58" name="Freeform 22"/>
            <p:cNvSpPr/>
            <p:nvPr/>
          </p:nvSpPr>
          <p:spPr bwMode="auto">
            <a:xfrm>
              <a:off x="4081" y="443"/>
              <a:ext cx="499" cy="129"/>
            </a:xfrm>
            <a:custGeom>
              <a:avLst/>
              <a:gdLst>
                <a:gd name="T0" fmla="*/ 1499 w 1499"/>
                <a:gd name="T1" fmla="*/ 74 h 387"/>
                <a:gd name="T2" fmla="*/ 1346 w 1499"/>
                <a:gd name="T3" fmla="*/ 27 h 387"/>
                <a:gd name="T4" fmla="*/ 1232 w 1499"/>
                <a:gd name="T5" fmla="*/ 7 h 387"/>
                <a:gd name="T6" fmla="*/ 1114 w 1499"/>
                <a:gd name="T7" fmla="*/ 0 h 387"/>
                <a:gd name="T8" fmla="*/ 1020 w 1499"/>
                <a:gd name="T9" fmla="*/ 0 h 387"/>
                <a:gd name="T10" fmla="*/ 907 w 1499"/>
                <a:gd name="T11" fmla="*/ 7 h 387"/>
                <a:gd name="T12" fmla="*/ 820 w 1499"/>
                <a:gd name="T13" fmla="*/ 20 h 387"/>
                <a:gd name="T14" fmla="*/ 700 w 1499"/>
                <a:gd name="T15" fmla="*/ 54 h 387"/>
                <a:gd name="T16" fmla="*/ 546 w 1499"/>
                <a:gd name="T17" fmla="*/ 113 h 387"/>
                <a:gd name="T18" fmla="*/ 367 w 1499"/>
                <a:gd name="T19" fmla="*/ 179 h 387"/>
                <a:gd name="T20" fmla="*/ 227 w 1499"/>
                <a:gd name="T21" fmla="*/ 227 h 387"/>
                <a:gd name="T22" fmla="*/ 127 w 1499"/>
                <a:gd name="T23" fmla="*/ 253 h 387"/>
                <a:gd name="T24" fmla="*/ 0 w 1499"/>
                <a:gd name="T25" fmla="*/ 280 h 387"/>
                <a:gd name="T26" fmla="*/ 0 w 1499"/>
                <a:gd name="T27" fmla="*/ 387 h 387"/>
                <a:gd name="T28" fmla="*/ 100 w 1499"/>
                <a:gd name="T29" fmla="*/ 379 h 387"/>
                <a:gd name="T30" fmla="*/ 193 w 1499"/>
                <a:gd name="T31" fmla="*/ 353 h 387"/>
                <a:gd name="T32" fmla="*/ 327 w 1499"/>
                <a:gd name="T33" fmla="*/ 306 h 387"/>
                <a:gd name="T34" fmla="*/ 472 w 1499"/>
                <a:gd name="T35" fmla="*/ 253 h 387"/>
                <a:gd name="T36" fmla="*/ 627 w 1499"/>
                <a:gd name="T37" fmla="*/ 193 h 387"/>
                <a:gd name="T38" fmla="*/ 800 w 1499"/>
                <a:gd name="T39" fmla="*/ 139 h 387"/>
                <a:gd name="T40" fmla="*/ 927 w 1499"/>
                <a:gd name="T41" fmla="*/ 113 h 387"/>
                <a:gd name="T42" fmla="*/ 1033 w 1499"/>
                <a:gd name="T43" fmla="*/ 107 h 387"/>
                <a:gd name="T44" fmla="*/ 1165 w 1499"/>
                <a:gd name="T45" fmla="*/ 108 h 387"/>
                <a:gd name="T46" fmla="*/ 1266 w 1499"/>
                <a:gd name="T47" fmla="*/ 122 h 387"/>
                <a:gd name="T48" fmla="*/ 1386 w 1499"/>
                <a:gd name="T49" fmla="*/ 153 h 387"/>
                <a:gd name="T50" fmla="*/ 1433 w 1499"/>
                <a:gd name="T51" fmla="*/ 173 h 387"/>
                <a:gd name="T52" fmla="*/ 1499 w 1499"/>
                <a:gd name="T53" fmla="*/ 7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99" h="387">
                  <a:moveTo>
                    <a:pt x="1499" y="74"/>
                  </a:moveTo>
                  <a:lnTo>
                    <a:pt x="1346" y="27"/>
                  </a:lnTo>
                  <a:lnTo>
                    <a:pt x="1232" y="7"/>
                  </a:lnTo>
                  <a:lnTo>
                    <a:pt x="1114" y="0"/>
                  </a:lnTo>
                  <a:lnTo>
                    <a:pt x="1020" y="0"/>
                  </a:lnTo>
                  <a:lnTo>
                    <a:pt x="907" y="7"/>
                  </a:lnTo>
                  <a:lnTo>
                    <a:pt x="820" y="20"/>
                  </a:lnTo>
                  <a:lnTo>
                    <a:pt x="700" y="54"/>
                  </a:lnTo>
                  <a:lnTo>
                    <a:pt x="546" y="113"/>
                  </a:lnTo>
                  <a:lnTo>
                    <a:pt x="367" y="179"/>
                  </a:lnTo>
                  <a:lnTo>
                    <a:pt x="227" y="227"/>
                  </a:lnTo>
                  <a:lnTo>
                    <a:pt x="127" y="253"/>
                  </a:lnTo>
                  <a:lnTo>
                    <a:pt x="0" y="280"/>
                  </a:lnTo>
                  <a:lnTo>
                    <a:pt x="0" y="387"/>
                  </a:lnTo>
                  <a:lnTo>
                    <a:pt x="100" y="379"/>
                  </a:lnTo>
                  <a:lnTo>
                    <a:pt x="193" y="353"/>
                  </a:lnTo>
                  <a:lnTo>
                    <a:pt x="327" y="306"/>
                  </a:lnTo>
                  <a:lnTo>
                    <a:pt x="472" y="253"/>
                  </a:lnTo>
                  <a:lnTo>
                    <a:pt x="627" y="193"/>
                  </a:lnTo>
                  <a:lnTo>
                    <a:pt x="800" y="139"/>
                  </a:lnTo>
                  <a:lnTo>
                    <a:pt x="927" y="113"/>
                  </a:lnTo>
                  <a:lnTo>
                    <a:pt x="1033" y="107"/>
                  </a:lnTo>
                  <a:lnTo>
                    <a:pt x="1165" y="108"/>
                  </a:lnTo>
                  <a:lnTo>
                    <a:pt x="1266" y="122"/>
                  </a:lnTo>
                  <a:lnTo>
                    <a:pt x="1386" y="153"/>
                  </a:lnTo>
                  <a:lnTo>
                    <a:pt x="1433" y="173"/>
                  </a:lnTo>
                  <a:lnTo>
                    <a:pt x="1499" y="74"/>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59" name="Freeform 23"/>
            <p:cNvSpPr/>
            <p:nvPr/>
          </p:nvSpPr>
          <p:spPr bwMode="auto">
            <a:xfrm>
              <a:off x="4629" y="290"/>
              <a:ext cx="296" cy="113"/>
            </a:xfrm>
            <a:custGeom>
              <a:avLst/>
              <a:gdLst>
                <a:gd name="T0" fmla="*/ 886 w 886"/>
                <a:gd name="T1" fmla="*/ 0 h 337"/>
                <a:gd name="T2" fmla="*/ 857 w 886"/>
                <a:gd name="T3" fmla="*/ 33 h 337"/>
                <a:gd name="T4" fmla="*/ 832 w 886"/>
                <a:gd name="T5" fmla="*/ 62 h 337"/>
                <a:gd name="T6" fmla="*/ 809 w 886"/>
                <a:gd name="T7" fmla="*/ 89 h 337"/>
                <a:gd name="T8" fmla="*/ 782 w 886"/>
                <a:gd name="T9" fmla="*/ 121 h 337"/>
                <a:gd name="T10" fmla="*/ 760 w 886"/>
                <a:gd name="T11" fmla="*/ 149 h 337"/>
                <a:gd name="T12" fmla="*/ 740 w 886"/>
                <a:gd name="T13" fmla="*/ 175 h 337"/>
                <a:gd name="T14" fmla="*/ 715 w 886"/>
                <a:gd name="T15" fmla="*/ 205 h 337"/>
                <a:gd name="T16" fmla="*/ 694 w 886"/>
                <a:gd name="T17" fmla="*/ 233 h 337"/>
                <a:gd name="T18" fmla="*/ 674 w 886"/>
                <a:gd name="T19" fmla="*/ 256 h 337"/>
                <a:gd name="T20" fmla="*/ 658 w 886"/>
                <a:gd name="T21" fmla="*/ 280 h 337"/>
                <a:gd name="T22" fmla="*/ 641 w 886"/>
                <a:gd name="T23" fmla="*/ 278 h 337"/>
                <a:gd name="T24" fmla="*/ 615 w 886"/>
                <a:gd name="T25" fmla="*/ 277 h 337"/>
                <a:gd name="T26" fmla="*/ 577 w 886"/>
                <a:gd name="T27" fmla="*/ 274 h 337"/>
                <a:gd name="T28" fmla="*/ 542 w 886"/>
                <a:gd name="T29" fmla="*/ 273 h 337"/>
                <a:gd name="T30" fmla="*/ 506 w 886"/>
                <a:gd name="T31" fmla="*/ 273 h 337"/>
                <a:gd name="T32" fmla="*/ 462 w 886"/>
                <a:gd name="T33" fmla="*/ 274 h 337"/>
                <a:gd name="T34" fmla="*/ 422 w 886"/>
                <a:gd name="T35" fmla="*/ 276 h 337"/>
                <a:gd name="T36" fmla="*/ 375 w 886"/>
                <a:gd name="T37" fmla="*/ 279 h 337"/>
                <a:gd name="T38" fmla="*/ 339 w 886"/>
                <a:gd name="T39" fmla="*/ 284 h 337"/>
                <a:gd name="T40" fmla="*/ 300 w 886"/>
                <a:gd name="T41" fmla="*/ 289 h 337"/>
                <a:gd name="T42" fmla="*/ 261 w 886"/>
                <a:gd name="T43" fmla="*/ 294 h 337"/>
                <a:gd name="T44" fmla="*/ 222 w 886"/>
                <a:gd name="T45" fmla="*/ 299 h 337"/>
                <a:gd name="T46" fmla="*/ 172 w 886"/>
                <a:gd name="T47" fmla="*/ 307 h 337"/>
                <a:gd name="T48" fmla="*/ 133 w 886"/>
                <a:gd name="T49" fmla="*/ 313 h 337"/>
                <a:gd name="T50" fmla="*/ 88 w 886"/>
                <a:gd name="T51" fmla="*/ 320 h 337"/>
                <a:gd name="T52" fmla="*/ 0 w 886"/>
                <a:gd name="T53" fmla="*/ 337 h 337"/>
                <a:gd name="T54" fmla="*/ 207 w 886"/>
                <a:gd name="T55" fmla="*/ 120 h 337"/>
                <a:gd name="T56" fmla="*/ 226 w 886"/>
                <a:gd name="T57" fmla="*/ 106 h 337"/>
                <a:gd name="T58" fmla="*/ 244 w 886"/>
                <a:gd name="T59" fmla="*/ 93 h 337"/>
                <a:gd name="T60" fmla="*/ 266 w 886"/>
                <a:gd name="T61" fmla="*/ 82 h 337"/>
                <a:gd name="T62" fmla="*/ 281 w 886"/>
                <a:gd name="T63" fmla="*/ 75 h 337"/>
                <a:gd name="T64" fmla="*/ 321 w 886"/>
                <a:gd name="T65" fmla="*/ 65 h 337"/>
                <a:gd name="T66" fmla="*/ 361 w 886"/>
                <a:gd name="T67" fmla="*/ 55 h 337"/>
                <a:gd name="T68" fmla="*/ 415 w 886"/>
                <a:gd name="T69" fmla="*/ 45 h 337"/>
                <a:gd name="T70" fmla="*/ 490 w 886"/>
                <a:gd name="T71" fmla="*/ 32 h 337"/>
                <a:gd name="T72" fmla="*/ 602 w 886"/>
                <a:gd name="T73" fmla="*/ 15 h 337"/>
                <a:gd name="T74" fmla="*/ 701 w 886"/>
                <a:gd name="T75" fmla="*/ 6 h 337"/>
                <a:gd name="T76" fmla="*/ 806 w 886"/>
                <a:gd name="T77" fmla="*/ 0 h 337"/>
                <a:gd name="T78" fmla="*/ 886 w 886"/>
                <a:gd name="T7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6" h="337">
                  <a:moveTo>
                    <a:pt x="886" y="0"/>
                  </a:moveTo>
                  <a:lnTo>
                    <a:pt x="857" y="33"/>
                  </a:lnTo>
                  <a:lnTo>
                    <a:pt x="832" y="62"/>
                  </a:lnTo>
                  <a:lnTo>
                    <a:pt x="809" y="89"/>
                  </a:lnTo>
                  <a:lnTo>
                    <a:pt x="782" y="121"/>
                  </a:lnTo>
                  <a:lnTo>
                    <a:pt x="760" y="149"/>
                  </a:lnTo>
                  <a:lnTo>
                    <a:pt x="740" y="175"/>
                  </a:lnTo>
                  <a:lnTo>
                    <a:pt x="715" y="205"/>
                  </a:lnTo>
                  <a:lnTo>
                    <a:pt x="694" y="233"/>
                  </a:lnTo>
                  <a:lnTo>
                    <a:pt x="674" y="256"/>
                  </a:lnTo>
                  <a:lnTo>
                    <a:pt x="658" y="280"/>
                  </a:lnTo>
                  <a:lnTo>
                    <a:pt x="641" y="278"/>
                  </a:lnTo>
                  <a:lnTo>
                    <a:pt x="615" y="277"/>
                  </a:lnTo>
                  <a:lnTo>
                    <a:pt x="577" y="274"/>
                  </a:lnTo>
                  <a:lnTo>
                    <a:pt x="542" y="273"/>
                  </a:lnTo>
                  <a:lnTo>
                    <a:pt x="506" y="273"/>
                  </a:lnTo>
                  <a:lnTo>
                    <a:pt x="462" y="274"/>
                  </a:lnTo>
                  <a:lnTo>
                    <a:pt x="422" y="276"/>
                  </a:lnTo>
                  <a:lnTo>
                    <a:pt x="375" y="279"/>
                  </a:lnTo>
                  <a:lnTo>
                    <a:pt x="339" y="284"/>
                  </a:lnTo>
                  <a:lnTo>
                    <a:pt x="300" y="289"/>
                  </a:lnTo>
                  <a:lnTo>
                    <a:pt x="261" y="294"/>
                  </a:lnTo>
                  <a:lnTo>
                    <a:pt x="222" y="299"/>
                  </a:lnTo>
                  <a:lnTo>
                    <a:pt x="172" y="307"/>
                  </a:lnTo>
                  <a:lnTo>
                    <a:pt x="133" y="313"/>
                  </a:lnTo>
                  <a:lnTo>
                    <a:pt x="88" y="320"/>
                  </a:lnTo>
                  <a:lnTo>
                    <a:pt x="0" y="337"/>
                  </a:lnTo>
                  <a:lnTo>
                    <a:pt x="207" y="120"/>
                  </a:lnTo>
                  <a:lnTo>
                    <a:pt x="226" y="106"/>
                  </a:lnTo>
                  <a:lnTo>
                    <a:pt x="244" y="93"/>
                  </a:lnTo>
                  <a:lnTo>
                    <a:pt x="266" y="82"/>
                  </a:lnTo>
                  <a:lnTo>
                    <a:pt x="281" y="75"/>
                  </a:lnTo>
                  <a:lnTo>
                    <a:pt x="321" y="65"/>
                  </a:lnTo>
                  <a:lnTo>
                    <a:pt x="361" y="55"/>
                  </a:lnTo>
                  <a:lnTo>
                    <a:pt x="415" y="45"/>
                  </a:lnTo>
                  <a:lnTo>
                    <a:pt x="490" y="32"/>
                  </a:lnTo>
                  <a:lnTo>
                    <a:pt x="602" y="15"/>
                  </a:lnTo>
                  <a:lnTo>
                    <a:pt x="701" y="6"/>
                  </a:lnTo>
                  <a:lnTo>
                    <a:pt x="806" y="0"/>
                  </a:lnTo>
                  <a:lnTo>
                    <a:pt x="886"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0" name="Freeform 24"/>
            <p:cNvSpPr/>
            <p:nvPr/>
          </p:nvSpPr>
          <p:spPr bwMode="auto">
            <a:xfrm>
              <a:off x="4733" y="513"/>
              <a:ext cx="830" cy="244"/>
            </a:xfrm>
            <a:custGeom>
              <a:avLst/>
              <a:gdLst>
                <a:gd name="T0" fmla="*/ 18 w 2492"/>
                <a:gd name="T1" fmla="*/ 127 h 733"/>
                <a:gd name="T2" fmla="*/ 4 w 2492"/>
                <a:gd name="T3" fmla="*/ 166 h 733"/>
                <a:gd name="T4" fmla="*/ 0 w 2492"/>
                <a:gd name="T5" fmla="*/ 199 h 733"/>
                <a:gd name="T6" fmla="*/ 2 w 2492"/>
                <a:gd name="T7" fmla="*/ 247 h 733"/>
                <a:gd name="T8" fmla="*/ 7 w 2492"/>
                <a:gd name="T9" fmla="*/ 296 h 733"/>
                <a:gd name="T10" fmla="*/ 48 w 2492"/>
                <a:gd name="T11" fmla="*/ 294 h 733"/>
                <a:gd name="T12" fmla="*/ 91 w 2492"/>
                <a:gd name="T13" fmla="*/ 294 h 733"/>
                <a:gd name="T14" fmla="*/ 131 w 2492"/>
                <a:gd name="T15" fmla="*/ 293 h 733"/>
                <a:gd name="T16" fmla="*/ 226 w 2492"/>
                <a:gd name="T17" fmla="*/ 301 h 733"/>
                <a:gd name="T18" fmla="*/ 357 w 2492"/>
                <a:gd name="T19" fmla="*/ 318 h 733"/>
                <a:gd name="T20" fmla="*/ 479 w 2492"/>
                <a:gd name="T21" fmla="*/ 340 h 733"/>
                <a:gd name="T22" fmla="*/ 590 w 2492"/>
                <a:gd name="T23" fmla="*/ 361 h 733"/>
                <a:gd name="T24" fmla="*/ 698 w 2492"/>
                <a:gd name="T25" fmla="*/ 383 h 733"/>
                <a:gd name="T26" fmla="*/ 816 w 2492"/>
                <a:gd name="T27" fmla="*/ 406 h 733"/>
                <a:gd name="T28" fmla="*/ 1014 w 2492"/>
                <a:gd name="T29" fmla="*/ 450 h 733"/>
                <a:gd name="T30" fmla="*/ 1180 w 2492"/>
                <a:gd name="T31" fmla="*/ 506 h 733"/>
                <a:gd name="T32" fmla="*/ 1327 w 2492"/>
                <a:gd name="T33" fmla="*/ 565 h 733"/>
                <a:gd name="T34" fmla="*/ 1440 w 2492"/>
                <a:gd name="T35" fmla="*/ 611 h 733"/>
                <a:gd name="T36" fmla="*/ 1536 w 2492"/>
                <a:gd name="T37" fmla="*/ 647 h 733"/>
                <a:gd name="T38" fmla="*/ 1639 w 2492"/>
                <a:gd name="T39" fmla="*/ 681 h 733"/>
                <a:gd name="T40" fmla="*/ 1795 w 2492"/>
                <a:gd name="T41" fmla="*/ 719 h 733"/>
                <a:gd name="T42" fmla="*/ 1934 w 2492"/>
                <a:gd name="T43" fmla="*/ 733 h 733"/>
                <a:gd name="T44" fmla="*/ 2074 w 2492"/>
                <a:gd name="T45" fmla="*/ 728 h 733"/>
                <a:gd name="T46" fmla="*/ 2144 w 2492"/>
                <a:gd name="T47" fmla="*/ 719 h 733"/>
                <a:gd name="T48" fmla="*/ 2216 w 2492"/>
                <a:gd name="T49" fmla="*/ 699 h 733"/>
                <a:gd name="T50" fmla="*/ 2289 w 2492"/>
                <a:gd name="T51" fmla="*/ 671 h 733"/>
                <a:gd name="T52" fmla="*/ 2351 w 2492"/>
                <a:gd name="T53" fmla="*/ 638 h 733"/>
                <a:gd name="T54" fmla="*/ 2423 w 2492"/>
                <a:gd name="T55" fmla="*/ 590 h 733"/>
                <a:gd name="T56" fmla="*/ 2451 w 2492"/>
                <a:gd name="T57" fmla="*/ 556 h 733"/>
                <a:gd name="T58" fmla="*/ 2470 w 2492"/>
                <a:gd name="T59" fmla="*/ 517 h 733"/>
                <a:gd name="T60" fmla="*/ 2482 w 2492"/>
                <a:gd name="T61" fmla="*/ 466 h 733"/>
                <a:gd name="T62" fmla="*/ 2492 w 2492"/>
                <a:gd name="T63" fmla="*/ 393 h 733"/>
                <a:gd name="T64" fmla="*/ 2492 w 2492"/>
                <a:gd name="T65" fmla="*/ 293 h 733"/>
                <a:gd name="T66" fmla="*/ 2484 w 2492"/>
                <a:gd name="T67" fmla="*/ 195 h 733"/>
                <a:gd name="T68" fmla="*/ 2459 w 2492"/>
                <a:gd name="T69" fmla="*/ 97 h 733"/>
                <a:gd name="T70" fmla="*/ 2412 w 2492"/>
                <a:gd name="T71" fmla="*/ 0 h 733"/>
                <a:gd name="T72" fmla="*/ 35 w 2492"/>
                <a:gd name="T73" fmla="*/ 106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2" h="733">
                  <a:moveTo>
                    <a:pt x="35" y="106"/>
                  </a:moveTo>
                  <a:lnTo>
                    <a:pt x="18" y="127"/>
                  </a:lnTo>
                  <a:lnTo>
                    <a:pt x="10" y="145"/>
                  </a:lnTo>
                  <a:lnTo>
                    <a:pt x="4" y="166"/>
                  </a:lnTo>
                  <a:lnTo>
                    <a:pt x="1" y="184"/>
                  </a:lnTo>
                  <a:lnTo>
                    <a:pt x="0" y="199"/>
                  </a:lnTo>
                  <a:lnTo>
                    <a:pt x="0" y="221"/>
                  </a:lnTo>
                  <a:lnTo>
                    <a:pt x="2" y="247"/>
                  </a:lnTo>
                  <a:lnTo>
                    <a:pt x="4" y="274"/>
                  </a:lnTo>
                  <a:lnTo>
                    <a:pt x="7" y="296"/>
                  </a:lnTo>
                  <a:lnTo>
                    <a:pt x="26" y="295"/>
                  </a:lnTo>
                  <a:lnTo>
                    <a:pt x="48" y="294"/>
                  </a:lnTo>
                  <a:lnTo>
                    <a:pt x="70" y="294"/>
                  </a:lnTo>
                  <a:lnTo>
                    <a:pt x="91" y="294"/>
                  </a:lnTo>
                  <a:lnTo>
                    <a:pt x="112" y="293"/>
                  </a:lnTo>
                  <a:lnTo>
                    <a:pt x="131" y="293"/>
                  </a:lnTo>
                  <a:lnTo>
                    <a:pt x="162" y="295"/>
                  </a:lnTo>
                  <a:lnTo>
                    <a:pt x="226" y="301"/>
                  </a:lnTo>
                  <a:lnTo>
                    <a:pt x="294" y="310"/>
                  </a:lnTo>
                  <a:lnTo>
                    <a:pt x="357" y="318"/>
                  </a:lnTo>
                  <a:lnTo>
                    <a:pt x="428" y="330"/>
                  </a:lnTo>
                  <a:lnTo>
                    <a:pt x="479" y="340"/>
                  </a:lnTo>
                  <a:lnTo>
                    <a:pt x="534" y="350"/>
                  </a:lnTo>
                  <a:lnTo>
                    <a:pt x="590" y="361"/>
                  </a:lnTo>
                  <a:lnTo>
                    <a:pt x="637" y="370"/>
                  </a:lnTo>
                  <a:lnTo>
                    <a:pt x="698" y="383"/>
                  </a:lnTo>
                  <a:lnTo>
                    <a:pt x="752" y="393"/>
                  </a:lnTo>
                  <a:lnTo>
                    <a:pt x="816" y="406"/>
                  </a:lnTo>
                  <a:lnTo>
                    <a:pt x="914" y="426"/>
                  </a:lnTo>
                  <a:lnTo>
                    <a:pt x="1014" y="450"/>
                  </a:lnTo>
                  <a:lnTo>
                    <a:pt x="1099" y="479"/>
                  </a:lnTo>
                  <a:lnTo>
                    <a:pt x="1180" y="506"/>
                  </a:lnTo>
                  <a:lnTo>
                    <a:pt x="1264" y="541"/>
                  </a:lnTo>
                  <a:lnTo>
                    <a:pt x="1327" y="565"/>
                  </a:lnTo>
                  <a:lnTo>
                    <a:pt x="1382" y="589"/>
                  </a:lnTo>
                  <a:lnTo>
                    <a:pt x="1440" y="611"/>
                  </a:lnTo>
                  <a:lnTo>
                    <a:pt x="1492" y="631"/>
                  </a:lnTo>
                  <a:lnTo>
                    <a:pt x="1536" y="647"/>
                  </a:lnTo>
                  <a:lnTo>
                    <a:pt x="1564" y="655"/>
                  </a:lnTo>
                  <a:lnTo>
                    <a:pt x="1639" y="681"/>
                  </a:lnTo>
                  <a:lnTo>
                    <a:pt x="1720" y="701"/>
                  </a:lnTo>
                  <a:lnTo>
                    <a:pt x="1795" y="719"/>
                  </a:lnTo>
                  <a:lnTo>
                    <a:pt x="1862" y="728"/>
                  </a:lnTo>
                  <a:lnTo>
                    <a:pt x="1934" y="733"/>
                  </a:lnTo>
                  <a:lnTo>
                    <a:pt x="1996" y="733"/>
                  </a:lnTo>
                  <a:lnTo>
                    <a:pt x="2074" y="728"/>
                  </a:lnTo>
                  <a:lnTo>
                    <a:pt x="2107" y="724"/>
                  </a:lnTo>
                  <a:lnTo>
                    <a:pt x="2144" y="719"/>
                  </a:lnTo>
                  <a:lnTo>
                    <a:pt x="2180" y="710"/>
                  </a:lnTo>
                  <a:lnTo>
                    <a:pt x="2216" y="699"/>
                  </a:lnTo>
                  <a:lnTo>
                    <a:pt x="2253" y="685"/>
                  </a:lnTo>
                  <a:lnTo>
                    <a:pt x="2289" y="671"/>
                  </a:lnTo>
                  <a:lnTo>
                    <a:pt x="2326" y="653"/>
                  </a:lnTo>
                  <a:lnTo>
                    <a:pt x="2351" y="638"/>
                  </a:lnTo>
                  <a:lnTo>
                    <a:pt x="2397" y="611"/>
                  </a:lnTo>
                  <a:lnTo>
                    <a:pt x="2423" y="590"/>
                  </a:lnTo>
                  <a:lnTo>
                    <a:pt x="2438" y="574"/>
                  </a:lnTo>
                  <a:lnTo>
                    <a:pt x="2451" y="556"/>
                  </a:lnTo>
                  <a:lnTo>
                    <a:pt x="2459" y="541"/>
                  </a:lnTo>
                  <a:lnTo>
                    <a:pt x="2470" y="517"/>
                  </a:lnTo>
                  <a:lnTo>
                    <a:pt x="2478" y="489"/>
                  </a:lnTo>
                  <a:lnTo>
                    <a:pt x="2482" y="466"/>
                  </a:lnTo>
                  <a:lnTo>
                    <a:pt x="2487" y="443"/>
                  </a:lnTo>
                  <a:lnTo>
                    <a:pt x="2492" y="393"/>
                  </a:lnTo>
                  <a:lnTo>
                    <a:pt x="2492" y="338"/>
                  </a:lnTo>
                  <a:lnTo>
                    <a:pt x="2492" y="293"/>
                  </a:lnTo>
                  <a:lnTo>
                    <a:pt x="2490" y="238"/>
                  </a:lnTo>
                  <a:lnTo>
                    <a:pt x="2484" y="195"/>
                  </a:lnTo>
                  <a:lnTo>
                    <a:pt x="2474" y="148"/>
                  </a:lnTo>
                  <a:lnTo>
                    <a:pt x="2459" y="97"/>
                  </a:lnTo>
                  <a:lnTo>
                    <a:pt x="2446" y="63"/>
                  </a:lnTo>
                  <a:lnTo>
                    <a:pt x="2412" y="0"/>
                  </a:lnTo>
                  <a:lnTo>
                    <a:pt x="139" y="30"/>
                  </a:lnTo>
                  <a:lnTo>
                    <a:pt x="35" y="10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1" name="Freeform 25"/>
            <p:cNvSpPr/>
            <p:nvPr/>
          </p:nvSpPr>
          <p:spPr bwMode="auto">
            <a:xfrm>
              <a:off x="4510" y="552"/>
              <a:ext cx="226" cy="79"/>
            </a:xfrm>
            <a:custGeom>
              <a:avLst/>
              <a:gdLst>
                <a:gd name="T0" fmla="*/ 26 w 678"/>
                <a:gd name="T1" fmla="*/ 14 h 237"/>
                <a:gd name="T2" fmla="*/ 16 w 678"/>
                <a:gd name="T3" fmla="*/ 41 h 237"/>
                <a:gd name="T4" fmla="*/ 7 w 678"/>
                <a:gd name="T5" fmla="*/ 69 h 237"/>
                <a:gd name="T6" fmla="*/ 3 w 678"/>
                <a:gd name="T7" fmla="*/ 96 h 237"/>
                <a:gd name="T8" fmla="*/ 0 w 678"/>
                <a:gd name="T9" fmla="*/ 122 h 237"/>
                <a:gd name="T10" fmla="*/ 0 w 678"/>
                <a:gd name="T11" fmla="*/ 148 h 237"/>
                <a:gd name="T12" fmla="*/ 0 w 678"/>
                <a:gd name="T13" fmla="*/ 168 h 237"/>
                <a:gd name="T14" fmla="*/ 5 w 678"/>
                <a:gd name="T15" fmla="*/ 194 h 237"/>
                <a:gd name="T16" fmla="*/ 13 w 678"/>
                <a:gd name="T17" fmla="*/ 210 h 237"/>
                <a:gd name="T18" fmla="*/ 20 w 678"/>
                <a:gd name="T19" fmla="*/ 219 h 237"/>
                <a:gd name="T20" fmla="*/ 31 w 678"/>
                <a:gd name="T21" fmla="*/ 228 h 237"/>
                <a:gd name="T22" fmla="*/ 41 w 678"/>
                <a:gd name="T23" fmla="*/ 233 h 237"/>
                <a:gd name="T24" fmla="*/ 58 w 678"/>
                <a:gd name="T25" fmla="*/ 237 h 237"/>
                <a:gd name="T26" fmla="*/ 84 w 678"/>
                <a:gd name="T27" fmla="*/ 237 h 237"/>
                <a:gd name="T28" fmla="*/ 125 w 678"/>
                <a:gd name="T29" fmla="*/ 229 h 237"/>
                <a:gd name="T30" fmla="*/ 167 w 678"/>
                <a:gd name="T31" fmla="*/ 221 h 237"/>
                <a:gd name="T32" fmla="*/ 221 w 678"/>
                <a:gd name="T33" fmla="*/ 212 h 237"/>
                <a:gd name="T34" fmla="*/ 274 w 678"/>
                <a:gd name="T35" fmla="*/ 204 h 237"/>
                <a:gd name="T36" fmla="*/ 316 w 678"/>
                <a:gd name="T37" fmla="*/ 199 h 237"/>
                <a:gd name="T38" fmla="*/ 360 w 678"/>
                <a:gd name="T39" fmla="*/ 195 h 237"/>
                <a:gd name="T40" fmla="*/ 410 w 678"/>
                <a:gd name="T41" fmla="*/ 190 h 237"/>
                <a:gd name="T42" fmla="*/ 456 w 678"/>
                <a:gd name="T43" fmla="*/ 186 h 237"/>
                <a:gd name="T44" fmla="*/ 501 w 678"/>
                <a:gd name="T45" fmla="*/ 183 h 237"/>
                <a:gd name="T46" fmla="*/ 544 w 678"/>
                <a:gd name="T47" fmla="*/ 181 h 237"/>
                <a:gd name="T48" fmla="*/ 568 w 678"/>
                <a:gd name="T49" fmla="*/ 180 h 237"/>
                <a:gd name="T50" fmla="*/ 589 w 678"/>
                <a:gd name="T51" fmla="*/ 179 h 237"/>
                <a:gd name="T52" fmla="*/ 609 w 678"/>
                <a:gd name="T53" fmla="*/ 178 h 237"/>
                <a:gd name="T54" fmla="*/ 634 w 678"/>
                <a:gd name="T55" fmla="*/ 178 h 237"/>
                <a:gd name="T56" fmla="*/ 661 w 678"/>
                <a:gd name="T57" fmla="*/ 178 h 237"/>
                <a:gd name="T58" fmla="*/ 658 w 678"/>
                <a:gd name="T59" fmla="*/ 154 h 237"/>
                <a:gd name="T60" fmla="*/ 655 w 678"/>
                <a:gd name="T61" fmla="*/ 121 h 237"/>
                <a:gd name="T62" fmla="*/ 654 w 678"/>
                <a:gd name="T63" fmla="*/ 100 h 237"/>
                <a:gd name="T64" fmla="*/ 654 w 678"/>
                <a:gd name="T65" fmla="*/ 78 h 237"/>
                <a:gd name="T66" fmla="*/ 654 w 678"/>
                <a:gd name="T67" fmla="*/ 59 h 237"/>
                <a:gd name="T68" fmla="*/ 657 w 678"/>
                <a:gd name="T69" fmla="*/ 40 h 237"/>
                <a:gd name="T70" fmla="*/ 665 w 678"/>
                <a:gd name="T71" fmla="*/ 20 h 237"/>
                <a:gd name="T72" fmla="*/ 678 w 678"/>
                <a:gd name="T73" fmla="*/ 0 h 237"/>
                <a:gd name="T74" fmla="*/ 26 w 678"/>
                <a:gd name="T75" fmla="*/ 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8" h="237">
                  <a:moveTo>
                    <a:pt x="26" y="14"/>
                  </a:moveTo>
                  <a:lnTo>
                    <a:pt x="16" y="41"/>
                  </a:lnTo>
                  <a:lnTo>
                    <a:pt x="7" y="69"/>
                  </a:lnTo>
                  <a:lnTo>
                    <a:pt x="3" y="96"/>
                  </a:lnTo>
                  <a:lnTo>
                    <a:pt x="0" y="122"/>
                  </a:lnTo>
                  <a:lnTo>
                    <a:pt x="0" y="148"/>
                  </a:lnTo>
                  <a:lnTo>
                    <a:pt x="0" y="168"/>
                  </a:lnTo>
                  <a:lnTo>
                    <a:pt x="5" y="194"/>
                  </a:lnTo>
                  <a:lnTo>
                    <a:pt x="13" y="210"/>
                  </a:lnTo>
                  <a:lnTo>
                    <a:pt x="20" y="219"/>
                  </a:lnTo>
                  <a:lnTo>
                    <a:pt x="31" y="228"/>
                  </a:lnTo>
                  <a:lnTo>
                    <a:pt x="41" y="233"/>
                  </a:lnTo>
                  <a:lnTo>
                    <a:pt x="58" y="237"/>
                  </a:lnTo>
                  <a:lnTo>
                    <a:pt x="84" y="237"/>
                  </a:lnTo>
                  <a:lnTo>
                    <a:pt x="125" y="229"/>
                  </a:lnTo>
                  <a:lnTo>
                    <a:pt x="167" y="221"/>
                  </a:lnTo>
                  <a:lnTo>
                    <a:pt x="221" y="212"/>
                  </a:lnTo>
                  <a:lnTo>
                    <a:pt x="274" y="204"/>
                  </a:lnTo>
                  <a:lnTo>
                    <a:pt x="316" y="199"/>
                  </a:lnTo>
                  <a:lnTo>
                    <a:pt x="360" y="195"/>
                  </a:lnTo>
                  <a:lnTo>
                    <a:pt x="410" y="190"/>
                  </a:lnTo>
                  <a:lnTo>
                    <a:pt x="456" y="186"/>
                  </a:lnTo>
                  <a:lnTo>
                    <a:pt x="501" y="183"/>
                  </a:lnTo>
                  <a:lnTo>
                    <a:pt x="544" y="181"/>
                  </a:lnTo>
                  <a:lnTo>
                    <a:pt x="568" y="180"/>
                  </a:lnTo>
                  <a:lnTo>
                    <a:pt x="589" y="179"/>
                  </a:lnTo>
                  <a:lnTo>
                    <a:pt x="609" y="178"/>
                  </a:lnTo>
                  <a:lnTo>
                    <a:pt x="634" y="178"/>
                  </a:lnTo>
                  <a:lnTo>
                    <a:pt x="661" y="178"/>
                  </a:lnTo>
                  <a:lnTo>
                    <a:pt x="658" y="154"/>
                  </a:lnTo>
                  <a:lnTo>
                    <a:pt x="655" y="121"/>
                  </a:lnTo>
                  <a:lnTo>
                    <a:pt x="654" y="100"/>
                  </a:lnTo>
                  <a:lnTo>
                    <a:pt x="654" y="78"/>
                  </a:lnTo>
                  <a:lnTo>
                    <a:pt x="654" y="59"/>
                  </a:lnTo>
                  <a:lnTo>
                    <a:pt x="657" y="40"/>
                  </a:lnTo>
                  <a:lnTo>
                    <a:pt x="665" y="20"/>
                  </a:lnTo>
                  <a:lnTo>
                    <a:pt x="678" y="0"/>
                  </a:lnTo>
                  <a:lnTo>
                    <a:pt x="26" y="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2" name="Freeform 26"/>
            <p:cNvSpPr/>
            <p:nvPr/>
          </p:nvSpPr>
          <p:spPr bwMode="auto">
            <a:xfrm>
              <a:off x="4511" y="552"/>
              <a:ext cx="225" cy="41"/>
            </a:xfrm>
            <a:custGeom>
              <a:avLst/>
              <a:gdLst>
                <a:gd name="T0" fmla="*/ 21 w 674"/>
                <a:gd name="T1" fmla="*/ 16 h 123"/>
                <a:gd name="T2" fmla="*/ 17 w 674"/>
                <a:gd name="T3" fmla="*/ 24 h 123"/>
                <a:gd name="T4" fmla="*/ 12 w 674"/>
                <a:gd name="T5" fmla="*/ 35 h 123"/>
                <a:gd name="T6" fmla="*/ 8 w 674"/>
                <a:gd name="T7" fmla="*/ 49 h 123"/>
                <a:gd name="T8" fmla="*/ 3 w 674"/>
                <a:gd name="T9" fmla="*/ 64 h 123"/>
                <a:gd name="T10" fmla="*/ 1 w 674"/>
                <a:gd name="T11" fmla="*/ 77 h 123"/>
                <a:gd name="T12" fmla="*/ 0 w 674"/>
                <a:gd name="T13" fmla="*/ 87 h 123"/>
                <a:gd name="T14" fmla="*/ 8 w 674"/>
                <a:gd name="T15" fmla="*/ 101 h 123"/>
                <a:gd name="T16" fmla="*/ 15 w 674"/>
                <a:gd name="T17" fmla="*/ 109 h 123"/>
                <a:gd name="T18" fmla="*/ 33 w 674"/>
                <a:gd name="T19" fmla="*/ 119 h 123"/>
                <a:gd name="T20" fmla="*/ 58 w 674"/>
                <a:gd name="T21" fmla="*/ 123 h 123"/>
                <a:gd name="T22" fmla="*/ 87 w 674"/>
                <a:gd name="T23" fmla="*/ 123 h 123"/>
                <a:gd name="T24" fmla="*/ 126 w 674"/>
                <a:gd name="T25" fmla="*/ 120 h 123"/>
                <a:gd name="T26" fmla="*/ 169 w 674"/>
                <a:gd name="T27" fmla="*/ 116 h 123"/>
                <a:gd name="T28" fmla="*/ 222 w 674"/>
                <a:gd name="T29" fmla="*/ 109 h 123"/>
                <a:gd name="T30" fmla="*/ 276 w 674"/>
                <a:gd name="T31" fmla="*/ 103 h 123"/>
                <a:gd name="T32" fmla="*/ 326 w 674"/>
                <a:gd name="T33" fmla="*/ 98 h 123"/>
                <a:gd name="T34" fmla="*/ 371 w 674"/>
                <a:gd name="T35" fmla="*/ 92 h 123"/>
                <a:gd name="T36" fmla="*/ 417 w 674"/>
                <a:gd name="T37" fmla="*/ 88 h 123"/>
                <a:gd name="T38" fmla="*/ 465 w 674"/>
                <a:gd name="T39" fmla="*/ 84 h 123"/>
                <a:gd name="T40" fmla="*/ 506 w 674"/>
                <a:gd name="T41" fmla="*/ 79 h 123"/>
                <a:gd name="T42" fmla="*/ 542 w 674"/>
                <a:gd name="T43" fmla="*/ 73 h 123"/>
                <a:gd name="T44" fmla="*/ 567 w 674"/>
                <a:gd name="T45" fmla="*/ 71 h 123"/>
                <a:gd name="T46" fmla="*/ 591 w 674"/>
                <a:gd name="T47" fmla="*/ 68 h 123"/>
                <a:gd name="T48" fmla="*/ 615 w 674"/>
                <a:gd name="T49" fmla="*/ 66 h 123"/>
                <a:gd name="T50" fmla="*/ 632 w 674"/>
                <a:gd name="T51" fmla="*/ 64 h 123"/>
                <a:gd name="T52" fmla="*/ 650 w 674"/>
                <a:gd name="T53" fmla="*/ 64 h 123"/>
                <a:gd name="T54" fmla="*/ 652 w 674"/>
                <a:gd name="T55" fmla="*/ 51 h 123"/>
                <a:gd name="T56" fmla="*/ 655 w 674"/>
                <a:gd name="T57" fmla="*/ 40 h 123"/>
                <a:gd name="T58" fmla="*/ 659 w 674"/>
                <a:gd name="T59" fmla="*/ 28 h 123"/>
                <a:gd name="T60" fmla="*/ 674 w 674"/>
                <a:gd name="T61" fmla="*/ 0 h 123"/>
                <a:gd name="T62" fmla="*/ 21 w 674"/>
                <a:gd name="T63" fmla="*/ 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4" h="123">
                  <a:moveTo>
                    <a:pt x="21" y="16"/>
                  </a:moveTo>
                  <a:lnTo>
                    <a:pt x="17" y="24"/>
                  </a:lnTo>
                  <a:lnTo>
                    <a:pt x="12" y="35"/>
                  </a:lnTo>
                  <a:lnTo>
                    <a:pt x="8" y="49"/>
                  </a:lnTo>
                  <a:lnTo>
                    <a:pt x="3" y="64"/>
                  </a:lnTo>
                  <a:lnTo>
                    <a:pt x="1" y="77"/>
                  </a:lnTo>
                  <a:lnTo>
                    <a:pt x="0" y="87"/>
                  </a:lnTo>
                  <a:lnTo>
                    <a:pt x="8" y="101"/>
                  </a:lnTo>
                  <a:lnTo>
                    <a:pt x="15" y="109"/>
                  </a:lnTo>
                  <a:lnTo>
                    <a:pt x="33" y="119"/>
                  </a:lnTo>
                  <a:lnTo>
                    <a:pt x="58" y="123"/>
                  </a:lnTo>
                  <a:lnTo>
                    <a:pt x="87" y="123"/>
                  </a:lnTo>
                  <a:lnTo>
                    <a:pt x="126" y="120"/>
                  </a:lnTo>
                  <a:lnTo>
                    <a:pt x="169" y="116"/>
                  </a:lnTo>
                  <a:lnTo>
                    <a:pt x="222" y="109"/>
                  </a:lnTo>
                  <a:lnTo>
                    <a:pt x="276" y="103"/>
                  </a:lnTo>
                  <a:lnTo>
                    <a:pt x="326" y="98"/>
                  </a:lnTo>
                  <a:lnTo>
                    <a:pt x="371" y="92"/>
                  </a:lnTo>
                  <a:lnTo>
                    <a:pt x="417" y="88"/>
                  </a:lnTo>
                  <a:lnTo>
                    <a:pt x="465" y="84"/>
                  </a:lnTo>
                  <a:lnTo>
                    <a:pt x="506" y="79"/>
                  </a:lnTo>
                  <a:lnTo>
                    <a:pt x="542" y="73"/>
                  </a:lnTo>
                  <a:lnTo>
                    <a:pt x="567" y="71"/>
                  </a:lnTo>
                  <a:lnTo>
                    <a:pt x="591" y="68"/>
                  </a:lnTo>
                  <a:lnTo>
                    <a:pt x="615" y="66"/>
                  </a:lnTo>
                  <a:lnTo>
                    <a:pt x="632" y="64"/>
                  </a:lnTo>
                  <a:lnTo>
                    <a:pt x="650" y="64"/>
                  </a:lnTo>
                  <a:lnTo>
                    <a:pt x="652" y="51"/>
                  </a:lnTo>
                  <a:lnTo>
                    <a:pt x="655" y="40"/>
                  </a:lnTo>
                  <a:lnTo>
                    <a:pt x="659" y="28"/>
                  </a:lnTo>
                  <a:lnTo>
                    <a:pt x="674" y="0"/>
                  </a:lnTo>
                  <a:lnTo>
                    <a:pt x="21"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3" name="Freeform 27"/>
            <p:cNvSpPr/>
            <p:nvPr/>
          </p:nvSpPr>
          <p:spPr bwMode="auto">
            <a:xfrm>
              <a:off x="4517" y="386"/>
              <a:ext cx="329" cy="185"/>
            </a:xfrm>
            <a:custGeom>
              <a:avLst/>
              <a:gdLst>
                <a:gd name="T0" fmla="*/ 987 w 987"/>
                <a:gd name="T1" fmla="*/ 7 h 557"/>
                <a:gd name="T2" fmla="*/ 737 w 987"/>
                <a:gd name="T3" fmla="*/ 372 h 557"/>
                <a:gd name="T4" fmla="*/ 722 w 987"/>
                <a:gd name="T5" fmla="*/ 397 h 557"/>
                <a:gd name="T6" fmla="*/ 706 w 987"/>
                <a:gd name="T7" fmla="*/ 421 h 557"/>
                <a:gd name="T8" fmla="*/ 688 w 987"/>
                <a:gd name="T9" fmla="*/ 450 h 557"/>
                <a:gd name="T10" fmla="*/ 669 w 987"/>
                <a:gd name="T11" fmla="*/ 479 h 557"/>
                <a:gd name="T12" fmla="*/ 658 w 987"/>
                <a:gd name="T13" fmla="*/ 496 h 557"/>
                <a:gd name="T14" fmla="*/ 653 w 987"/>
                <a:gd name="T15" fmla="*/ 506 h 557"/>
                <a:gd name="T16" fmla="*/ 611 w 987"/>
                <a:gd name="T17" fmla="*/ 509 h 557"/>
                <a:gd name="T18" fmla="*/ 572 w 987"/>
                <a:gd name="T19" fmla="*/ 512 h 557"/>
                <a:gd name="T20" fmla="*/ 532 w 987"/>
                <a:gd name="T21" fmla="*/ 516 h 557"/>
                <a:gd name="T22" fmla="*/ 488 w 987"/>
                <a:gd name="T23" fmla="*/ 522 h 557"/>
                <a:gd name="T24" fmla="*/ 435 w 987"/>
                <a:gd name="T25" fmla="*/ 527 h 557"/>
                <a:gd name="T26" fmla="*/ 384 w 987"/>
                <a:gd name="T27" fmla="*/ 532 h 557"/>
                <a:gd name="T28" fmla="*/ 334 w 987"/>
                <a:gd name="T29" fmla="*/ 538 h 557"/>
                <a:gd name="T30" fmla="*/ 279 w 987"/>
                <a:gd name="T31" fmla="*/ 543 h 557"/>
                <a:gd name="T32" fmla="*/ 224 w 987"/>
                <a:gd name="T33" fmla="*/ 547 h 557"/>
                <a:gd name="T34" fmla="*/ 167 w 987"/>
                <a:gd name="T35" fmla="*/ 552 h 557"/>
                <a:gd name="T36" fmla="*/ 114 w 987"/>
                <a:gd name="T37" fmla="*/ 557 h 557"/>
                <a:gd name="T38" fmla="*/ 77 w 987"/>
                <a:gd name="T39" fmla="*/ 557 h 557"/>
                <a:gd name="T40" fmla="*/ 47 w 987"/>
                <a:gd name="T41" fmla="*/ 551 h 557"/>
                <a:gd name="T42" fmla="*/ 22 w 987"/>
                <a:gd name="T43" fmla="*/ 545 h 557"/>
                <a:gd name="T44" fmla="*/ 5 w 987"/>
                <a:gd name="T45" fmla="*/ 533 h 557"/>
                <a:gd name="T46" fmla="*/ 0 w 987"/>
                <a:gd name="T47" fmla="*/ 521 h 557"/>
                <a:gd name="T48" fmla="*/ 40 w 987"/>
                <a:gd name="T49" fmla="*/ 434 h 557"/>
                <a:gd name="T50" fmla="*/ 88 w 987"/>
                <a:gd name="T51" fmla="*/ 365 h 557"/>
                <a:gd name="T52" fmla="*/ 137 w 987"/>
                <a:gd name="T53" fmla="*/ 294 h 557"/>
                <a:gd name="T54" fmla="*/ 183 w 987"/>
                <a:gd name="T55" fmla="*/ 234 h 557"/>
                <a:gd name="T56" fmla="*/ 230 w 987"/>
                <a:gd name="T57" fmla="*/ 177 h 557"/>
                <a:gd name="T58" fmla="*/ 282 w 987"/>
                <a:gd name="T59" fmla="*/ 121 h 557"/>
                <a:gd name="T60" fmla="*/ 326 w 987"/>
                <a:gd name="T61" fmla="*/ 65 h 557"/>
                <a:gd name="T62" fmla="*/ 376 w 987"/>
                <a:gd name="T63" fmla="*/ 55 h 557"/>
                <a:gd name="T64" fmla="*/ 425 w 987"/>
                <a:gd name="T65" fmla="*/ 45 h 557"/>
                <a:gd name="T66" fmla="*/ 471 w 987"/>
                <a:gd name="T67" fmla="*/ 38 h 557"/>
                <a:gd name="T68" fmla="*/ 509 w 987"/>
                <a:gd name="T69" fmla="*/ 32 h 557"/>
                <a:gd name="T70" fmla="*/ 546 w 987"/>
                <a:gd name="T71" fmla="*/ 27 h 557"/>
                <a:gd name="T72" fmla="*/ 581 w 987"/>
                <a:gd name="T73" fmla="*/ 22 h 557"/>
                <a:gd name="T74" fmla="*/ 617 w 987"/>
                <a:gd name="T75" fmla="*/ 17 h 557"/>
                <a:gd name="T76" fmla="*/ 656 w 987"/>
                <a:gd name="T77" fmla="*/ 12 h 557"/>
                <a:gd name="T78" fmla="*/ 702 w 987"/>
                <a:gd name="T79" fmla="*/ 7 h 557"/>
                <a:gd name="T80" fmla="*/ 746 w 987"/>
                <a:gd name="T81" fmla="*/ 3 h 557"/>
                <a:gd name="T82" fmla="*/ 791 w 987"/>
                <a:gd name="T83" fmla="*/ 2 h 557"/>
                <a:gd name="T84" fmla="*/ 831 w 987"/>
                <a:gd name="T85" fmla="*/ 0 h 557"/>
                <a:gd name="T86" fmla="*/ 875 w 987"/>
                <a:gd name="T87" fmla="*/ 0 h 557"/>
                <a:gd name="T88" fmla="*/ 915 w 987"/>
                <a:gd name="T89" fmla="*/ 1 h 557"/>
                <a:gd name="T90" fmla="*/ 955 w 987"/>
                <a:gd name="T91" fmla="*/ 3 h 557"/>
                <a:gd name="T92" fmla="*/ 987 w 987"/>
                <a:gd name="T93" fmla="*/ 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7" h="557">
                  <a:moveTo>
                    <a:pt x="987" y="7"/>
                  </a:moveTo>
                  <a:lnTo>
                    <a:pt x="737" y="372"/>
                  </a:lnTo>
                  <a:lnTo>
                    <a:pt x="722" y="397"/>
                  </a:lnTo>
                  <a:lnTo>
                    <a:pt x="706" y="421"/>
                  </a:lnTo>
                  <a:lnTo>
                    <a:pt x="688" y="450"/>
                  </a:lnTo>
                  <a:lnTo>
                    <a:pt x="669" y="479"/>
                  </a:lnTo>
                  <a:lnTo>
                    <a:pt x="658" y="496"/>
                  </a:lnTo>
                  <a:lnTo>
                    <a:pt x="653" y="506"/>
                  </a:lnTo>
                  <a:lnTo>
                    <a:pt x="611" y="509"/>
                  </a:lnTo>
                  <a:lnTo>
                    <a:pt x="572" y="512"/>
                  </a:lnTo>
                  <a:lnTo>
                    <a:pt x="532" y="516"/>
                  </a:lnTo>
                  <a:lnTo>
                    <a:pt x="488" y="522"/>
                  </a:lnTo>
                  <a:lnTo>
                    <a:pt x="435" y="527"/>
                  </a:lnTo>
                  <a:lnTo>
                    <a:pt x="384" y="532"/>
                  </a:lnTo>
                  <a:lnTo>
                    <a:pt x="334" y="538"/>
                  </a:lnTo>
                  <a:lnTo>
                    <a:pt x="279" y="543"/>
                  </a:lnTo>
                  <a:lnTo>
                    <a:pt x="224" y="547"/>
                  </a:lnTo>
                  <a:lnTo>
                    <a:pt x="167" y="552"/>
                  </a:lnTo>
                  <a:lnTo>
                    <a:pt x="114" y="557"/>
                  </a:lnTo>
                  <a:lnTo>
                    <a:pt x="77" y="557"/>
                  </a:lnTo>
                  <a:lnTo>
                    <a:pt x="47" y="551"/>
                  </a:lnTo>
                  <a:lnTo>
                    <a:pt x="22" y="545"/>
                  </a:lnTo>
                  <a:lnTo>
                    <a:pt x="5" y="533"/>
                  </a:lnTo>
                  <a:lnTo>
                    <a:pt x="0" y="521"/>
                  </a:lnTo>
                  <a:lnTo>
                    <a:pt x="40" y="434"/>
                  </a:lnTo>
                  <a:lnTo>
                    <a:pt x="88" y="365"/>
                  </a:lnTo>
                  <a:lnTo>
                    <a:pt x="137" y="294"/>
                  </a:lnTo>
                  <a:lnTo>
                    <a:pt x="183" y="234"/>
                  </a:lnTo>
                  <a:lnTo>
                    <a:pt x="230" y="177"/>
                  </a:lnTo>
                  <a:lnTo>
                    <a:pt x="282" y="121"/>
                  </a:lnTo>
                  <a:lnTo>
                    <a:pt x="326" y="65"/>
                  </a:lnTo>
                  <a:lnTo>
                    <a:pt x="376" y="55"/>
                  </a:lnTo>
                  <a:lnTo>
                    <a:pt x="425" y="45"/>
                  </a:lnTo>
                  <a:lnTo>
                    <a:pt x="471" y="38"/>
                  </a:lnTo>
                  <a:lnTo>
                    <a:pt x="509" y="32"/>
                  </a:lnTo>
                  <a:lnTo>
                    <a:pt x="546" y="27"/>
                  </a:lnTo>
                  <a:lnTo>
                    <a:pt x="581" y="22"/>
                  </a:lnTo>
                  <a:lnTo>
                    <a:pt x="617" y="17"/>
                  </a:lnTo>
                  <a:lnTo>
                    <a:pt x="656" y="12"/>
                  </a:lnTo>
                  <a:lnTo>
                    <a:pt x="702" y="7"/>
                  </a:lnTo>
                  <a:lnTo>
                    <a:pt x="746" y="3"/>
                  </a:lnTo>
                  <a:lnTo>
                    <a:pt x="791" y="2"/>
                  </a:lnTo>
                  <a:lnTo>
                    <a:pt x="831" y="0"/>
                  </a:lnTo>
                  <a:lnTo>
                    <a:pt x="875" y="0"/>
                  </a:lnTo>
                  <a:lnTo>
                    <a:pt x="915" y="1"/>
                  </a:lnTo>
                  <a:lnTo>
                    <a:pt x="955" y="3"/>
                  </a:lnTo>
                  <a:lnTo>
                    <a:pt x="987" y="7"/>
                  </a:lnTo>
                  <a:close/>
                </a:path>
              </a:pathLst>
            </a:custGeom>
            <a:solidFill>
              <a:srgbClr val="96969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4" name="Freeform 28"/>
            <p:cNvSpPr/>
            <p:nvPr/>
          </p:nvSpPr>
          <p:spPr bwMode="auto">
            <a:xfrm>
              <a:off x="4519" y="566"/>
              <a:ext cx="176" cy="18"/>
            </a:xfrm>
            <a:custGeom>
              <a:avLst/>
              <a:gdLst>
                <a:gd name="T0" fmla="*/ 0 w 528"/>
                <a:gd name="T1" fmla="*/ 17 h 54"/>
                <a:gd name="T2" fmla="*/ 13 w 528"/>
                <a:gd name="T3" fmla="*/ 30 h 54"/>
                <a:gd name="T4" fmla="*/ 24 w 528"/>
                <a:gd name="T5" fmla="*/ 37 h 54"/>
                <a:gd name="T6" fmla="*/ 36 w 528"/>
                <a:gd name="T7" fmla="*/ 41 h 54"/>
                <a:gd name="T8" fmla="*/ 52 w 528"/>
                <a:gd name="T9" fmla="*/ 43 h 54"/>
                <a:gd name="T10" fmla="*/ 70 w 528"/>
                <a:gd name="T11" fmla="*/ 44 h 54"/>
                <a:gd name="T12" fmla="*/ 105 w 528"/>
                <a:gd name="T13" fmla="*/ 41 h 54"/>
                <a:gd name="T14" fmla="*/ 129 w 528"/>
                <a:gd name="T15" fmla="*/ 40 h 54"/>
                <a:gd name="T16" fmla="*/ 180 w 528"/>
                <a:gd name="T17" fmla="*/ 35 h 54"/>
                <a:gd name="T18" fmla="*/ 250 w 528"/>
                <a:gd name="T19" fmla="*/ 26 h 54"/>
                <a:gd name="T20" fmla="*/ 288 w 528"/>
                <a:gd name="T21" fmla="*/ 22 h 54"/>
                <a:gd name="T22" fmla="*/ 328 w 528"/>
                <a:gd name="T23" fmla="*/ 18 h 54"/>
                <a:gd name="T24" fmla="*/ 371 w 528"/>
                <a:gd name="T25" fmla="*/ 13 h 54"/>
                <a:gd name="T26" fmla="*/ 419 w 528"/>
                <a:gd name="T27" fmla="*/ 8 h 54"/>
                <a:gd name="T28" fmla="*/ 444 w 528"/>
                <a:gd name="T29" fmla="*/ 6 h 54"/>
                <a:gd name="T30" fmla="*/ 473 w 528"/>
                <a:gd name="T31" fmla="*/ 3 h 54"/>
                <a:gd name="T32" fmla="*/ 505 w 528"/>
                <a:gd name="T33" fmla="*/ 0 h 54"/>
                <a:gd name="T34" fmla="*/ 528 w 528"/>
                <a:gd name="T35" fmla="*/ 1 h 54"/>
                <a:gd name="T36" fmla="*/ 526 w 528"/>
                <a:gd name="T37" fmla="*/ 6 h 54"/>
                <a:gd name="T38" fmla="*/ 513 w 528"/>
                <a:gd name="T39" fmla="*/ 6 h 54"/>
                <a:gd name="T40" fmla="*/ 463 w 528"/>
                <a:gd name="T41" fmla="*/ 11 h 54"/>
                <a:gd name="T42" fmla="*/ 422 w 528"/>
                <a:gd name="T43" fmla="*/ 14 h 54"/>
                <a:gd name="T44" fmla="*/ 390 w 528"/>
                <a:gd name="T45" fmla="*/ 19 h 54"/>
                <a:gd name="T46" fmla="*/ 350 w 528"/>
                <a:gd name="T47" fmla="*/ 24 h 54"/>
                <a:gd name="T48" fmla="*/ 306 w 528"/>
                <a:gd name="T49" fmla="*/ 29 h 54"/>
                <a:gd name="T50" fmla="*/ 272 w 528"/>
                <a:gd name="T51" fmla="*/ 32 h 54"/>
                <a:gd name="T52" fmla="*/ 220 w 528"/>
                <a:gd name="T53" fmla="*/ 39 h 54"/>
                <a:gd name="T54" fmla="*/ 169 w 528"/>
                <a:gd name="T55" fmla="*/ 43 h 54"/>
                <a:gd name="T56" fmla="*/ 135 w 528"/>
                <a:gd name="T57" fmla="*/ 46 h 54"/>
                <a:gd name="T58" fmla="*/ 86 w 528"/>
                <a:gd name="T59" fmla="*/ 51 h 54"/>
                <a:gd name="T60" fmla="*/ 54 w 528"/>
                <a:gd name="T61" fmla="*/ 54 h 54"/>
                <a:gd name="T62" fmla="*/ 36 w 528"/>
                <a:gd name="T63" fmla="*/ 53 h 54"/>
                <a:gd name="T64" fmla="*/ 22 w 528"/>
                <a:gd name="T65" fmla="*/ 48 h 54"/>
                <a:gd name="T66" fmla="*/ 13 w 528"/>
                <a:gd name="T67" fmla="*/ 41 h 54"/>
                <a:gd name="T68" fmla="*/ 5 w 528"/>
                <a:gd name="T69" fmla="*/ 33 h 54"/>
                <a:gd name="T70" fmla="*/ 0 w 528"/>
                <a:gd name="T71" fmla="*/ 1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 h="54">
                  <a:moveTo>
                    <a:pt x="0" y="17"/>
                  </a:moveTo>
                  <a:lnTo>
                    <a:pt x="13" y="30"/>
                  </a:lnTo>
                  <a:lnTo>
                    <a:pt x="24" y="37"/>
                  </a:lnTo>
                  <a:lnTo>
                    <a:pt x="36" y="41"/>
                  </a:lnTo>
                  <a:lnTo>
                    <a:pt x="52" y="43"/>
                  </a:lnTo>
                  <a:lnTo>
                    <a:pt x="70" y="44"/>
                  </a:lnTo>
                  <a:lnTo>
                    <a:pt x="105" y="41"/>
                  </a:lnTo>
                  <a:lnTo>
                    <a:pt x="129" y="40"/>
                  </a:lnTo>
                  <a:lnTo>
                    <a:pt x="180" y="35"/>
                  </a:lnTo>
                  <a:lnTo>
                    <a:pt x="250" y="26"/>
                  </a:lnTo>
                  <a:lnTo>
                    <a:pt x="288" y="22"/>
                  </a:lnTo>
                  <a:lnTo>
                    <a:pt x="328" y="18"/>
                  </a:lnTo>
                  <a:lnTo>
                    <a:pt x="371" y="13"/>
                  </a:lnTo>
                  <a:lnTo>
                    <a:pt x="419" y="8"/>
                  </a:lnTo>
                  <a:lnTo>
                    <a:pt x="444" y="6"/>
                  </a:lnTo>
                  <a:lnTo>
                    <a:pt x="473" y="3"/>
                  </a:lnTo>
                  <a:lnTo>
                    <a:pt x="505" y="0"/>
                  </a:lnTo>
                  <a:lnTo>
                    <a:pt x="528" y="1"/>
                  </a:lnTo>
                  <a:lnTo>
                    <a:pt x="526" y="6"/>
                  </a:lnTo>
                  <a:lnTo>
                    <a:pt x="513" y="6"/>
                  </a:lnTo>
                  <a:lnTo>
                    <a:pt x="463" y="11"/>
                  </a:lnTo>
                  <a:lnTo>
                    <a:pt x="422" y="14"/>
                  </a:lnTo>
                  <a:lnTo>
                    <a:pt x="390" y="19"/>
                  </a:lnTo>
                  <a:lnTo>
                    <a:pt x="350" y="24"/>
                  </a:lnTo>
                  <a:lnTo>
                    <a:pt x="306" y="29"/>
                  </a:lnTo>
                  <a:lnTo>
                    <a:pt x="272" y="32"/>
                  </a:lnTo>
                  <a:lnTo>
                    <a:pt x="220" y="39"/>
                  </a:lnTo>
                  <a:lnTo>
                    <a:pt x="169" y="43"/>
                  </a:lnTo>
                  <a:lnTo>
                    <a:pt x="135" y="46"/>
                  </a:lnTo>
                  <a:lnTo>
                    <a:pt x="86" y="51"/>
                  </a:lnTo>
                  <a:lnTo>
                    <a:pt x="54" y="54"/>
                  </a:lnTo>
                  <a:lnTo>
                    <a:pt x="36" y="53"/>
                  </a:lnTo>
                  <a:lnTo>
                    <a:pt x="22" y="48"/>
                  </a:lnTo>
                  <a:lnTo>
                    <a:pt x="13" y="41"/>
                  </a:lnTo>
                  <a:lnTo>
                    <a:pt x="5" y="33"/>
                  </a:lnTo>
                  <a:lnTo>
                    <a:pt x="0" y="1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5" name="Freeform 29"/>
            <p:cNvSpPr/>
            <p:nvPr/>
          </p:nvSpPr>
          <p:spPr bwMode="auto">
            <a:xfrm>
              <a:off x="4625" y="388"/>
              <a:ext cx="204" cy="29"/>
            </a:xfrm>
            <a:custGeom>
              <a:avLst/>
              <a:gdLst>
                <a:gd name="T0" fmla="*/ 23 w 612"/>
                <a:gd name="T1" fmla="*/ 57 h 86"/>
                <a:gd name="T2" fmla="*/ 0 w 612"/>
                <a:gd name="T3" fmla="*/ 79 h 86"/>
                <a:gd name="T4" fmla="*/ 13 w 612"/>
                <a:gd name="T5" fmla="*/ 86 h 86"/>
                <a:gd name="T6" fmla="*/ 184 w 612"/>
                <a:gd name="T7" fmla="*/ 50 h 86"/>
                <a:gd name="T8" fmla="*/ 375 w 612"/>
                <a:gd name="T9" fmla="*/ 28 h 86"/>
                <a:gd name="T10" fmla="*/ 472 w 612"/>
                <a:gd name="T11" fmla="*/ 24 h 86"/>
                <a:gd name="T12" fmla="*/ 565 w 612"/>
                <a:gd name="T13" fmla="*/ 27 h 86"/>
                <a:gd name="T14" fmla="*/ 592 w 612"/>
                <a:gd name="T15" fmla="*/ 28 h 86"/>
                <a:gd name="T16" fmla="*/ 612 w 612"/>
                <a:gd name="T17" fmla="*/ 2 h 86"/>
                <a:gd name="T18" fmla="*/ 577 w 612"/>
                <a:gd name="T19" fmla="*/ 1 h 86"/>
                <a:gd name="T20" fmla="*/ 526 w 612"/>
                <a:gd name="T21" fmla="*/ 0 h 86"/>
                <a:gd name="T22" fmla="*/ 479 w 612"/>
                <a:gd name="T23" fmla="*/ 0 h 86"/>
                <a:gd name="T24" fmla="*/ 438 w 612"/>
                <a:gd name="T25" fmla="*/ 2 h 86"/>
                <a:gd name="T26" fmla="*/ 378 w 612"/>
                <a:gd name="T27" fmla="*/ 6 h 86"/>
                <a:gd name="T28" fmla="*/ 343 w 612"/>
                <a:gd name="T29" fmla="*/ 11 h 86"/>
                <a:gd name="T30" fmla="*/ 293 w 612"/>
                <a:gd name="T31" fmla="*/ 16 h 86"/>
                <a:gd name="T32" fmla="*/ 233 w 612"/>
                <a:gd name="T33" fmla="*/ 22 h 86"/>
                <a:gd name="T34" fmla="*/ 176 w 612"/>
                <a:gd name="T35" fmla="*/ 32 h 86"/>
                <a:gd name="T36" fmla="*/ 130 w 612"/>
                <a:gd name="T37" fmla="*/ 39 h 86"/>
                <a:gd name="T38" fmla="*/ 83 w 612"/>
                <a:gd name="T39" fmla="*/ 48 h 86"/>
                <a:gd name="T40" fmla="*/ 38 w 612"/>
                <a:gd name="T41" fmla="*/ 57 h 86"/>
                <a:gd name="T42" fmla="*/ 23 w 612"/>
                <a:gd name="T43"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2" h="86">
                  <a:moveTo>
                    <a:pt x="23" y="57"/>
                  </a:moveTo>
                  <a:lnTo>
                    <a:pt x="0" y="79"/>
                  </a:lnTo>
                  <a:lnTo>
                    <a:pt x="13" y="86"/>
                  </a:lnTo>
                  <a:lnTo>
                    <a:pt x="184" y="50"/>
                  </a:lnTo>
                  <a:lnTo>
                    <a:pt x="375" y="28"/>
                  </a:lnTo>
                  <a:lnTo>
                    <a:pt x="472" y="24"/>
                  </a:lnTo>
                  <a:lnTo>
                    <a:pt x="565" y="27"/>
                  </a:lnTo>
                  <a:lnTo>
                    <a:pt x="592" y="28"/>
                  </a:lnTo>
                  <a:lnTo>
                    <a:pt x="612" y="2"/>
                  </a:lnTo>
                  <a:lnTo>
                    <a:pt x="577" y="1"/>
                  </a:lnTo>
                  <a:lnTo>
                    <a:pt x="526" y="0"/>
                  </a:lnTo>
                  <a:lnTo>
                    <a:pt x="479" y="0"/>
                  </a:lnTo>
                  <a:lnTo>
                    <a:pt x="438" y="2"/>
                  </a:lnTo>
                  <a:lnTo>
                    <a:pt x="378" y="6"/>
                  </a:lnTo>
                  <a:lnTo>
                    <a:pt x="343" y="11"/>
                  </a:lnTo>
                  <a:lnTo>
                    <a:pt x="293" y="16"/>
                  </a:lnTo>
                  <a:lnTo>
                    <a:pt x="233" y="22"/>
                  </a:lnTo>
                  <a:lnTo>
                    <a:pt x="176" y="32"/>
                  </a:lnTo>
                  <a:lnTo>
                    <a:pt x="130" y="39"/>
                  </a:lnTo>
                  <a:lnTo>
                    <a:pt x="83" y="48"/>
                  </a:lnTo>
                  <a:lnTo>
                    <a:pt x="38" y="57"/>
                  </a:lnTo>
                  <a:lnTo>
                    <a:pt x="23" y="57"/>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6" name="Freeform 30"/>
            <p:cNvSpPr/>
            <p:nvPr/>
          </p:nvSpPr>
          <p:spPr bwMode="auto">
            <a:xfrm>
              <a:off x="4625" y="388"/>
              <a:ext cx="204" cy="31"/>
            </a:xfrm>
            <a:custGeom>
              <a:avLst/>
              <a:gdLst>
                <a:gd name="T0" fmla="*/ 474 w 612"/>
                <a:gd name="T1" fmla="*/ 30 h 92"/>
                <a:gd name="T2" fmla="*/ 514 w 612"/>
                <a:gd name="T3" fmla="*/ 30 h 92"/>
                <a:gd name="T4" fmla="*/ 553 w 612"/>
                <a:gd name="T5" fmla="*/ 33 h 92"/>
                <a:gd name="T6" fmla="*/ 590 w 612"/>
                <a:gd name="T7" fmla="*/ 37 h 92"/>
                <a:gd name="T8" fmla="*/ 612 w 612"/>
                <a:gd name="T9" fmla="*/ 13 h 92"/>
                <a:gd name="T10" fmla="*/ 610 w 612"/>
                <a:gd name="T11" fmla="*/ 0 h 92"/>
                <a:gd name="T12" fmla="*/ 590 w 612"/>
                <a:gd name="T13" fmla="*/ 23 h 92"/>
                <a:gd name="T14" fmla="*/ 557 w 612"/>
                <a:gd name="T15" fmla="*/ 20 h 92"/>
                <a:gd name="T16" fmla="*/ 515 w 612"/>
                <a:gd name="T17" fmla="*/ 18 h 92"/>
                <a:gd name="T18" fmla="*/ 477 w 612"/>
                <a:gd name="T19" fmla="*/ 18 h 92"/>
                <a:gd name="T20" fmla="*/ 443 w 612"/>
                <a:gd name="T21" fmla="*/ 18 h 92"/>
                <a:gd name="T22" fmla="*/ 405 w 612"/>
                <a:gd name="T23" fmla="*/ 20 h 92"/>
                <a:gd name="T24" fmla="*/ 366 w 612"/>
                <a:gd name="T25" fmla="*/ 22 h 92"/>
                <a:gd name="T26" fmla="*/ 321 w 612"/>
                <a:gd name="T27" fmla="*/ 28 h 92"/>
                <a:gd name="T28" fmla="*/ 273 w 612"/>
                <a:gd name="T29" fmla="*/ 34 h 92"/>
                <a:gd name="T30" fmla="*/ 233 w 612"/>
                <a:gd name="T31" fmla="*/ 39 h 92"/>
                <a:gd name="T32" fmla="*/ 180 w 612"/>
                <a:gd name="T33" fmla="*/ 47 h 92"/>
                <a:gd name="T34" fmla="*/ 134 w 612"/>
                <a:gd name="T35" fmla="*/ 54 h 92"/>
                <a:gd name="T36" fmla="*/ 97 w 612"/>
                <a:gd name="T37" fmla="*/ 61 h 92"/>
                <a:gd name="T38" fmla="*/ 71 w 612"/>
                <a:gd name="T39" fmla="*/ 67 h 92"/>
                <a:gd name="T40" fmla="*/ 31 w 612"/>
                <a:gd name="T41" fmla="*/ 73 h 92"/>
                <a:gd name="T42" fmla="*/ 0 w 612"/>
                <a:gd name="T43" fmla="*/ 79 h 92"/>
                <a:gd name="T44" fmla="*/ 6 w 612"/>
                <a:gd name="T45" fmla="*/ 92 h 92"/>
                <a:gd name="T46" fmla="*/ 61 w 612"/>
                <a:gd name="T47" fmla="*/ 80 h 92"/>
                <a:gd name="T48" fmla="*/ 111 w 612"/>
                <a:gd name="T49" fmla="*/ 71 h 92"/>
                <a:gd name="T50" fmla="*/ 161 w 612"/>
                <a:gd name="T51" fmla="*/ 62 h 92"/>
                <a:gd name="T52" fmla="*/ 205 w 612"/>
                <a:gd name="T53" fmla="*/ 57 h 92"/>
                <a:gd name="T54" fmla="*/ 251 w 612"/>
                <a:gd name="T55" fmla="*/ 49 h 92"/>
                <a:gd name="T56" fmla="*/ 305 w 612"/>
                <a:gd name="T57" fmla="*/ 44 h 92"/>
                <a:gd name="T58" fmla="*/ 348 w 612"/>
                <a:gd name="T59" fmla="*/ 39 h 92"/>
                <a:gd name="T60" fmla="*/ 396 w 612"/>
                <a:gd name="T61" fmla="*/ 34 h 92"/>
                <a:gd name="T62" fmla="*/ 438 w 612"/>
                <a:gd name="T63" fmla="*/ 32 h 92"/>
                <a:gd name="T64" fmla="*/ 474 w 612"/>
                <a:gd name="T65"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2" h="92">
                  <a:moveTo>
                    <a:pt x="474" y="30"/>
                  </a:moveTo>
                  <a:lnTo>
                    <a:pt x="514" y="30"/>
                  </a:lnTo>
                  <a:lnTo>
                    <a:pt x="553" y="33"/>
                  </a:lnTo>
                  <a:lnTo>
                    <a:pt x="590" y="37"/>
                  </a:lnTo>
                  <a:lnTo>
                    <a:pt x="612" y="13"/>
                  </a:lnTo>
                  <a:lnTo>
                    <a:pt x="610" y="0"/>
                  </a:lnTo>
                  <a:lnTo>
                    <a:pt x="590" y="23"/>
                  </a:lnTo>
                  <a:lnTo>
                    <a:pt x="557" y="20"/>
                  </a:lnTo>
                  <a:lnTo>
                    <a:pt x="515" y="18"/>
                  </a:lnTo>
                  <a:lnTo>
                    <a:pt x="477" y="18"/>
                  </a:lnTo>
                  <a:lnTo>
                    <a:pt x="443" y="18"/>
                  </a:lnTo>
                  <a:lnTo>
                    <a:pt x="405" y="20"/>
                  </a:lnTo>
                  <a:lnTo>
                    <a:pt x="366" y="22"/>
                  </a:lnTo>
                  <a:lnTo>
                    <a:pt x="321" y="28"/>
                  </a:lnTo>
                  <a:lnTo>
                    <a:pt x="273" y="34"/>
                  </a:lnTo>
                  <a:lnTo>
                    <a:pt x="233" y="39"/>
                  </a:lnTo>
                  <a:lnTo>
                    <a:pt x="180" y="47"/>
                  </a:lnTo>
                  <a:lnTo>
                    <a:pt x="134" y="54"/>
                  </a:lnTo>
                  <a:lnTo>
                    <a:pt x="97" y="61"/>
                  </a:lnTo>
                  <a:lnTo>
                    <a:pt x="71" y="67"/>
                  </a:lnTo>
                  <a:lnTo>
                    <a:pt x="31" y="73"/>
                  </a:lnTo>
                  <a:lnTo>
                    <a:pt x="0" y="79"/>
                  </a:lnTo>
                  <a:lnTo>
                    <a:pt x="6" y="92"/>
                  </a:lnTo>
                  <a:lnTo>
                    <a:pt x="61" y="80"/>
                  </a:lnTo>
                  <a:lnTo>
                    <a:pt x="111" y="71"/>
                  </a:lnTo>
                  <a:lnTo>
                    <a:pt x="161" y="62"/>
                  </a:lnTo>
                  <a:lnTo>
                    <a:pt x="205" y="57"/>
                  </a:lnTo>
                  <a:lnTo>
                    <a:pt x="251" y="49"/>
                  </a:lnTo>
                  <a:lnTo>
                    <a:pt x="305" y="44"/>
                  </a:lnTo>
                  <a:lnTo>
                    <a:pt x="348" y="39"/>
                  </a:lnTo>
                  <a:lnTo>
                    <a:pt x="396" y="34"/>
                  </a:lnTo>
                  <a:lnTo>
                    <a:pt x="438" y="32"/>
                  </a:lnTo>
                  <a:lnTo>
                    <a:pt x="474"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7" name="Freeform 31"/>
            <p:cNvSpPr/>
            <p:nvPr/>
          </p:nvSpPr>
          <p:spPr bwMode="auto">
            <a:xfrm>
              <a:off x="4733" y="528"/>
              <a:ext cx="350" cy="95"/>
            </a:xfrm>
            <a:custGeom>
              <a:avLst/>
              <a:gdLst>
                <a:gd name="T0" fmla="*/ 0 w 1051"/>
                <a:gd name="T1" fmla="*/ 134 h 284"/>
                <a:gd name="T2" fmla="*/ 72 w 1051"/>
                <a:gd name="T3" fmla="*/ 126 h 284"/>
                <a:gd name="T4" fmla="*/ 110 w 1051"/>
                <a:gd name="T5" fmla="*/ 125 h 284"/>
                <a:gd name="T6" fmla="*/ 147 w 1051"/>
                <a:gd name="T7" fmla="*/ 126 h 284"/>
                <a:gd name="T8" fmla="*/ 191 w 1051"/>
                <a:gd name="T9" fmla="*/ 128 h 284"/>
                <a:gd name="T10" fmla="*/ 225 w 1051"/>
                <a:gd name="T11" fmla="*/ 132 h 284"/>
                <a:gd name="T12" fmla="*/ 257 w 1051"/>
                <a:gd name="T13" fmla="*/ 136 h 284"/>
                <a:gd name="T14" fmla="*/ 324 w 1051"/>
                <a:gd name="T15" fmla="*/ 143 h 284"/>
                <a:gd name="T16" fmla="*/ 378 w 1051"/>
                <a:gd name="T17" fmla="*/ 151 h 284"/>
                <a:gd name="T18" fmla="*/ 451 w 1051"/>
                <a:gd name="T19" fmla="*/ 161 h 284"/>
                <a:gd name="T20" fmla="*/ 521 w 1051"/>
                <a:gd name="T21" fmla="*/ 174 h 284"/>
                <a:gd name="T22" fmla="*/ 588 w 1051"/>
                <a:gd name="T23" fmla="*/ 187 h 284"/>
                <a:gd name="T24" fmla="*/ 648 w 1051"/>
                <a:gd name="T25" fmla="*/ 196 h 284"/>
                <a:gd name="T26" fmla="*/ 702 w 1051"/>
                <a:gd name="T27" fmla="*/ 207 h 284"/>
                <a:gd name="T28" fmla="*/ 738 w 1051"/>
                <a:gd name="T29" fmla="*/ 213 h 284"/>
                <a:gd name="T30" fmla="*/ 850 w 1051"/>
                <a:gd name="T31" fmla="*/ 238 h 284"/>
                <a:gd name="T32" fmla="*/ 958 w 1051"/>
                <a:gd name="T33" fmla="*/ 261 h 284"/>
                <a:gd name="T34" fmla="*/ 1051 w 1051"/>
                <a:gd name="T35" fmla="*/ 284 h 284"/>
                <a:gd name="T36" fmla="*/ 1003 w 1051"/>
                <a:gd name="T37" fmla="*/ 172 h 284"/>
                <a:gd name="T38" fmla="*/ 418 w 1051"/>
                <a:gd name="T39" fmla="*/ 0 h 284"/>
                <a:gd name="T40" fmla="*/ 92 w 1051"/>
                <a:gd name="T41" fmla="*/ 29 h 284"/>
                <a:gd name="T42" fmla="*/ 19 w 1051"/>
                <a:gd name="T43" fmla="*/ 76 h 284"/>
                <a:gd name="T44" fmla="*/ 13 w 1051"/>
                <a:gd name="T45" fmla="*/ 87 h 284"/>
                <a:gd name="T46" fmla="*/ 8 w 1051"/>
                <a:gd name="T47" fmla="*/ 102 h 284"/>
                <a:gd name="T48" fmla="*/ 3 w 1051"/>
                <a:gd name="T49" fmla="*/ 118 h 284"/>
                <a:gd name="T50" fmla="*/ 0 w 1051"/>
                <a:gd name="T51" fmla="*/ 13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1" h="284">
                  <a:moveTo>
                    <a:pt x="0" y="134"/>
                  </a:moveTo>
                  <a:lnTo>
                    <a:pt x="72" y="126"/>
                  </a:lnTo>
                  <a:lnTo>
                    <a:pt x="110" y="125"/>
                  </a:lnTo>
                  <a:lnTo>
                    <a:pt x="147" y="126"/>
                  </a:lnTo>
                  <a:lnTo>
                    <a:pt x="191" y="128"/>
                  </a:lnTo>
                  <a:lnTo>
                    <a:pt x="225" y="132"/>
                  </a:lnTo>
                  <a:lnTo>
                    <a:pt x="257" y="136"/>
                  </a:lnTo>
                  <a:lnTo>
                    <a:pt x="324" y="143"/>
                  </a:lnTo>
                  <a:lnTo>
                    <a:pt x="378" y="151"/>
                  </a:lnTo>
                  <a:lnTo>
                    <a:pt x="451" y="161"/>
                  </a:lnTo>
                  <a:lnTo>
                    <a:pt x="521" y="174"/>
                  </a:lnTo>
                  <a:lnTo>
                    <a:pt x="588" y="187"/>
                  </a:lnTo>
                  <a:lnTo>
                    <a:pt x="648" y="196"/>
                  </a:lnTo>
                  <a:lnTo>
                    <a:pt x="702" y="207"/>
                  </a:lnTo>
                  <a:lnTo>
                    <a:pt x="738" y="213"/>
                  </a:lnTo>
                  <a:lnTo>
                    <a:pt x="850" y="238"/>
                  </a:lnTo>
                  <a:lnTo>
                    <a:pt x="958" y="261"/>
                  </a:lnTo>
                  <a:lnTo>
                    <a:pt x="1051" y="284"/>
                  </a:lnTo>
                  <a:lnTo>
                    <a:pt x="1003" y="172"/>
                  </a:lnTo>
                  <a:lnTo>
                    <a:pt x="418" y="0"/>
                  </a:lnTo>
                  <a:lnTo>
                    <a:pt x="92" y="29"/>
                  </a:lnTo>
                  <a:lnTo>
                    <a:pt x="19" y="76"/>
                  </a:lnTo>
                  <a:lnTo>
                    <a:pt x="13" y="87"/>
                  </a:lnTo>
                  <a:lnTo>
                    <a:pt x="8" y="102"/>
                  </a:lnTo>
                  <a:lnTo>
                    <a:pt x="3" y="118"/>
                  </a:lnTo>
                  <a:lnTo>
                    <a:pt x="0" y="13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8" name="Freeform 32"/>
            <p:cNvSpPr/>
            <p:nvPr/>
          </p:nvSpPr>
          <p:spPr bwMode="auto">
            <a:xfrm>
              <a:off x="5068" y="584"/>
              <a:ext cx="374" cy="132"/>
            </a:xfrm>
            <a:custGeom>
              <a:avLst/>
              <a:gdLst>
                <a:gd name="T0" fmla="*/ 44 w 1121"/>
                <a:gd name="T1" fmla="*/ 116 h 397"/>
                <a:gd name="T2" fmla="*/ 119 w 1121"/>
                <a:gd name="T3" fmla="*/ 138 h 397"/>
                <a:gd name="T4" fmla="*/ 194 w 1121"/>
                <a:gd name="T5" fmla="*/ 166 h 397"/>
                <a:gd name="T6" fmla="*/ 253 w 1121"/>
                <a:gd name="T7" fmla="*/ 191 h 397"/>
                <a:gd name="T8" fmla="*/ 320 w 1121"/>
                <a:gd name="T9" fmla="*/ 219 h 397"/>
                <a:gd name="T10" fmla="*/ 445 w 1121"/>
                <a:gd name="T11" fmla="*/ 275 h 397"/>
                <a:gd name="T12" fmla="*/ 554 w 1121"/>
                <a:gd name="T13" fmla="*/ 317 h 397"/>
                <a:gd name="T14" fmla="*/ 687 w 1121"/>
                <a:gd name="T15" fmla="*/ 361 h 397"/>
                <a:gd name="T16" fmla="*/ 783 w 1121"/>
                <a:gd name="T17" fmla="*/ 383 h 397"/>
                <a:gd name="T18" fmla="*/ 869 w 1121"/>
                <a:gd name="T19" fmla="*/ 394 h 397"/>
                <a:gd name="T20" fmla="*/ 931 w 1121"/>
                <a:gd name="T21" fmla="*/ 396 h 397"/>
                <a:gd name="T22" fmla="*/ 988 w 1121"/>
                <a:gd name="T23" fmla="*/ 397 h 397"/>
                <a:gd name="T24" fmla="*/ 1052 w 1121"/>
                <a:gd name="T25" fmla="*/ 390 h 397"/>
                <a:gd name="T26" fmla="*/ 1121 w 1121"/>
                <a:gd name="T27" fmla="*/ 381 h 397"/>
                <a:gd name="T28" fmla="*/ 1055 w 1121"/>
                <a:gd name="T29" fmla="*/ 270 h 397"/>
                <a:gd name="T30" fmla="*/ 405 w 1121"/>
                <a:gd name="T31" fmla="*/ 80 h 397"/>
                <a:gd name="T32" fmla="*/ 0 w 1121"/>
                <a:gd name="T33" fmla="*/ 0 h 397"/>
                <a:gd name="T34" fmla="*/ 44 w 1121"/>
                <a:gd name="T35" fmla="*/ 11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1" h="397">
                  <a:moveTo>
                    <a:pt x="44" y="116"/>
                  </a:moveTo>
                  <a:lnTo>
                    <a:pt x="119" y="138"/>
                  </a:lnTo>
                  <a:lnTo>
                    <a:pt x="194" y="166"/>
                  </a:lnTo>
                  <a:lnTo>
                    <a:pt x="253" y="191"/>
                  </a:lnTo>
                  <a:lnTo>
                    <a:pt x="320" y="219"/>
                  </a:lnTo>
                  <a:lnTo>
                    <a:pt x="445" y="275"/>
                  </a:lnTo>
                  <a:lnTo>
                    <a:pt x="554" y="317"/>
                  </a:lnTo>
                  <a:lnTo>
                    <a:pt x="687" y="361"/>
                  </a:lnTo>
                  <a:lnTo>
                    <a:pt x="783" y="383"/>
                  </a:lnTo>
                  <a:lnTo>
                    <a:pt x="869" y="394"/>
                  </a:lnTo>
                  <a:lnTo>
                    <a:pt x="931" y="396"/>
                  </a:lnTo>
                  <a:lnTo>
                    <a:pt x="988" y="397"/>
                  </a:lnTo>
                  <a:lnTo>
                    <a:pt x="1052" y="390"/>
                  </a:lnTo>
                  <a:lnTo>
                    <a:pt x="1121" y="381"/>
                  </a:lnTo>
                  <a:lnTo>
                    <a:pt x="1055" y="270"/>
                  </a:lnTo>
                  <a:lnTo>
                    <a:pt x="405" y="80"/>
                  </a:lnTo>
                  <a:lnTo>
                    <a:pt x="0" y="0"/>
                  </a:lnTo>
                  <a:lnTo>
                    <a:pt x="44" y="1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69" name="Freeform 33"/>
            <p:cNvSpPr/>
            <p:nvPr/>
          </p:nvSpPr>
          <p:spPr bwMode="auto">
            <a:xfrm>
              <a:off x="5428" y="518"/>
              <a:ext cx="131" cy="193"/>
            </a:xfrm>
            <a:custGeom>
              <a:avLst/>
              <a:gdLst>
                <a:gd name="T0" fmla="*/ 40 w 393"/>
                <a:gd name="T1" fmla="*/ 578 h 578"/>
                <a:gd name="T2" fmla="*/ 99 w 393"/>
                <a:gd name="T3" fmla="*/ 565 h 578"/>
                <a:gd name="T4" fmla="*/ 140 w 393"/>
                <a:gd name="T5" fmla="*/ 552 h 578"/>
                <a:gd name="T6" fmla="*/ 178 w 393"/>
                <a:gd name="T7" fmla="*/ 536 h 578"/>
                <a:gd name="T8" fmla="*/ 209 w 393"/>
                <a:gd name="T9" fmla="*/ 522 h 578"/>
                <a:gd name="T10" fmla="*/ 250 w 393"/>
                <a:gd name="T11" fmla="*/ 499 h 578"/>
                <a:gd name="T12" fmla="*/ 308 w 393"/>
                <a:gd name="T13" fmla="*/ 454 h 578"/>
                <a:gd name="T14" fmla="*/ 340 w 393"/>
                <a:gd name="T15" fmla="*/ 416 h 578"/>
                <a:gd name="T16" fmla="*/ 361 w 393"/>
                <a:gd name="T17" fmla="*/ 383 h 578"/>
                <a:gd name="T18" fmla="*/ 373 w 393"/>
                <a:gd name="T19" fmla="*/ 354 h 578"/>
                <a:gd name="T20" fmla="*/ 383 w 393"/>
                <a:gd name="T21" fmla="*/ 323 h 578"/>
                <a:gd name="T22" fmla="*/ 389 w 393"/>
                <a:gd name="T23" fmla="*/ 290 h 578"/>
                <a:gd name="T24" fmla="*/ 392 w 393"/>
                <a:gd name="T25" fmla="*/ 258 h 578"/>
                <a:gd name="T26" fmla="*/ 393 w 393"/>
                <a:gd name="T27" fmla="*/ 231 h 578"/>
                <a:gd name="T28" fmla="*/ 391 w 393"/>
                <a:gd name="T29" fmla="*/ 198 h 578"/>
                <a:gd name="T30" fmla="*/ 387 w 393"/>
                <a:gd name="T31" fmla="*/ 157 h 578"/>
                <a:gd name="T32" fmla="*/ 377 w 393"/>
                <a:gd name="T33" fmla="*/ 118 h 578"/>
                <a:gd name="T34" fmla="*/ 367 w 393"/>
                <a:gd name="T35" fmla="*/ 81 h 578"/>
                <a:gd name="T36" fmla="*/ 353 w 393"/>
                <a:gd name="T37" fmla="*/ 41 h 578"/>
                <a:gd name="T38" fmla="*/ 332 w 393"/>
                <a:gd name="T39" fmla="*/ 0 h 578"/>
                <a:gd name="T40" fmla="*/ 316 w 393"/>
                <a:gd name="T41" fmla="*/ 16 h 578"/>
                <a:gd name="T42" fmla="*/ 311 w 393"/>
                <a:gd name="T43" fmla="*/ 142 h 578"/>
                <a:gd name="T44" fmla="*/ 214 w 393"/>
                <a:gd name="T45" fmla="*/ 383 h 578"/>
                <a:gd name="T46" fmla="*/ 0 w 393"/>
                <a:gd name="T47" fmla="*/ 511 h 578"/>
                <a:gd name="T48" fmla="*/ 40 w 393"/>
                <a:gd name="T49"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3" h="578">
                  <a:moveTo>
                    <a:pt x="40" y="578"/>
                  </a:moveTo>
                  <a:lnTo>
                    <a:pt x="99" y="565"/>
                  </a:lnTo>
                  <a:lnTo>
                    <a:pt x="140" y="552"/>
                  </a:lnTo>
                  <a:lnTo>
                    <a:pt x="178" y="536"/>
                  </a:lnTo>
                  <a:lnTo>
                    <a:pt x="209" y="522"/>
                  </a:lnTo>
                  <a:lnTo>
                    <a:pt x="250" y="499"/>
                  </a:lnTo>
                  <a:lnTo>
                    <a:pt x="308" y="454"/>
                  </a:lnTo>
                  <a:lnTo>
                    <a:pt x="340" y="416"/>
                  </a:lnTo>
                  <a:lnTo>
                    <a:pt x="361" y="383"/>
                  </a:lnTo>
                  <a:lnTo>
                    <a:pt x="373" y="354"/>
                  </a:lnTo>
                  <a:lnTo>
                    <a:pt x="383" y="323"/>
                  </a:lnTo>
                  <a:lnTo>
                    <a:pt x="389" y="290"/>
                  </a:lnTo>
                  <a:lnTo>
                    <a:pt x="392" y="258"/>
                  </a:lnTo>
                  <a:lnTo>
                    <a:pt x="393" y="231"/>
                  </a:lnTo>
                  <a:lnTo>
                    <a:pt x="391" y="198"/>
                  </a:lnTo>
                  <a:lnTo>
                    <a:pt x="387" y="157"/>
                  </a:lnTo>
                  <a:lnTo>
                    <a:pt x="377" y="118"/>
                  </a:lnTo>
                  <a:lnTo>
                    <a:pt x="367" y="81"/>
                  </a:lnTo>
                  <a:lnTo>
                    <a:pt x="353" y="41"/>
                  </a:lnTo>
                  <a:lnTo>
                    <a:pt x="332" y="0"/>
                  </a:lnTo>
                  <a:lnTo>
                    <a:pt x="316" y="16"/>
                  </a:lnTo>
                  <a:lnTo>
                    <a:pt x="311" y="142"/>
                  </a:lnTo>
                  <a:lnTo>
                    <a:pt x="214" y="383"/>
                  </a:lnTo>
                  <a:lnTo>
                    <a:pt x="0" y="511"/>
                  </a:lnTo>
                  <a:lnTo>
                    <a:pt x="40" y="57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4770" name="Freeform 34"/>
            <p:cNvSpPr/>
            <p:nvPr/>
          </p:nvSpPr>
          <p:spPr bwMode="auto">
            <a:xfrm>
              <a:off x="4739" y="289"/>
              <a:ext cx="816" cy="413"/>
            </a:xfrm>
            <a:custGeom>
              <a:avLst/>
              <a:gdLst>
                <a:gd name="T0" fmla="*/ 553 w 2448"/>
                <a:gd name="T1" fmla="*/ 30 h 1240"/>
                <a:gd name="T2" fmla="*/ 515 w 2448"/>
                <a:gd name="T3" fmla="*/ 72 h 1240"/>
                <a:gd name="T4" fmla="*/ 476 w 2448"/>
                <a:gd name="T5" fmla="*/ 118 h 1240"/>
                <a:gd name="T6" fmla="*/ 435 w 2448"/>
                <a:gd name="T7" fmla="*/ 170 h 1240"/>
                <a:gd name="T8" fmla="*/ 393 w 2448"/>
                <a:gd name="T9" fmla="*/ 223 h 1240"/>
                <a:gd name="T10" fmla="*/ 364 w 2448"/>
                <a:gd name="T11" fmla="*/ 261 h 1240"/>
                <a:gd name="T12" fmla="*/ 333 w 2448"/>
                <a:gd name="T13" fmla="*/ 301 h 1240"/>
                <a:gd name="T14" fmla="*/ 311 w 2448"/>
                <a:gd name="T15" fmla="*/ 332 h 1240"/>
                <a:gd name="T16" fmla="*/ 284 w 2448"/>
                <a:gd name="T17" fmla="*/ 371 h 1240"/>
                <a:gd name="T18" fmla="*/ 259 w 2448"/>
                <a:gd name="T19" fmla="*/ 409 h 1240"/>
                <a:gd name="T20" fmla="*/ 227 w 2448"/>
                <a:gd name="T21" fmla="*/ 453 h 1240"/>
                <a:gd name="T22" fmla="*/ 199 w 2448"/>
                <a:gd name="T23" fmla="*/ 493 h 1240"/>
                <a:gd name="T24" fmla="*/ 175 w 2448"/>
                <a:gd name="T25" fmla="*/ 527 h 1240"/>
                <a:gd name="T26" fmla="*/ 147 w 2448"/>
                <a:gd name="T27" fmla="*/ 569 h 1240"/>
                <a:gd name="T28" fmla="*/ 118 w 2448"/>
                <a:gd name="T29" fmla="*/ 609 h 1240"/>
                <a:gd name="T30" fmla="*/ 95 w 2448"/>
                <a:gd name="T31" fmla="*/ 643 h 1240"/>
                <a:gd name="T32" fmla="*/ 72 w 2448"/>
                <a:gd name="T33" fmla="*/ 677 h 1240"/>
                <a:gd name="T34" fmla="*/ 49 w 2448"/>
                <a:gd name="T35" fmla="*/ 713 h 1240"/>
                <a:gd name="T36" fmla="*/ 23 w 2448"/>
                <a:gd name="T37" fmla="*/ 756 h 1240"/>
                <a:gd name="T38" fmla="*/ 0 w 2448"/>
                <a:gd name="T39" fmla="*/ 794 h 1240"/>
                <a:gd name="T40" fmla="*/ 73 w 2448"/>
                <a:gd name="T41" fmla="*/ 786 h 1240"/>
                <a:gd name="T42" fmla="*/ 127 w 2448"/>
                <a:gd name="T43" fmla="*/ 786 h 1240"/>
                <a:gd name="T44" fmla="*/ 197 w 2448"/>
                <a:gd name="T45" fmla="*/ 792 h 1240"/>
                <a:gd name="T46" fmla="*/ 263 w 2448"/>
                <a:gd name="T47" fmla="*/ 799 h 1240"/>
                <a:gd name="T48" fmla="*/ 342 w 2448"/>
                <a:gd name="T49" fmla="*/ 809 h 1240"/>
                <a:gd name="T50" fmla="*/ 492 w 2448"/>
                <a:gd name="T51" fmla="*/ 838 h 1240"/>
                <a:gd name="T52" fmla="*/ 687 w 2448"/>
                <a:gd name="T53" fmla="*/ 874 h 1240"/>
                <a:gd name="T54" fmla="*/ 879 w 2448"/>
                <a:gd name="T55" fmla="*/ 918 h 1240"/>
                <a:gd name="T56" fmla="*/ 1047 w 2448"/>
                <a:gd name="T57" fmla="*/ 957 h 1240"/>
                <a:gd name="T58" fmla="*/ 1209 w 2448"/>
                <a:gd name="T59" fmla="*/ 1012 h 1240"/>
                <a:gd name="T60" fmla="*/ 1416 w 2448"/>
                <a:gd name="T61" fmla="*/ 1100 h 1240"/>
                <a:gd name="T62" fmla="*/ 1597 w 2448"/>
                <a:gd name="T63" fmla="*/ 1171 h 1240"/>
                <a:gd name="T64" fmla="*/ 1785 w 2448"/>
                <a:gd name="T65" fmla="*/ 1221 h 1240"/>
                <a:gd name="T66" fmla="*/ 1983 w 2448"/>
                <a:gd name="T67" fmla="*/ 1240 h 1240"/>
                <a:gd name="T68" fmla="*/ 2157 w 2448"/>
                <a:gd name="T69" fmla="*/ 1215 h 1240"/>
                <a:gd name="T70" fmla="*/ 2263 w 2448"/>
                <a:gd name="T71" fmla="*/ 1175 h 1240"/>
                <a:gd name="T72" fmla="*/ 2323 w 2448"/>
                <a:gd name="T73" fmla="*/ 1139 h 1240"/>
                <a:gd name="T74" fmla="*/ 2379 w 2448"/>
                <a:gd name="T75" fmla="*/ 1091 h 1240"/>
                <a:gd name="T76" fmla="*/ 2414 w 2448"/>
                <a:gd name="T77" fmla="*/ 1041 h 1240"/>
                <a:gd name="T78" fmla="*/ 2437 w 2448"/>
                <a:gd name="T79" fmla="*/ 979 h 1240"/>
                <a:gd name="T80" fmla="*/ 2448 w 2448"/>
                <a:gd name="T81" fmla="*/ 885 h 1240"/>
                <a:gd name="T82" fmla="*/ 2419 w 2448"/>
                <a:gd name="T83" fmla="*/ 734 h 1240"/>
                <a:gd name="T84" fmla="*/ 2355 w 2448"/>
                <a:gd name="T85" fmla="*/ 609 h 1240"/>
                <a:gd name="T86" fmla="*/ 2274 w 2448"/>
                <a:gd name="T87" fmla="*/ 516 h 1240"/>
                <a:gd name="T88" fmla="*/ 2159 w 2448"/>
                <a:gd name="T89" fmla="*/ 415 h 1240"/>
                <a:gd name="T90" fmla="*/ 2009 w 2448"/>
                <a:gd name="T91" fmla="*/ 320 h 1240"/>
                <a:gd name="T92" fmla="*/ 1827 w 2448"/>
                <a:gd name="T93" fmla="*/ 243 h 1240"/>
                <a:gd name="T94" fmla="*/ 1624 w 2448"/>
                <a:gd name="T95" fmla="*/ 176 h 1240"/>
                <a:gd name="T96" fmla="*/ 1421 w 2448"/>
                <a:gd name="T97" fmla="*/ 115 h 1240"/>
                <a:gd name="T98" fmla="*/ 1239 w 2448"/>
                <a:gd name="T99" fmla="*/ 68 h 1240"/>
                <a:gd name="T100" fmla="*/ 1066 w 2448"/>
                <a:gd name="T101" fmla="*/ 35 h 1240"/>
                <a:gd name="T102" fmla="*/ 896 w 2448"/>
                <a:gd name="T103" fmla="*/ 11 h 1240"/>
                <a:gd name="T104" fmla="*/ 738 w 2448"/>
                <a:gd name="T105" fmla="*/ 2 h 1240"/>
                <a:gd name="T106" fmla="*/ 616 w 2448"/>
                <a:gd name="T107" fmla="*/ 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8" h="1240">
                  <a:moveTo>
                    <a:pt x="572" y="5"/>
                  </a:moveTo>
                  <a:lnTo>
                    <a:pt x="553" y="30"/>
                  </a:lnTo>
                  <a:lnTo>
                    <a:pt x="535" y="48"/>
                  </a:lnTo>
                  <a:lnTo>
                    <a:pt x="515" y="72"/>
                  </a:lnTo>
                  <a:lnTo>
                    <a:pt x="496" y="95"/>
                  </a:lnTo>
                  <a:lnTo>
                    <a:pt x="476" y="118"/>
                  </a:lnTo>
                  <a:lnTo>
                    <a:pt x="456" y="143"/>
                  </a:lnTo>
                  <a:lnTo>
                    <a:pt x="435" y="170"/>
                  </a:lnTo>
                  <a:lnTo>
                    <a:pt x="411" y="201"/>
                  </a:lnTo>
                  <a:lnTo>
                    <a:pt x="393" y="223"/>
                  </a:lnTo>
                  <a:lnTo>
                    <a:pt x="376" y="246"/>
                  </a:lnTo>
                  <a:lnTo>
                    <a:pt x="364" y="261"/>
                  </a:lnTo>
                  <a:lnTo>
                    <a:pt x="348" y="281"/>
                  </a:lnTo>
                  <a:lnTo>
                    <a:pt x="333" y="301"/>
                  </a:lnTo>
                  <a:lnTo>
                    <a:pt x="321" y="316"/>
                  </a:lnTo>
                  <a:lnTo>
                    <a:pt x="311" y="332"/>
                  </a:lnTo>
                  <a:lnTo>
                    <a:pt x="297" y="352"/>
                  </a:lnTo>
                  <a:lnTo>
                    <a:pt x="284" y="371"/>
                  </a:lnTo>
                  <a:lnTo>
                    <a:pt x="271" y="390"/>
                  </a:lnTo>
                  <a:lnTo>
                    <a:pt x="259" y="409"/>
                  </a:lnTo>
                  <a:lnTo>
                    <a:pt x="245" y="429"/>
                  </a:lnTo>
                  <a:lnTo>
                    <a:pt x="227" y="453"/>
                  </a:lnTo>
                  <a:lnTo>
                    <a:pt x="212" y="473"/>
                  </a:lnTo>
                  <a:lnTo>
                    <a:pt x="199" y="493"/>
                  </a:lnTo>
                  <a:lnTo>
                    <a:pt x="187" y="509"/>
                  </a:lnTo>
                  <a:lnTo>
                    <a:pt x="175" y="527"/>
                  </a:lnTo>
                  <a:lnTo>
                    <a:pt x="161" y="547"/>
                  </a:lnTo>
                  <a:lnTo>
                    <a:pt x="147" y="569"/>
                  </a:lnTo>
                  <a:lnTo>
                    <a:pt x="133" y="590"/>
                  </a:lnTo>
                  <a:lnTo>
                    <a:pt x="118" y="609"/>
                  </a:lnTo>
                  <a:lnTo>
                    <a:pt x="106" y="625"/>
                  </a:lnTo>
                  <a:lnTo>
                    <a:pt x="95" y="643"/>
                  </a:lnTo>
                  <a:lnTo>
                    <a:pt x="83" y="662"/>
                  </a:lnTo>
                  <a:lnTo>
                    <a:pt x="72" y="677"/>
                  </a:lnTo>
                  <a:lnTo>
                    <a:pt x="61" y="696"/>
                  </a:lnTo>
                  <a:lnTo>
                    <a:pt x="49" y="713"/>
                  </a:lnTo>
                  <a:lnTo>
                    <a:pt x="37" y="734"/>
                  </a:lnTo>
                  <a:lnTo>
                    <a:pt x="23" y="756"/>
                  </a:lnTo>
                  <a:lnTo>
                    <a:pt x="11" y="774"/>
                  </a:lnTo>
                  <a:lnTo>
                    <a:pt x="0" y="794"/>
                  </a:lnTo>
                  <a:lnTo>
                    <a:pt x="35" y="788"/>
                  </a:lnTo>
                  <a:lnTo>
                    <a:pt x="73" y="786"/>
                  </a:lnTo>
                  <a:lnTo>
                    <a:pt x="100" y="786"/>
                  </a:lnTo>
                  <a:lnTo>
                    <a:pt x="127" y="786"/>
                  </a:lnTo>
                  <a:lnTo>
                    <a:pt x="161" y="788"/>
                  </a:lnTo>
                  <a:lnTo>
                    <a:pt x="197" y="792"/>
                  </a:lnTo>
                  <a:lnTo>
                    <a:pt x="230" y="796"/>
                  </a:lnTo>
                  <a:lnTo>
                    <a:pt x="263" y="799"/>
                  </a:lnTo>
                  <a:lnTo>
                    <a:pt x="291" y="803"/>
                  </a:lnTo>
                  <a:lnTo>
                    <a:pt x="342" y="809"/>
                  </a:lnTo>
                  <a:lnTo>
                    <a:pt x="410" y="820"/>
                  </a:lnTo>
                  <a:lnTo>
                    <a:pt x="492" y="838"/>
                  </a:lnTo>
                  <a:lnTo>
                    <a:pt x="583" y="854"/>
                  </a:lnTo>
                  <a:lnTo>
                    <a:pt x="687" y="874"/>
                  </a:lnTo>
                  <a:lnTo>
                    <a:pt x="791" y="898"/>
                  </a:lnTo>
                  <a:lnTo>
                    <a:pt x="879" y="918"/>
                  </a:lnTo>
                  <a:lnTo>
                    <a:pt x="966" y="937"/>
                  </a:lnTo>
                  <a:lnTo>
                    <a:pt x="1047" y="957"/>
                  </a:lnTo>
                  <a:lnTo>
                    <a:pt x="1127" y="982"/>
                  </a:lnTo>
                  <a:lnTo>
                    <a:pt x="1209" y="1012"/>
                  </a:lnTo>
                  <a:lnTo>
                    <a:pt x="1325" y="1058"/>
                  </a:lnTo>
                  <a:lnTo>
                    <a:pt x="1416" y="1100"/>
                  </a:lnTo>
                  <a:lnTo>
                    <a:pt x="1507" y="1138"/>
                  </a:lnTo>
                  <a:lnTo>
                    <a:pt x="1597" y="1171"/>
                  </a:lnTo>
                  <a:lnTo>
                    <a:pt x="1705" y="1206"/>
                  </a:lnTo>
                  <a:lnTo>
                    <a:pt x="1785" y="1221"/>
                  </a:lnTo>
                  <a:lnTo>
                    <a:pt x="1881" y="1235"/>
                  </a:lnTo>
                  <a:lnTo>
                    <a:pt x="1983" y="1240"/>
                  </a:lnTo>
                  <a:lnTo>
                    <a:pt x="2082" y="1230"/>
                  </a:lnTo>
                  <a:lnTo>
                    <a:pt x="2157" y="1215"/>
                  </a:lnTo>
                  <a:lnTo>
                    <a:pt x="2225" y="1193"/>
                  </a:lnTo>
                  <a:lnTo>
                    <a:pt x="2263" y="1175"/>
                  </a:lnTo>
                  <a:lnTo>
                    <a:pt x="2292" y="1159"/>
                  </a:lnTo>
                  <a:lnTo>
                    <a:pt x="2323" y="1139"/>
                  </a:lnTo>
                  <a:lnTo>
                    <a:pt x="2355" y="1116"/>
                  </a:lnTo>
                  <a:lnTo>
                    <a:pt x="2379" y="1091"/>
                  </a:lnTo>
                  <a:lnTo>
                    <a:pt x="2399" y="1066"/>
                  </a:lnTo>
                  <a:lnTo>
                    <a:pt x="2414" y="1041"/>
                  </a:lnTo>
                  <a:lnTo>
                    <a:pt x="2428" y="1010"/>
                  </a:lnTo>
                  <a:lnTo>
                    <a:pt x="2437" y="979"/>
                  </a:lnTo>
                  <a:lnTo>
                    <a:pt x="2442" y="944"/>
                  </a:lnTo>
                  <a:lnTo>
                    <a:pt x="2448" y="885"/>
                  </a:lnTo>
                  <a:lnTo>
                    <a:pt x="2438" y="809"/>
                  </a:lnTo>
                  <a:lnTo>
                    <a:pt x="2419" y="734"/>
                  </a:lnTo>
                  <a:lnTo>
                    <a:pt x="2392" y="669"/>
                  </a:lnTo>
                  <a:lnTo>
                    <a:pt x="2355" y="609"/>
                  </a:lnTo>
                  <a:lnTo>
                    <a:pt x="2314" y="561"/>
                  </a:lnTo>
                  <a:lnTo>
                    <a:pt x="2274" y="516"/>
                  </a:lnTo>
                  <a:lnTo>
                    <a:pt x="2225" y="466"/>
                  </a:lnTo>
                  <a:lnTo>
                    <a:pt x="2159" y="415"/>
                  </a:lnTo>
                  <a:lnTo>
                    <a:pt x="2099" y="373"/>
                  </a:lnTo>
                  <a:lnTo>
                    <a:pt x="2009" y="320"/>
                  </a:lnTo>
                  <a:lnTo>
                    <a:pt x="1927" y="284"/>
                  </a:lnTo>
                  <a:lnTo>
                    <a:pt x="1827" y="243"/>
                  </a:lnTo>
                  <a:lnTo>
                    <a:pt x="1729" y="208"/>
                  </a:lnTo>
                  <a:lnTo>
                    <a:pt x="1624" y="176"/>
                  </a:lnTo>
                  <a:lnTo>
                    <a:pt x="1508" y="141"/>
                  </a:lnTo>
                  <a:lnTo>
                    <a:pt x="1421" y="115"/>
                  </a:lnTo>
                  <a:lnTo>
                    <a:pt x="1318" y="88"/>
                  </a:lnTo>
                  <a:lnTo>
                    <a:pt x="1239" y="68"/>
                  </a:lnTo>
                  <a:lnTo>
                    <a:pt x="1159" y="53"/>
                  </a:lnTo>
                  <a:lnTo>
                    <a:pt x="1066" y="35"/>
                  </a:lnTo>
                  <a:lnTo>
                    <a:pt x="969" y="20"/>
                  </a:lnTo>
                  <a:lnTo>
                    <a:pt x="896" y="11"/>
                  </a:lnTo>
                  <a:lnTo>
                    <a:pt x="832" y="6"/>
                  </a:lnTo>
                  <a:lnTo>
                    <a:pt x="738" y="2"/>
                  </a:lnTo>
                  <a:lnTo>
                    <a:pt x="673" y="0"/>
                  </a:lnTo>
                  <a:lnTo>
                    <a:pt x="616" y="3"/>
                  </a:lnTo>
                  <a:lnTo>
                    <a:pt x="572" y="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44778" name="AutoShape 42">
            <a:hlinkClick r:id="rId3" action="ppaction://hlinksldjump"/>
          </p:cNvPr>
          <p:cNvSpPr>
            <a:spLocks noChangeArrowheads="1"/>
          </p:cNvSpPr>
          <p:nvPr/>
        </p:nvSpPr>
        <p:spPr bwMode="auto">
          <a:xfrm>
            <a:off x="7772400" y="0"/>
            <a:ext cx="1295400" cy="644525"/>
          </a:xfrm>
          <a:prstGeom prst="leftArrow">
            <a:avLst>
              <a:gd name="adj1" fmla="val 50000"/>
              <a:gd name="adj2" fmla="val 50246"/>
            </a:avLst>
          </a:prstGeom>
          <a:gradFill rotWithShape="0">
            <a:gsLst>
              <a:gs pos="0">
                <a:srgbClr val="99CCFF">
                  <a:gamma/>
                  <a:shade val="46275"/>
                  <a:invGamma/>
                </a:srgbClr>
              </a:gs>
              <a:gs pos="100000">
                <a:srgbClr val="99CCFF"/>
              </a:gs>
            </a:gsLst>
            <a:lin ang="0" scaled="1"/>
          </a:gradFill>
          <a:ln>
            <a:noFill/>
          </a:ln>
          <a:effectLst/>
          <a:extLs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zh-CN" altLang="en-US"/>
          </a:p>
        </p:txBody>
      </p:sp>
      <p:sp>
        <p:nvSpPr>
          <p:cNvPr id="244779" name="Text Box 43"/>
          <p:cNvSpPr txBox="1">
            <a:spLocks noChangeArrowheads="1"/>
          </p:cNvSpPr>
          <p:nvPr/>
        </p:nvSpPr>
        <p:spPr bwMode="auto">
          <a:xfrm>
            <a:off x="8153400" y="76200"/>
            <a:ext cx="990600"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spcBef>
                <a:spcPct val="50000"/>
              </a:spcBef>
            </a:pPr>
            <a:r>
              <a:rPr lang="zh-CN" altLang="en-US" b="1">
                <a:solidFill>
                  <a:srgbClr val="757CA1"/>
                </a:solidFill>
                <a:effectLst>
                  <a:outerShdw blurRad="38100" dist="38100" dir="2700000" algn="tl">
                    <a:srgbClr val="C0C0C0"/>
                  </a:outerShdw>
                </a:effectLst>
                <a:ea typeface="幼圆" panose="02010509060101010101" pitchFamily="49" charset="-122"/>
              </a:rPr>
              <a:t>返回</a:t>
            </a:r>
          </a:p>
        </p:txBody>
      </p:sp>
    </p:spTree>
    <p:extLst>
      <p:ext uri="{BB962C8B-B14F-4D97-AF65-F5344CB8AC3E}">
        <p14:creationId xmlns:p14="http://schemas.microsoft.com/office/powerpoint/2010/main" val="3313654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pPr>
              <a:defRPr/>
            </a:pPr>
            <a:endParaRPr lang="zh-CN" altLang="en-US"/>
          </a:p>
          <a:p>
            <a:pPr>
              <a:defRPr/>
            </a:pPr>
            <a:fld id="{765E19EF-A4A3-45F1-A037-C442F9BF4203}" type="slidenum">
              <a:rPr lang="zh-CN" altLang="en-US"/>
              <a:t>56</a:t>
            </a:fld>
            <a:endParaRPr lang="en-US" altLang="zh-CN"/>
          </a:p>
        </p:txBody>
      </p:sp>
      <p:sp>
        <p:nvSpPr>
          <p:cNvPr id="38914" name="Rectangle 2"/>
          <p:cNvSpPr>
            <a:spLocks noGrp="1" noChangeArrowheads="1"/>
          </p:cNvSpPr>
          <p:nvPr>
            <p:ph type="title"/>
          </p:nvPr>
        </p:nvSpPr>
        <p:spPr/>
        <p:txBody>
          <a:bodyPr/>
          <a:lstStyle/>
          <a:p>
            <a:pPr eaLnBrk="1" hangingPunct="1">
              <a:defRPr/>
            </a:pPr>
            <a:r>
              <a:rPr lang="en-US" altLang="zh-CN"/>
              <a:t>Linux </a:t>
            </a:r>
            <a:r>
              <a:rPr lang="zh-CN" altLang="en-US"/>
              <a:t>特点</a:t>
            </a:r>
          </a:p>
        </p:txBody>
      </p:sp>
      <p:sp>
        <p:nvSpPr>
          <p:cNvPr id="22532" name="Rectangle 3"/>
          <p:cNvSpPr>
            <a:spLocks noGrp="1" noChangeArrowheads="1"/>
          </p:cNvSpPr>
          <p:nvPr>
            <p:ph type="body" idx="1"/>
          </p:nvPr>
        </p:nvSpPr>
        <p:spPr>
          <a:xfrm>
            <a:off x="695325" y="1600200"/>
            <a:ext cx="7991475" cy="4338638"/>
          </a:xfrm>
        </p:spPr>
        <p:txBody>
          <a:bodyPr/>
          <a:lstStyle/>
          <a:p>
            <a:pPr eaLnBrk="1" hangingPunct="1"/>
            <a:r>
              <a:rPr lang="en-US" altLang="zh-CN" b="1" smtClean="0">
                <a:ea typeface="隶书" panose="02010509060101010101" pitchFamily="49" charset="-122"/>
              </a:rPr>
              <a:t>Linux</a:t>
            </a:r>
            <a:r>
              <a:rPr lang="zh-CN" altLang="en-US" b="1" smtClean="0">
                <a:ea typeface="隶书" panose="02010509060101010101" pitchFamily="49" charset="-122"/>
              </a:rPr>
              <a:t>属于自由软件，用户不用支付任何费用就可以获得它和它的源代码，并且可以根据自己的需要对它进行必要的修改，无偿使用，无约束地继续传播</a:t>
            </a:r>
          </a:p>
          <a:p>
            <a:pPr eaLnBrk="1" hangingPunct="1"/>
            <a:r>
              <a:rPr lang="en-US" altLang="zh-CN" b="1" smtClean="0">
                <a:ea typeface="隶书" panose="02010509060101010101" pitchFamily="49" charset="-122"/>
              </a:rPr>
              <a:t>Linux</a:t>
            </a:r>
            <a:r>
              <a:rPr lang="zh-CN" altLang="en-US" b="1" smtClean="0">
                <a:ea typeface="隶书" panose="02010509060101010101" pitchFamily="49" charset="-122"/>
              </a:rPr>
              <a:t>具有</a:t>
            </a:r>
            <a:r>
              <a:rPr lang="en-US" altLang="zh-CN" b="1" smtClean="0">
                <a:ea typeface="隶书" panose="02010509060101010101" pitchFamily="49" charset="-122"/>
              </a:rPr>
              <a:t>Unix</a:t>
            </a:r>
            <a:r>
              <a:rPr lang="zh-CN" altLang="en-US" b="1" smtClean="0">
                <a:ea typeface="隶书" panose="02010509060101010101" pitchFamily="49" charset="-122"/>
              </a:rPr>
              <a:t>的全部功能，任何使用</a:t>
            </a:r>
            <a:r>
              <a:rPr lang="en-US" altLang="zh-CN" b="1" smtClean="0">
                <a:ea typeface="隶书" panose="02010509060101010101" pitchFamily="49" charset="-122"/>
              </a:rPr>
              <a:t>Unix</a:t>
            </a:r>
            <a:r>
              <a:rPr lang="zh-CN" altLang="en-US" b="1" smtClean="0">
                <a:ea typeface="隶书" panose="02010509060101010101" pitchFamily="49" charset="-122"/>
              </a:rPr>
              <a:t>操作系统或想要学习</a:t>
            </a:r>
            <a:r>
              <a:rPr lang="en-US" altLang="zh-CN" b="1" smtClean="0">
                <a:ea typeface="隶书" panose="02010509060101010101" pitchFamily="49" charset="-122"/>
              </a:rPr>
              <a:t>Unix</a:t>
            </a:r>
            <a:r>
              <a:rPr lang="zh-CN" altLang="en-US" b="1" smtClean="0">
                <a:ea typeface="隶书" panose="02010509060101010101" pitchFamily="49" charset="-122"/>
              </a:rPr>
              <a:t>操作系统的人都可以从</a:t>
            </a:r>
            <a:r>
              <a:rPr lang="en-US" altLang="zh-CN" b="1" smtClean="0">
                <a:ea typeface="隶书" panose="02010509060101010101" pitchFamily="49" charset="-122"/>
              </a:rPr>
              <a:t>Linux</a:t>
            </a:r>
            <a:r>
              <a:rPr lang="zh-CN" altLang="en-US" b="1" smtClean="0">
                <a:ea typeface="隶书" panose="02010509060101010101" pitchFamily="49" charset="-122"/>
              </a:rPr>
              <a:t>中获益</a:t>
            </a:r>
          </a:p>
        </p:txBody>
      </p:sp>
      <p:sp>
        <p:nvSpPr>
          <p:cNvPr id="22533" name="Rectangle 5"/>
          <p:cNvSpPr>
            <a:spLocks noChangeArrowheads="1"/>
          </p:cNvSpPr>
          <p:nvPr/>
        </p:nvSpPr>
        <p:spPr bwMode="auto">
          <a:xfrm>
            <a:off x="6213475" y="6323013"/>
            <a:ext cx="2547938"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2.2 </a:t>
            </a:r>
            <a:r>
              <a:rPr lang="zh-CN" altLang="en-US" sz="2000" b="1">
                <a:latin typeface="黑体" panose="02010609060101010101" pitchFamily="49" charset="-122"/>
                <a:ea typeface="黑体" panose="02010609060101010101" pitchFamily="49" charset="-122"/>
              </a:rPr>
              <a:t>常见的操作系统</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11127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6513" y="2060575"/>
            <a:ext cx="7543801" cy="1066800"/>
          </a:xfrm>
        </p:spPr>
        <p:txBody>
          <a:bodyPr/>
          <a:lstStyle/>
          <a:p>
            <a:pPr algn="ctr" eaLnBrk="1" hangingPunct="1"/>
            <a:r>
              <a:rPr lang="zh-CN" altLang="en-US" sz="3600" dirty="0" smtClean="0">
                <a:ea typeface="宋体" pitchFamily="2" charset="-122"/>
              </a:rPr>
              <a:t>文字处理软件</a:t>
            </a:r>
            <a:endParaRPr lang="en-US" altLang="zh-CN" sz="3600" dirty="0" smtClean="0">
              <a:ea typeface="宋体" pitchFamily="2" charset="-122"/>
            </a:endParaRPr>
          </a:p>
        </p:txBody>
      </p:sp>
      <p:sp>
        <p:nvSpPr>
          <p:cNvPr id="8" name="灯片编号占位符 33"/>
          <p:cNvSpPr>
            <a:spLocks noGrp="1"/>
          </p:cNvSpPr>
          <p:nvPr>
            <p:ph type="sldNum" sz="quarter" idx="11"/>
          </p:nvPr>
        </p:nvSpPr>
        <p:spPr>
          <a:xfrm>
            <a:off x="196850" y="6434138"/>
            <a:ext cx="2133600" cy="241300"/>
          </a:xfrm>
        </p:spPr>
        <p:txBody>
          <a:bodyPr/>
          <a:lstStyle/>
          <a:p>
            <a:pPr>
              <a:defRPr/>
            </a:pPr>
            <a:fld id="{D660BA78-7D5E-4443-AF83-75C28B129079}" type="slidenum">
              <a:rPr lang="zh-CN" altLang="en-US"/>
              <a:pPr>
                <a:defRPr/>
              </a:pPr>
              <a:t>57</a:t>
            </a:fld>
            <a:endParaRPr lang="en-US" altLang="zh-CN" dirty="0"/>
          </a:p>
        </p:txBody>
      </p:sp>
      <p:sp>
        <p:nvSpPr>
          <p:cNvPr id="9" name="日期占位符 34"/>
          <p:cNvSpPr>
            <a:spLocks noGrp="1"/>
          </p:cNvSpPr>
          <p:nvPr>
            <p:ph type="dt" sz="quarter" idx="10"/>
          </p:nvPr>
        </p:nvSpPr>
        <p:spPr>
          <a:xfrm>
            <a:off x="958850" y="6434138"/>
            <a:ext cx="2133600" cy="244475"/>
          </a:xfrm>
        </p:spPr>
        <p:txBody>
          <a:bodyPr/>
          <a:lstStyle/>
          <a:p>
            <a:pPr>
              <a:defRPr/>
            </a:pPr>
            <a:fld id="{CC79DE72-9C9B-4A96-8561-B5E894BE2AC1}" type="datetime8">
              <a:rPr lang="zh-CN" altLang="en-US"/>
              <a:pPr>
                <a:defRPr/>
              </a:pPr>
              <a:t>2025年10月10日3时59分</a:t>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所</a:t>
            </a:r>
            <a:r>
              <a:rPr lang="zh-CN" altLang="en-US" dirty="0" smtClean="0"/>
              <a:t>见及所得</a:t>
            </a:r>
            <a:endParaRPr lang="en-US" altLang="zh-CN" dirty="0" smtClean="0"/>
          </a:p>
          <a:p>
            <a:pPr lvl="1"/>
            <a:r>
              <a:rPr lang="en-US" altLang="zh-CN" dirty="0" smtClean="0"/>
              <a:t>Word</a:t>
            </a:r>
            <a:r>
              <a:rPr lang="zh-CN" altLang="en-US" dirty="0" smtClean="0"/>
              <a:t>，</a:t>
            </a:r>
            <a:r>
              <a:rPr lang="en-US" altLang="zh-CN" dirty="0" err="1"/>
              <a:t>W</a:t>
            </a:r>
            <a:r>
              <a:rPr lang="en-US" altLang="zh-CN" dirty="0" err="1" smtClean="0"/>
              <a:t>ps</a:t>
            </a:r>
            <a:endParaRPr lang="en-US" altLang="zh-CN" dirty="0" smtClean="0"/>
          </a:p>
          <a:p>
            <a:r>
              <a:rPr lang="zh-CN" altLang="en-US" dirty="0" smtClean="0"/>
              <a:t>格式标记</a:t>
            </a:r>
            <a:endParaRPr lang="en-US" altLang="zh-CN" dirty="0" smtClean="0"/>
          </a:p>
          <a:p>
            <a:pPr lvl="1"/>
            <a:r>
              <a:rPr lang="en-US" altLang="zh-CN" dirty="0" smtClean="0"/>
              <a:t>Markdown</a:t>
            </a:r>
            <a:r>
              <a:rPr lang="zh-CN" altLang="en-US" dirty="0" smtClean="0"/>
              <a:t>，</a:t>
            </a:r>
            <a:r>
              <a:rPr lang="en-US" altLang="zh-CN" dirty="0" smtClean="0"/>
              <a:t>Latex</a:t>
            </a:r>
            <a:endParaRPr lang="zh-CN" altLang="en-US" dirty="0"/>
          </a:p>
        </p:txBody>
      </p:sp>
      <p:sp>
        <p:nvSpPr>
          <p:cNvPr id="4" name="日期占位符 3"/>
          <p:cNvSpPr>
            <a:spLocks noGrp="1"/>
          </p:cNvSpPr>
          <p:nvPr>
            <p:ph type="dt" sz="half" idx="10"/>
          </p:nvPr>
        </p:nvSpPr>
        <p:spPr/>
        <p:txBody>
          <a:bodyPr/>
          <a:lstStyle/>
          <a:p>
            <a:pPr>
              <a:defRPr/>
            </a:pPr>
            <a:fld id="{D2BE41A7-EAA2-4EAB-AFEB-88F31D1B163E}" type="datetime8">
              <a:rPr lang="zh-CN" altLang="en-US" smtClean="0"/>
              <a:pPr>
                <a:defRPr/>
              </a:pPr>
              <a:t>2025年10月10日3时59分</a:t>
            </a:fld>
            <a:endParaRPr lang="zh-CN" altLang="en-US" dirty="0"/>
          </a:p>
        </p:txBody>
      </p:sp>
      <p:sp>
        <p:nvSpPr>
          <p:cNvPr id="5" name="灯片编号占位符 4"/>
          <p:cNvSpPr>
            <a:spLocks noGrp="1"/>
          </p:cNvSpPr>
          <p:nvPr>
            <p:ph type="sldNum" sz="quarter" idx="11"/>
          </p:nvPr>
        </p:nvSpPr>
        <p:spPr/>
        <p:txBody>
          <a:bodyPr/>
          <a:lstStyle/>
          <a:p>
            <a:pPr>
              <a:defRPr/>
            </a:pPr>
            <a:fld id="{F2EFC92B-1DA1-4C8A-9317-65DE0DAF7535}" type="slidenum">
              <a:rPr lang="zh-CN" altLang="en-US" smtClean="0"/>
              <a:pPr>
                <a:defRPr/>
              </a:pPr>
              <a:t>58</a:t>
            </a:fld>
            <a:endParaRPr lang="en-US" altLang="zh-CN" dirty="0"/>
          </a:p>
        </p:txBody>
      </p:sp>
    </p:spTree>
    <p:extLst>
      <p:ext uri="{BB962C8B-B14F-4D97-AF65-F5344CB8AC3E}">
        <p14:creationId xmlns:p14="http://schemas.microsoft.com/office/powerpoint/2010/main" val="25483761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1474788" y="-26988"/>
            <a:ext cx="6192837" cy="1143001"/>
          </a:xfrm>
        </p:spPr>
        <p:txBody>
          <a:bodyPr/>
          <a:lstStyle/>
          <a:p>
            <a:pPr algn="ctr"/>
            <a:r>
              <a:rPr lang="en-US" altLang="zh-CN" sz="3200" b="1" dirty="0" smtClean="0">
                <a:solidFill>
                  <a:srgbClr val="C00000"/>
                </a:solidFill>
                <a:latin typeface="黑体" pitchFamily="49" charset="-122"/>
                <a:ea typeface="黑体" pitchFamily="49" charset="-122"/>
              </a:rPr>
              <a:t>Word</a:t>
            </a:r>
            <a:r>
              <a:rPr lang="zh-CN" altLang="en-US" sz="3200" b="1" dirty="0" smtClean="0">
                <a:solidFill>
                  <a:srgbClr val="C00000"/>
                </a:solidFill>
                <a:latin typeface="黑体" pitchFamily="49" charset="-122"/>
                <a:ea typeface="黑体" pitchFamily="49" charset="-122"/>
              </a:rPr>
              <a:t>软件简介</a:t>
            </a:r>
            <a:endParaRPr lang="zh-CN" altLang="en-US" sz="3200" b="1" dirty="0">
              <a:solidFill>
                <a:srgbClr val="C00000"/>
              </a:solidFill>
              <a:latin typeface="黑体" pitchFamily="49" charset="-122"/>
              <a:ea typeface="黑体" pitchFamily="49" charset="-122"/>
            </a:endParaRPr>
          </a:p>
        </p:txBody>
      </p:sp>
      <p:sp>
        <p:nvSpPr>
          <p:cNvPr id="553988" name="Rectangle 4"/>
          <p:cNvSpPr>
            <a:spLocks noChangeArrowheads="1"/>
          </p:cNvSpPr>
          <p:nvPr/>
        </p:nvSpPr>
        <p:spPr bwMode="auto">
          <a:xfrm>
            <a:off x="395288" y="1052513"/>
            <a:ext cx="8424862" cy="532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spcBef>
                <a:spcPct val="50000"/>
              </a:spcBef>
              <a:buSzPct val="85000"/>
              <a:buFontTx/>
              <a:buBlip>
                <a:blip r:embed="rId2"/>
              </a:buBlip>
            </a:pPr>
            <a:r>
              <a:rPr lang="en-US" altLang="zh-CN" sz="2800" b="1" dirty="0" smtClean="0">
                <a:solidFill>
                  <a:srgbClr val="003399"/>
                </a:solidFill>
                <a:latin typeface="隶书" pitchFamily="49" charset="-122"/>
                <a:ea typeface="隶书" pitchFamily="49" charset="-122"/>
              </a:rPr>
              <a:t>Word</a:t>
            </a:r>
            <a:r>
              <a:rPr lang="zh-CN" altLang="en-US" sz="2800" b="1" dirty="0" smtClean="0">
                <a:solidFill>
                  <a:srgbClr val="003399"/>
                </a:solidFill>
                <a:latin typeface="隶书" pitchFamily="49" charset="-122"/>
                <a:ea typeface="隶书" pitchFamily="49" charset="-122"/>
              </a:rPr>
              <a:t>软件</a:t>
            </a:r>
            <a:r>
              <a:rPr lang="zh-CN" altLang="en-US" sz="2800" b="1" dirty="0">
                <a:solidFill>
                  <a:srgbClr val="003399"/>
                </a:solidFill>
                <a:latin typeface="隶书" pitchFamily="49" charset="-122"/>
                <a:ea typeface="隶书" pitchFamily="49" charset="-122"/>
              </a:rPr>
              <a:t>用来编辑排版文字、图表等信息形成各种不同类型的文档</a:t>
            </a:r>
          </a:p>
          <a:p>
            <a:pPr marL="742950" lvl="1" indent="-285750">
              <a:spcBef>
                <a:spcPct val="50000"/>
              </a:spcBef>
              <a:buSzPct val="85000"/>
              <a:buFontTx/>
              <a:buBlip>
                <a:blip r:embed="rId2"/>
              </a:buBlip>
            </a:pPr>
            <a:r>
              <a:rPr lang="zh-CN" altLang="en-US" sz="2800" b="1" dirty="0">
                <a:solidFill>
                  <a:srgbClr val="003399"/>
                </a:solidFill>
                <a:latin typeface="隶书" pitchFamily="49" charset="-122"/>
                <a:ea typeface="隶书" pitchFamily="49" charset="-122"/>
              </a:rPr>
              <a:t>图书、论文、报纸、期刊、广告、海报、网页等</a:t>
            </a:r>
          </a:p>
          <a:p>
            <a:pPr marL="342900" indent="-342900">
              <a:spcBef>
                <a:spcPct val="50000"/>
              </a:spcBef>
              <a:buSzPct val="85000"/>
              <a:buFontTx/>
              <a:buBlip>
                <a:blip r:embed="rId2"/>
              </a:buBlip>
            </a:pPr>
            <a:r>
              <a:rPr lang="zh-CN" altLang="en-US" sz="2800" b="1" dirty="0">
                <a:solidFill>
                  <a:srgbClr val="FF0000"/>
                </a:solidFill>
                <a:latin typeface="隶书" pitchFamily="49" charset="-122"/>
                <a:ea typeface="隶书" pitchFamily="49" charset="-122"/>
              </a:rPr>
              <a:t>编辑</a:t>
            </a:r>
            <a:r>
              <a:rPr lang="zh-CN" altLang="en-US" sz="2800" b="1" dirty="0">
                <a:solidFill>
                  <a:srgbClr val="003399"/>
                </a:solidFill>
                <a:latin typeface="隶书" pitchFamily="49" charset="-122"/>
                <a:ea typeface="隶书" pitchFamily="49" charset="-122"/>
              </a:rPr>
              <a:t>指对文字、图表的增加、删除、修改</a:t>
            </a:r>
          </a:p>
          <a:p>
            <a:pPr marL="342900" indent="-342900">
              <a:spcBef>
                <a:spcPct val="50000"/>
              </a:spcBef>
              <a:buSzPct val="85000"/>
              <a:buFontTx/>
              <a:buBlip>
                <a:blip r:embed="rId2"/>
              </a:buBlip>
            </a:pPr>
            <a:r>
              <a:rPr lang="zh-CN" altLang="en-US" sz="2800" b="1" dirty="0">
                <a:solidFill>
                  <a:srgbClr val="FF0000"/>
                </a:solidFill>
                <a:latin typeface="隶书" pitchFamily="49" charset="-122"/>
                <a:ea typeface="隶书" pitchFamily="49" charset="-122"/>
              </a:rPr>
              <a:t>排版</a:t>
            </a:r>
            <a:r>
              <a:rPr lang="zh-CN" altLang="en-US" sz="2800" b="1" dirty="0">
                <a:solidFill>
                  <a:srgbClr val="003399"/>
                </a:solidFill>
                <a:latin typeface="隶书" pitchFamily="49" charset="-122"/>
                <a:ea typeface="隶书" pitchFamily="49" charset="-122"/>
              </a:rPr>
              <a:t>指将文字、图表排练成出版发行格式</a:t>
            </a:r>
          </a:p>
          <a:p>
            <a:pPr marL="342900" indent="-342900">
              <a:spcBef>
                <a:spcPct val="50000"/>
              </a:spcBef>
              <a:buSzPct val="85000"/>
              <a:buFontTx/>
              <a:buBlip>
                <a:blip r:embed="rId2"/>
              </a:buBlip>
            </a:pPr>
            <a:r>
              <a:rPr lang="zh-CN" altLang="en-US" sz="2800" b="1" dirty="0">
                <a:solidFill>
                  <a:srgbClr val="003399"/>
                </a:solidFill>
                <a:latin typeface="隶书" pitchFamily="49" charset="-122"/>
                <a:ea typeface="隶书" pitchFamily="49" charset="-122"/>
              </a:rPr>
              <a:t>探讨在纸上、黑板上写文章的过程</a:t>
            </a:r>
          </a:p>
          <a:p>
            <a:pPr marL="342900" indent="-342900">
              <a:spcBef>
                <a:spcPct val="50000"/>
              </a:spcBef>
              <a:buSzPct val="85000"/>
              <a:buFontTx/>
              <a:buBlip>
                <a:blip r:embed="rId2"/>
              </a:buBlip>
            </a:pPr>
            <a:r>
              <a:rPr lang="zh-CN" altLang="en-US" sz="2800" b="1" dirty="0" smtClean="0">
                <a:solidFill>
                  <a:srgbClr val="003399"/>
                </a:solidFill>
                <a:latin typeface="隶书" pitchFamily="49" charset="-122"/>
                <a:ea typeface="隶书" pitchFamily="49" charset="-122"/>
              </a:rPr>
              <a:t>除了</a:t>
            </a:r>
            <a:r>
              <a:rPr lang="en-US" altLang="zh-CN" sz="2800" b="1" dirty="0">
                <a:solidFill>
                  <a:srgbClr val="003399"/>
                </a:solidFill>
                <a:latin typeface="隶书" pitchFamily="49" charset="-122"/>
                <a:ea typeface="隶书" pitchFamily="49" charset="-122"/>
              </a:rPr>
              <a:t>Word</a:t>
            </a:r>
            <a:r>
              <a:rPr lang="zh-CN" altLang="en-US" sz="2800" b="1" dirty="0" smtClean="0">
                <a:solidFill>
                  <a:srgbClr val="003399"/>
                </a:solidFill>
                <a:latin typeface="隶书" pitchFamily="49" charset="-122"/>
                <a:ea typeface="隶书" pitchFamily="49" charset="-122"/>
              </a:rPr>
              <a:t>以外</a:t>
            </a:r>
            <a:r>
              <a:rPr lang="zh-CN" altLang="en-US" sz="2800" b="1" dirty="0">
                <a:solidFill>
                  <a:srgbClr val="003399"/>
                </a:solidFill>
                <a:latin typeface="隶书" pitchFamily="49" charset="-122"/>
                <a:ea typeface="隶书" pitchFamily="49" charset="-122"/>
              </a:rPr>
              <a:t>，还有其它文字处理软件吗？</a:t>
            </a:r>
          </a:p>
          <a:p>
            <a:pPr marL="742950" lvl="1" indent="-285750">
              <a:spcBef>
                <a:spcPct val="50000"/>
              </a:spcBef>
              <a:buSzPct val="85000"/>
              <a:buFontTx/>
              <a:buBlip>
                <a:blip r:embed="rId2"/>
              </a:buBlip>
            </a:pPr>
            <a:r>
              <a:rPr lang="en-US" altLang="zh-CN" sz="2800" b="1" dirty="0">
                <a:solidFill>
                  <a:srgbClr val="003399"/>
                </a:solidFill>
                <a:latin typeface="隶书" pitchFamily="49" charset="-122"/>
                <a:ea typeface="隶书" pitchFamily="49" charset="-122"/>
              </a:rPr>
              <a:t>WPS</a:t>
            </a:r>
            <a:r>
              <a:rPr lang="zh-CN" altLang="en-US" sz="2800" b="1" dirty="0">
                <a:solidFill>
                  <a:srgbClr val="003399"/>
                </a:solidFill>
                <a:latin typeface="隶书" pitchFamily="49" charset="-122"/>
                <a:ea typeface="隶书" pitchFamily="49" charset="-122"/>
              </a:rPr>
              <a:t>、记事本、写字板等</a:t>
            </a:r>
          </a:p>
        </p:txBody>
      </p:sp>
    </p:spTree>
    <p:extLst>
      <p:ext uri="{BB962C8B-B14F-4D97-AF65-F5344CB8AC3E}">
        <p14:creationId xmlns:p14="http://schemas.microsoft.com/office/powerpoint/2010/main" val="3671572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988">
                                            <p:txEl>
                                              <p:pRg st="0" end="0"/>
                                            </p:txEl>
                                          </p:spTgt>
                                        </p:tgtEl>
                                        <p:attrNameLst>
                                          <p:attrName>style.visibility</p:attrName>
                                        </p:attrNameLst>
                                      </p:cBhvr>
                                      <p:to>
                                        <p:strVal val="visible"/>
                                      </p:to>
                                    </p:set>
                                    <p:anim calcmode="lin" valueType="num">
                                      <p:cBhvr additive="base">
                                        <p:cTn id="7" dur="500" fill="hold"/>
                                        <p:tgtEl>
                                          <p:spTgt spid="5539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39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3988">
                                            <p:txEl>
                                              <p:pRg st="1" end="1"/>
                                            </p:txEl>
                                          </p:spTgt>
                                        </p:tgtEl>
                                        <p:attrNameLst>
                                          <p:attrName>style.visibility</p:attrName>
                                        </p:attrNameLst>
                                      </p:cBhvr>
                                      <p:to>
                                        <p:strVal val="visible"/>
                                      </p:to>
                                    </p:set>
                                    <p:anim calcmode="lin" valueType="num">
                                      <p:cBhvr additive="base">
                                        <p:cTn id="13" dur="500" fill="hold"/>
                                        <p:tgtEl>
                                          <p:spTgt spid="55398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39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3988">
                                            <p:txEl>
                                              <p:pRg st="2" end="2"/>
                                            </p:txEl>
                                          </p:spTgt>
                                        </p:tgtEl>
                                        <p:attrNameLst>
                                          <p:attrName>style.visibility</p:attrName>
                                        </p:attrNameLst>
                                      </p:cBhvr>
                                      <p:to>
                                        <p:strVal val="visible"/>
                                      </p:to>
                                    </p:set>
                                    <p:anim calcmode="lin" valueType="num">
                                      <p:cBhvr additive="base">
                                        <p:cTn id="19" dur="500" fill="hold"/>
                                        <p:tgtEl>
                                          <p:spTgt spid="55398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39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53988">
                                            <p:txEl>
                                              <p:pRg st="3" end="3"/>
                                            </p:txEl>
                                          </p:spTgt>
                                        </p:tgtEl>
                                        <p:attrNameLst>
                                          <p:attrName>style.visibility</p:attrName>
                                        </p:attrNameLst>
                                      </p:cBhvr>
                                      <p:to>
                                        <p:strVal val="visible"/>
                                      </p:to>
                                    </p:set>
                                    <p:anim calcmode="lin" valueType="num">
                                      <p:cBhvr additive="base">
                                        <p:cTn id="25" dur="500" fill="hold"/>
                                        <p:tgtEl>
                                          <p:spTgt spid="55398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398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53988">
                                            <p:txEl>
                                              <p:pRg st="4" end="4"/>
                                            </p:txEl>
                                          </p:spTgt>
                                        </p:tgtEl>
                                        <p:attrNameLst>
                                          <p:attrName>style.visibility</p:attrName>
                                        </p:attrNameLst>
                                      </p:cBhvr>
                                      <p:to>
                                        <p:strVal val="visible"/>
                                      </p:to>
                                    </p:set>
                                    <p:anim calcmode="lin" valueType="num">
                                      <p:cBhvr additive="base">
                                        <p:cTn id="31" dur="500" fill="hold"/>
                                        <p:tgtEl>
                                          <p:spTgt spid="55398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398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53988">
                                            <p:txEl>
                                              <p:pRg st="5" end="5"/>
                                            </p:txEl>
                                          </p:spTgt>
                                        </p:tgtEl>
                                        <p:attrNameLst>
                                          <p:attrName>style.visibility</p:attrName>
                                        </p:attrNameLst>
                                      </p:cBhvr>
                                      <p:to>
                                        <p:strVal val="visible"/>
                                      </p:to>
                                    </p:set>
                                    <p:anim calcmode="lin" valueType="num">
                                      <p:cBhvr additive="base">
                                        <p:cTn id="37" dur="500" fill="hold"/>
                                        <p:tgtEl>
                                          <p:spTgt spid="55398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5398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53988">
                                            <p:txEl>
                                              <p:pRg st="6" end="6"/>
                                            </p:txEl>
                                          </p:spTgt>
                                        </p:tgtEl>
                                        <p:attrNameLst>
                                          <p:attrName>style.visibility</p:attrName>
                                        </p:attrNameLst>
                                      </p:cBhvr>
                                      <p:to>
                                        <p:strVal val="visible"/>
                                      </p:to>
                                    </p:set>
                                    <p:anim calcmode="lin" valueType="num">
                                      <p:cBhvr additive="base">
                                        <p:cTn id="43" dur="500" fill="hold"/>
                                        <p:tgtEl>
                                          <p:spTgt spid="55398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5398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操作系统功能</a:t>
            </a:r>
            <a:endParaRPr lang="zh-CN" altLang="en-US" dirty="0"/>
          </a:p>
        </p:txBody>
      </p:sp>
      <p:sp>
        <p:nvSpPr>
          <p:cNvPr id="9" name="内容占位符 8"/>
          <p:cNvSpPr>
            <a:spLocks noGrp="1"/>
          </p:cNvSpPr>
          <p:nvPr>
            <p:ph idx="1"/>
          </p:nvPr>
        </p:nvSpPr>
        <p:spPr/>
        <p:txBody>
          <a:bodyPr/>
          <a:lstStyle/>
          <a:p>
            <a:r>
              <a:rPr lang="zh-CN" altLang="en-US" dirty="0" smtClean="0"/>
              <a:t>处理器管理</a:t>
            </a:r>
            <a:endParaRPr lang="en-US" altLang="zh-CN" dirty="0" smtClean="0"/>
          </a:p>
          <a:p>
            <a:r>
              <a:rPr lang="zh-CN" altLang="en-US" dirty="0" smtClean="0"/>
              <a:t>存储管理</a:t>
            </a:r>
            <a:endParaRPr lang="en-US" altLang="zh-CN" dirty="0" smtClean="0"/>
          </a:p>
          <a:p>
            <a:r>
              <a:rPr lang="zh-CN" altLang="en-US" dirty="0" smtClean="0"/>
              <a:t>设备管理</a:t>
            </a:r>
            <a:endParaRPr lang="en-US" altLang="zh-CN" dirty="0" smtClean="0"/>
          </a:p>
          <a:p>
            <a:r>
              <a:rPr lang="zh-CN" altLang="en-US" dirty="0" smtClean="0"/>
              <a:t>文件管理</a:t>
            </a:r>
            <a:endParaRPr lang="en-US" altLang="zh-CN" dirty="0" smtClean="0"/>
          </a:p>
          <a:p>
            <a:r>
              <a:rPr lang="zh-CN" altLang="en-US" dirty="0" smtClean="0"/>
              <a:t>进程管理</a:t>
            </a:r>
            <a:endParaRPr lang="zh-CN" altLang="en-US" dirty="0"/>
          </a:p>
        </p:txBody>
      </p:sp>
    </p:spTree>
    <p:extLst>
      <p:ext uri="{BB962C8B-B14F-4D97-AF65-F5344CB8AC3E}">
        <p14:creationId xmlns:p14="http://schemas.microsoft.com/office/powerpoint/2010/main" val="3424540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015" name="Picture 7" descr="w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08" y="814340"/>
            <a:ext cx="4292600" cy="5876925"/>
          </a:xfrm>
          <a:prstGeom prst="rect">
            <a:avLst/>
          </a:prstGeom>
          <a:noFill/>
          <a:extLst>
            <a:ext uri="{909E8E84-426E-40DD-AFC4-6F175D3DCCD1}">
              <a14:hiddenFill xmlns:a14="http://schemas.microsoft.com/office/drawing/2010/main">
                <a:solidFill>
                  <a:srgbClr val="FFFFFF"/>
                </a:solidFill>
              </a14:hiddenFill>
            </a:ext>
          </a:extLst>
        </p:spPr>
      </p:pic>
      <p:pic>
        <p:nvPicPr>
          <p:cNvPr id="555016" name="Picture 8" descr="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3096" y="741315"/>
            <a:ext cx="4316412" cy="5943600"/>
          </a:xfrm>
          <a:prstGeom prst="rect">
            <a:avLst/>
          </a:prstGeom>
          <a:noFill/>
          <a:extLst>
            <a:ext uri="{909E8E84-426E-40DD-AFC4-6F175D3DCCD1}">
              <a14:hiddenFill xmlns:a14="http://schemas.microsoft.com/office/drawing/2010/main">
                <a:solidFill>
                  <a:srgbClr val="FFFFFF"/>
                </a:solidFill>
              </a14:hiddenFill>
            </a:ext>
          </a:extLst>
        </p:spPr>
      </p:pic>
      <p:sp>
        <p:nvSpPr>
          <p:cNvPr id="555018" name="AutoShape 10"/>
          <p:cNvSpPr>
            <a:spLocks noChangeArrowheads="1"/>
          </p:cNvSpPr>
          <p:nvPr/>
        </p:nvSpPr>
        <p:spPr bwMode="auto">
          <a:xfrm>
            <a:off x="1021208" y="2612978"/>
            <a:ext cx="1441450" cy="433387"/>
          </a:xfrm>
          <a:prstGeom prst="wedgeRoundRectCallout">
            <a:avLst>
              <a:gd name="adj1" fmla="val 48236"/>
              <a:gd name="adj2" fmla="val -151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ea typeface="黑体" pitchFamily="49" charset="-122"/>
              </a:rPr>
              <a:t>图文混排</a:t>
            </a:r>
          </a:p>
        </p:txBody>
      </p:sp>
      <p:sp>
        <p:nvSpPr>
          <p:cNvPr id="555019" name="AutoShape 11"/>
          <p:cNvSpPr>
            <a:spLocks noChangeArrowheads="1"/>
          </p:cNvSpPr>
          <p:nvPr/>
        </p:nvSpPr>
        <p:spPr bwMode="auto">
          <a:xfrm>
            <a:off x="4475608" y="1677940"/>
            <a:ext cx="1441450" cy="433388"/>
          </a:xfrm>
          <a:prstGeom prst="wedgeRoundRectCallout">
            <a:avLst>
              <a:gd name="adj1" fmla="val 48236"/>
              <a:gd name="adj2" fmla="val -151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ea typeface="黑体" pitchFamily="49" charset="-122"/>
              </a:rPr>
              <a:t>页眉</a:t>
            </a:r>
          </a:p>
        </p:txBody>
      </p:sp>
      <p:sp>
        <p:nvSpPr>
          <p:cNvPr id="555020" name="AutoShape 12"/>
          <p:cNvSpPr>
            <a:spLocks noChangeArrowheads="1"/>
          </p:cNvSpPr>
          <p:nvPr/>
        </p:nvSpPr>
        <p:spPr bwMode="auto">
          <a:xfrm>
            <a:off x="3972371" y="5494290"/>
            <a:ext cx="1441450" cy="433388"/>
          </a:xfrm>
          <a:prstGeom prst="wedgeRoundRectCallout">
            <a:avLst>
              <a:gd name="adj1" fmla="val 34472"/>
              <a:gd name="adj2" fmla="val 14706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ea typeface="黑体" pitchFamily="49" charset="-122"/>
              </a:rPr>
              <a:t>页脚</a:t>
            </a:r>
          </a:p>
        </p:txBody>
      </p:sp>
      <p:sp>
        <p:nvSpPr>
          <p:cNvPr id="555010" name="Rectangle 2"/>
          <p:cNvSpPr>
            <a:spLocks noGrp="1" noChangeArrowheads="1"/>
          </p:cNvSpPr>
          <p:nvPr>
            <p:ph type="title"/>
          </p:nvPr>
        </p:nvSpPr>
        <p:spPr>
          <a:xfrm>
            <a:off x="1619672" y="67392"/>
            <a:ext cx="6913190" cy="841328"/>
          </a:xfrm>
        </p:spPr>
        <p:txBody>
          <a:bodyPr/>
          <a:lstStyle/>
          <a:p>
            <a:r>
              <a:rPr lang="en-US" altLang="zh-CN" sz="3200" b="1" dirty="0">
                <a:solidFill>
                  <a:schemeClr val="bg1"/>
                </a:solidFill>
                <a:latin typeface="黑体" pitchFamily="49" charset="-122"/>
                <a:ea typeface="黑体" pitchFamily="49" charset="-122"/>
              </a:rPr>
              <a:t>WORD</a:t>
            </a:r>
            <a:r>
              <a:rPr lang="zh-CN" altLang="en-US" sz="3200" b="1" dirty="0">
                <a:solidFill>
                  <a:srgbClr val="C00000"/>
                </a:solidFill>
                <a:latin typeface="黑体" pitchFamily="49" charset="-122"/>
                <a:ea typeface="黑体" pitchFamily="49" charset="-122"/>
              </a:rPr>
              <a:t>典型作品之一：书稿样板</a:t>
            </a:r>
          </a:p>
        </p:txBody>
      </p:sp>
    </p:spTree>
    <p:extLst>
      <p:ext uri="{BB962C8B-B14F-4D97-AF65-F5344CB8AC3E}">
        <p14:creationId xmlns:p14="http://schemas.microsoft.com/office/powerpoint/2010/main" val="4178828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55018"/>
                                        </p:tgtEl>
                                        <p:attrNameLst>
                                          <p:attrName>style.visibility</p:attrName>
                                        </p:attrNameLst>
                                      </p:cBhvr>
                                      <p:to>
                                        <p:strVal val="visible"/>
                                      </p:to>
                                    </p:set>
                                    <p:animEffect transition="in" filter="circle(in)">
                                      <p:cBhvr>
                                        <p:cTn id="7" dur="1000"/>
                                        <p:tgtEl>
                                          <p:spTgt spid="555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55019"/>
                                        </p:tgtEl>
                                        <p:attrNameLst>
                                          <p:attrName>style.visibility</p:attrName>
                                        </p:attrNameLst>
                                      </p:cBhvr>
                                      <p:to>
                                        <p:strVal val="visible"/>
                                      </p:to>
                                    </p:set>
                                    <p:animEffect transition="in" filter="circle(in)">
                                      <p:cBhvr>
                                        <p:cTn id="12" dur="1000"/>
                                        <p:tgtEl>
                                          <p:spTgt spid="5550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55020"/>
                                        </p:tgtEl>
                                        <p:attrNameLst>
                                          <p:attrName>style.visibility</p:attrName>
                                        </p:attrNameLst>
                                      </p:cBhvr>
                                      <p:to>
                                        <p:strVal val="visible"/>
                                      </p:to>
                                    </p:set>
                                    <p:animEffect transition="in" filter="circle(in)">
                                      <p:cBhvr>
                                        <p:cTn id="17" dur="1000"/>
                                        <p:tgtEl>
                                          <p:spTgt spid="555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8" grpId="0" animBg="1"/>
      <p:bldP spid="555019" grpId="0" animBg="1"/>
      <p:bldP spid="5550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6" name="Rectangle 4"/>
          <p:cNvSpPr>
            <a:spLocks noChangeArrowheads="1"/>
          </p:cNvSpPr>
          <p:nvPr/>
        </p:nvSpPr>
        <p:spPr bwMode="auto">
          <a:xfrm>
            <a:off x="1474788" y="-26988"/>
            <a:ext cx="6121400"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200" b="1" dirty="0" smtClean="0">
                <a:solidFill>
                  <a:srgbClr val="C00000"/>
                </a:solidFill>
                <a:latin typeface="黑体" pitchFamily="49" charset="-122"/>
                <a:ea typeface="黑体" pitchFamily="49" charset="-122"/>
              </a:rPr>
              <a:t>典型</a:t>
            </a:r>
            <a:r>
              <a:rPr lang="zh-CN" altLang="en-US" sz="3200" b="1" dirty="0">
                <a:solidFill>
                  <a:srgbClr val="C00000"/>
                </a:solidFill>
                <a:latin typeface="黑体" pitchFamily="49" charset="-122"/>
                <a:ea typeface="黑体" pitchFamily="49" charset="-122"/>
              </a:rPr>
              <a:t>作品之二</a:t>
            </a:r>
            <a:r>
              <a:rPr lang="en-US" altLang="zh-CN" sz="3200" b="1" dirty="0">
                <a:solidFill>
                  <a:srgbClr val="C00000"/>
                </a:solidFill>
                <a:latin typeface="黑体" pitchFamily="49" charset="-122"/>
                <a:ea typeface="黑体" pitchFamily="49" charset="-122"/>
              </a:rPr>
              <a:t>:</a:t>
            </a:r>
            <a:r>
              <a:rPr lang="zh-CN" altLang="en-US" sz="3200" b="1" dirty="0">
                <a:solidFill>
                  <a:srgbClr val="C00000"/>
                </a:solidFill>
                <a:latin typeface="黑体" pitchFamily="49" charset="-122"/>
                <a:ea typeface="黑体" pitchFamily="49" charset="-122"/>
              </a:rPr>
              <a:t>论文样板</a:t>
            </a:r>
          </a:p>
        </p:txBody>
      </p:sp>
      <p:pic>
        <p:nvPicPr>
          <p:cNvPr id="556040" name="Picture 8" descr="w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863600"/>
            <a:ext cx="4248150" cy="5949950"/>
          </a:xfrm>
          <a:prstGeom prst="rect">
            <a:avLst/>
          </a:prstGeom>
          <a:noFill/>
          <a:extLst>
            <a:ext uri="{909E8E84-426E-40DD-AFC4-6F175D3DCCD1}">
              <a14:hiddenFill xmlns:a14="http://schemas.microsoft.com/office/drawing/2010/main">
                <a:solidFill>
                  <a:srgbClr val="FFFFFF"/>
                </a:solidFill>
              </a14:hiddenFill>
            </a:ext>
          </a:extLst>
        </p:spPr>
      </p:pic>
      <p:pic>
        <p:nvPicPr>
          <p:cNvPr id="556041" name="Picture 9" descr="w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550" y="836613"/>
            <a:ext cx="4292600" cy="6021387"/>
          </a:xfrm>
          <a:prstGeom prst="rect">
            <a:avLst/>
          </a:prstGeom>
          <a:noFill/>
          <a:extLst>
            <a:ext uri="{909E8E84-426E-40DD-AFC4-6F175D3DCCD1}">
              <a14:hiddenFill xmlns:a14="http://schemas.microsoft.com/office/drawing/2010/main">
                <a:solidFill>
                  <a:srgbClr val="FFFFFF"/>
                </a:solidFill>
              </a14:hiddenFill>
            </a:ext>
          </a:extLst>
        </p:spPr>
      </p:pic>
      <p:sp>
        <p:nvSpPr>
          <p:cNvPr id="556042" name="AutoShape 10"/>
          <p:cNvSpPr>
            <a:spLocks noChangeArrowheads="1"/>
          </p:cNvSpPr>
          <p:nvPr/>
        </p:nvSpPr>
        <p:spPr bwMode="auto">
          <a:xfrm>
            <a:off x="611188" y="5156200"/>
            <a:ext cx="1441450" cy="433388"/>
          </a:xfrm>
          <a:prstGeom prst="wedgeRoundRectCallout">
            <a:avLst>
              <a:gd name="adj1" fmla="val 48236"/>
              <a:gd name="adj2" fmla="val -151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ea typeface="黑体" pitchFamily="49" charset="-122"/>
              </a:rPr>
              <a:t>公式编辑</a:t>
            </a:r>
          </a:p>
        </p:txBody>
      </p:sp>
      <p:sp>
        <p:nvSpPr>
          <p:cNvPr id="556043" name="AutoShape 11"/>
          <p:cNvSpPr>
            <a:spLocks noChangeArrowheads="1"/>
          </p:cNvSpPr>
          <p:nvPr/>
        </p:nvSpPr>
        <p:spPr bwMode="auto">
          <a:xfrm>
            <a:off x="3778250" y="4149725"/>
            <a:ext cx="1441450" cy="433388"/>
          </a:xfrm>
          <a:prstGeom prst="wedgeRoundRectCallout">
            <a:avLst>
              <a:gd name="adj1" fmla="val 44051"/>
              <a:gd name="adj2" fmla="val 14377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ea typeface="黑体" pitchFamily="49" charset="-122"/>
              </a:rPr>
              <a:t>表格制作</a:t>
            </a:r>
          </a:p>
        </p:txBody>
      </p:sp>
    </p:spTree>
    <p:extLst>
      <p:ext uri="{BB962C8B-B14F-4D97-AF65-F5344CB8AC3E}">
        <p14:creationId xmlns:p14="http://schemas.microsoft.com/office/powerpoint/2010/main" val="414246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56042"/>
                                        </p:tgtEl>
                                        <p:attrNameLst>
                                          <p:attrName>style.visibility</p:attrName>
                                        </p:attrNameLst>
                                      </p:cBhvr>
                                      <p:to>
                                        <p:strVal val="visible"/>
                                      </p:to>
                                    </p:set>
                                    <p:animEffect transition="in" filter="circle(in)">
                                      <p:cBhvr>
                                        <p:cTn id="7" dur="1000"/>
                                        <p:tgtEl>
                                          <p:spTgt spid="556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56043"/>
                                        </p:tgtEl>
                                        <p:attrNameLst>
                                          <p:attrName>style.visibility</p:attrName>
                                        </p:attrNameLst>
                                      </p:cBhvr>
                                      <p:to>
                                        <p:strVal val="visible"/>
                                      </p:to>
                                    </p:set>
                                    <p:animEffect transition="in" filter="circle(in)">
                                      <p:cBhvr>
                                        <p:cTn id="12" dur="1000"/>
                                        <p:tgtEl>
                                          <p:spTgt spid="55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42" grpId="0" animBg="1"/>
      <p:bldP spid="55604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Rectangle 3"/>
          <p:cNvSpPr>
            <a:spLocks noGrp="1" noChangeArrowheads="1"/>
          </p:cNvSpPr>
          <p:nvPr>
            <p:ph type="body" idx="1"/>
          </p:nvPr>
        </p:nvSpPr>
        <p:spPr/>
        <p:txBody>
          <a:bodyPr/>
          <a:lstStyle/>
          <a:p>
            <a:endParaRPr lang="zh-CN" altLang="zh-CN"/>
          </a:p>
        </p:txBody>
      </p:sp>
      <p:pic>
        <p:nvPicPr>
          <p:cNvPr id="590852" name="Picture 4" descr="样例-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836712"/>
            <a:ext cx="8208962" cy="5854700"/>
          </a:xfrm>
          <a:prstGeom prst="rect">
            <a:avLst/>
          </a:prstGeom>
          <a:noFill/>
          <a:extLst>
            <a:ext uri="{909E8E84-426E-40DD-AFC4-6F175D3DCCD1}">
              <a14:hiddenFill xmlns:a14="http://schemas.microsoft.com/office/drawing/2010/main">
                <a:solidFill>
                  <a:srgbClr val="FFFFFF"/>
                </a:solidFill>
              </a14:hiddenFill>
            </a:ext>
          </a:extLst>
        </p:spPr>
      </p:pic>
      <p:sp>
        <p:nvSpPr>
          <p:cNvPr id="590853" name="Rectangle 5"/>
          <p:cNvSpPr>
            <a:spLocks noChangeArrowheads="1"/>
          </p:cNvSpPr>
          <p:nvPr/>
        </p:nvSpPr>
        <p:spPr bwMode="auto">
          <a:xfrm>
            <a:off x="1474788" y="-26988"/>
            <a:ext cx="6121400"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200" b="1" dirty="0" smtClean="0">
                <a:solidFill>
                  <a:srgbClr val="C00000"/>
                </a:solidFill>
                <a:latin typeface="黑体" pitchFamily="49" charset="-122"/>
                <a:ea typeface="黑体" pitchFamily="49" charset="-122"/>
              </a:rPr>
              <a:t>典型</a:t>
            </a:r>
            <a:r>
              <a:rPr lang="zh-CN" altLang="en-US" sz="3200" b="1" dirty="0">
                <a:solidFill>
                  <a:srgbClr val="C00000"/>
                </a:solidFill>
                <a:latin typeface="黑体" pitchFamily="49" charset="-122"/>
                <a:ea typeface="黑体" pitchFamily="49" charset="-122"/>
              </a:rPr>
              <a:t>作品之三</a:t>
            </a:r>
            <a:r>
              <a:rPr lang="en-US" altLang="zh-CN" sz="3200" b="1" dirty="0">
                <a:solidFill>
                  <a:srgbClr val="C00000"/>
                </a:solidFill>
                <a:latin typeface="黑体" pitchFamily="49" charset="-122"/>
                <a:ea typeface="黑体" pitchFamily="49" charset="-122"/>
              </a:rPr>
              <a:t>:</a:t>
            </a:r>
            <a:r>
              <a:rPr lang="zh-CN" altLang="en-US" sz="3200" b="1" dirty="0">
                <a:solidFill>
                  <a:srgbClr val="C00000"/>
                </a:solidFill>
                <a:latin typeface="黑体" pitchFamily="49" charset="-122"/>
                <a:ea typeface="黑体" pitchFamily="49" charset="-122"/>
              </a:rPr>
              <a:t>报纸样板</a:t>
            </a:r>
          </a:p>
        </p:txBody>
      </p:sp>
      <p:sp>
        <p:nvSpPr>
          <p:cNvPr id="590854" name="AutoShape 6"/>
          <p:cNvSpPr>
            <a:spLocks noChangeArrowheads="1"/>
          </p:cNvSpPr>
          <p:nvPr/>
        </p:nvSpPr>
        <p:spPr bwMode="auto">
          <a:xfrm>
            <a:off x="969963" y="4437063"/>
            <a:ext cx="1441450" cy="433387"/>
          </a:xfrm>
          <a:prstGeom prst="wedgeRoundRectCallout">
            <a:avLst>
              <a:gd name="adj1" fmla="val 48236"/>
              <a:gd name="adj2" fmla="val -1518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a:ea typeface="黑体" pitchFamily="49" charset="-122"/>
              </a:rPr>
              <a:t>段落编排</a:t>
            </a:r>
          </a:p>
        </p:txBody>
      </p:sp>
    </p:spTree>
    <p:extLst>
      <p:ext uri="{BB962C8B-B14F-4D97-AF65-F5344CB8AC3E}">
        <p14:creationId xmlns:p14="http://schemas.microsoft.com/office/powerpoint/2010/main" val="1679411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90854"/>
                                        </p:tgtEl>
                                        <p:attrNameLst>
                                          <p:attrName>style.visibility</p:attrName>
                                        </p:attrNameLst>
                                      </p:cBhvr>
                                      <p:to>
                                        <p:strVal val="visible"/>
                                      </p:to>
                                    </p:set>
                                    <p:animEffect transition="in" filter="circle(in)">
                                      <p:cBhvr>
                                        <p:cTn id="7" dur="1000"/>
                                        <p:tgtEl>
                                          <p:spTgt spid="590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60" name="Rectangle 4"/>
          <p:cNvSpPr>
            <a:spLocks noChangeArrowheads="1"/>
          </p:cNvSpPr>
          <p:nvPr/>
        </p:nvSpPr>
        <p:spPr bwMode="auto">
          <a:xfrm>
            <a:off x="1114425" y="-26988"/>
            <a:ext cx="6913563"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200" b="1" dirty="0" smtClean="0">
                <a:solidFill>
                  <a:srgbClr val="C00000"/>
                </a:solidFill>
                <a:latin typeface="黑体" pitchFamily="49" charset="-122"/>
                <a:ea typeface="黑体" pitchFamily="49" charset="-122"/>
              </a:rPr>
              <a:t>典型</a:t>
            </a:r>
            <a:r>
              <a:rPr lang="zh-CN" altLang="en-US" sz="3200" b="1" dirty="0">
                <a:solidFill>
                  <a:srgbClr val="C00000"/>
                </a:solidFill>
                <a:latin typeface="黑体" pitchFamily="49" charset="-122"/>
                <a:ea typeface="黑体" pitchFamily="49" charset="-122"/>
              </a:rPr>
              <a:t>作品之四：海报样板</a:t>
            </a:r>
          </a:p>
        </p:txBody>
      </p:sp>
      <p:pic>
        <p:nvPicPr>
          <p:cNvPr id="557064" name="Picture 8" descr="w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800943"/>
            <a:ext cx="7920038" cy="5940425"/>
          </a:xfrm>
          <a:prstGeom prst="rect">
            <a:avLst/>
          </a:prstGeom>
          <a:noFill/>
          <a:extLst>
            <a:ext uri="{909E8E84-426E-40DD-AFC4-6F175D3DCCD1}">
              <a14:hiddenFill xmlns:a14="http://schemas.microsoft.com/office/drawing/2010/main">
                <a:solidFill>
                  <a:srgbClr val="FFFFFF"/>
                </a:solidFill>
              </a14:hiddenFill>
            </a:ext>
          </a:extLst>
        </p:spPr>
      </p:pic>
      <p:sp>
        <p:nvSpPr>
          <p:cNvPr id="557063" name="AutoShape 7"/>
          <p:cNvSpPr>
            <a:spLocks noChangeArrowheads="1"/>
          </p:cNvSpPr>
          <p:nvPr/>
        </p:nvSpPr>
        <p:spPr bwMode="auto">
          <a:xfrm>
            <a:off x="971575" y="5373216"/>
            <a:ext cx="1800225" cy="504825"/>
          </a:xfrm>
          <a:prstGeom prst="wedgeRoundRectCallout">
            <a:avLst>
              <a:gd name="adj1" fmla="val 58287"/>
              <a:gd name="adj2" fmla="val -17452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000" b="1" dirty="0">
                <a:ea typeface="黑体" pitchFamily="49" charset="-122"/>
              </a:rPr>
              <a:t>格式编排</a:t>
            </a:r>
          </a:p>
        </p:txBody>
      </p:sp>
    </p:spTree>
    <p:extLst>
      <p:ext uri="{BB962C8B-B14F-4D97-AF65-F5344CB8AC3E}">
        <p14:creationId xmlns:p14="http://schemas.microsoft.com/office/powerpoint/2010/main" val="729266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57063"/>
                                        </p:tgtEl>
                                        <p:attrNameLst>
                                          <p:attrName>style.visibility</p:attrName>
                                        </p:attrNameLst>
                                      </p:cBhvr>
                                      <p:to>
                                        <p:strVal val="visible"/>
                                      </p:to>
                                    </p:set>
                                    <p:animEffect transition="in" filter="circle(in)">
                                      <p:cBhvr>
                                        <p:cTn id="7" dur="1000"/>
                                        <p:tgtEl>
                                          <p:spTgt spid="557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4" name="Rectangle 4"/>
          <p:cNvSpPr>
            <a:spLocks noChangeArrowheads="1"/>
          </p:cNvSpPr>
          <p:nvPr/>
        </p:nvSpPr>
        <p:spPr bwMode="auto">
          <a:xfrm>
            <a:off x="971550" y="-26988"/>
            <a:ext cx="7102475"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200" b="1" dirty="0" smtClean="0">
                <a:solidFill>
                  <a:srgbClr val="C00000"/>
                </a:solidFill>
                <a:latin typeface="黑体" pitchFamily="49" charset="-122"/>
                <a:ea typeface="黑体" pitchFamily="49" charset="-122"/>
              </a:rPr>
              <a:t>典型</a:t>
            </a:r>
            <a:r>
              <a:rPr lang="zh-CN" altLang="en-US" sz="3200" b="1" dirty="0">
                <a:solidFill>
                  <a:srgbClr val="C00000"/>
                </a:solidFill>
                <a:latin typeface="黑体" pitchFamily="49" charset="-122"/>
                <a:ea typeface="黑体" pitchFamily="49" charset="-122"/>
              </a:rPr>
              <a:t>作品之五：文件报告样板</a:t>
            </a:r>
          </a:p>
        </p:txBody>
      </p:sp>
      <p:pic>
        <p:nvPicPr>
          <p:cNvPr id="558087" name="Picture 7" descr="w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847551"/>
            <a:ext cx="8497888" cy="596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06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8" name="Rectangle 4"/>
          <p:cNvSpPr>
            <a:spLocks noChangeArrowheads="1"/>
          </p:cNvSpPr>
          <p:nvPr/>
        </p:nvSpPr>
        <p:spPr bwMode="auto">
          <a:xfrm>
            <a:off x="1187450" y="-26988"/>
            <a:ext cx="6624638"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200" b="1" dirty="0" smtClean="0">
                <a:solidFill>
                  <a:srgbClr val="C00000"/>
                </a:solidFill>
                <a:latin typeface="黑体" pitchFamily="49" charset="-122"/>
                <a:ea typeface="黑体" pitchFamily="49" charset="-122"/>
              </a:rPr>
              <a:t>典型</a:t>
            </a:r>
            <a:r>
              <a:rPr lang="zh-CN" altLang="en-US" sz="3200" b="1" dirty="0">
                <a:solidFill>
                  <a:srgbClr val="C00000"/>
                </a:solidFill>
                <a:latin typeface="黑体" pitchFamily="49" charset="-122"/>
                <a:ea typeface="黑体" pitchFamily="49" charset="-122"/>
              </a:rPr>
              <a:t>作品之六：网页样板</a:t>
            </a:r>
          </a:p>
        </p:txBody>
      </p:sp>
      <p:pic>
        <p:nvPicPr>
          <p:cNvPr id="559111" name="Picture 7"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63" y="836712"/>
            <a:ext cx="7921625" cy="594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958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2" name="Rectangle 4"/>
          <p:cNvSpPr>
            <a:spLocks noChangeArrowheads="1"/>
          </p:cNvSpPr>
          <p:nvPr/>
        </p:nvSpPr>
        <p:spPr bwMode="auto">
          <a:xfrm>
            <a:off x="1331913" y="-26988"/>
            <a:ext cx="6480175"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200" b="1" dirty="0" smtClean="0">
                <a:solidFill>
                  <a:srgbClr val="C00000"/>
                </a:solidFill>
                <a:latin typeface="黑体" pitchFamily="49" charset="-122"/>
                <a:ea typeface="黑体" pitchFamily="49" charset="-122"/>
              </a:rPr>
              <a:t>典型</a:t>
            </a:r>
            <a:r>
              <a:rPr lang="zh-CN" altLang="en-US" sz="3200" b="1" dirty="0">
                <a:solidFill>
                  <a:srgbClr val="C00000"/>
                </a:solidFill>
                <a:latin typeface="黑体" pitchFamily="49" charset="-122"/>
                <a:ea typeface="黑体" pitchFamily="49" charset="-122"/>
              </a:rPr>
              <a:t>作品之七：广告样板</a:t>
            </a:r>
          </a:p>
        </p:txBody>
      </p:sp>
      <p:pic>
        <p:nvPicPr>
          <p:cNvPr id="560142" name="Picture 14" descr="w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96752"/>
            <a:ext cx="8135938" cy="486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4699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63588" y="381000"/>
            <a:ext cx="7696200" cy="563563"/>
          </a:xfrm>
        </p:spPr>
        <p:txBody>
          <a:bodyPr/>
          <a:lstStyle/>
          <a:p>
            <a:pPr eaLnBrk="1" hangingPunct="1"/>
            <a:r>
              <a:rPr smtClean="0">
                <a:solidFill>
                  <a:schemeClr val="accent1"/>
                </a:solidFill>
                <a:ea typeface="宋体" pitchFamily="2" charset="-122"/>
              </a:rPr>
              <a:t>主要内容</a:t>
            </a:r>
            <a:endParaRPr lang="en-US" altLang="zh-CN" smtClean="0">
              <a:solidFill>
                <a:schemeClr val="accent1"/>
              </a:solidFill>
              <a:ea typeface="宋体" pitchFamily="2" charset="-122"/>
            </a:endParaRPr>
          </a:p>
        </p:txBody>
      </p:sp>
      <p:grpSp>
        <p:nvGrpSpPr>
          <p:cNvPr id="17411" name="Group 83"/>
          <p:cNvGrpSpPr>
            <a:grpSpLocks/>
          </p:cNvGrpSpPr>
          <p:nvPr/>
        </p:nvGrpSpPr>
        <p:grpSpPr bwMode="auto">
          <a:xfrm>
            <a:off x="1908175" y="1268760"/>
            <a:ext cx="5111750" cy="647700"/>
            <a:chOff x="1296" y="1824"/>
            <a:chExt cx="2976" cy="432"/>
          </a:xfrm>
        </p:grpSpPr>
        <p:sp>
          <p:nvSpPr>
            <p:cNvPr id="17429" name="AutoShape 84"/>
            <p:cNvSpPr>
              <a:spLocks noChangeArrowheads="1"/>
            </p:cNvSpPr>
            <p:nvPr/>
          </p:nvSpPr>
          <p:spPr bwMode="gray">
            <a:xfrm>
              <a:off x="1536" y="1899"/>
              <a:ext cx="2736" cy="288"/>
            </a:xfrm>
            <a:prstGeom prst="roundRect">
              <a:avLst>
                <a:gd name="adj" fmla="val 16667"/>
              </a:avLst>
            </a:prstGeom>
            <a:solidFill>
              <a:schemeClr val="tx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zh-CN" altLang="en-US">
                <a:ea typeface="宋体" pitchFamily="2" charset="-122"/>
              </a:endParaRPr>
            </a:p>
          </p:txBody>
        </p:sp>
        <p:sp>
          <p:nvSpPr>
            <p:cNvPr id="17430" name="AutoShape 85"/>
            <p:cNvSpPr>
              <a:spLocks noChangeArrowheads="1"/>
            </p:cNvSpPr>
            <p:nvPr/>
          </p:nvSpPr>
          <p:spPr bwMode="gray">
            <a:xfrm>
              <a:off x="1296" y="1824"/>
              <a:ext cx="432" cy="432"/>
            </a:xfrm>
            <a:prstGeom prst="diamond">
              <a:avLst/>
            </a:prstGeom>
            <a:solidFill>
              <a:schemeClr val="tx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zh-CN" altLang="en-US">
                <a:ea typeface="宋体" pitchFamily="2" charset="-122"/>
              </a:endParaRPr>
            </a:p>
          </p:txBody>
        </p:sp>
        <p:sp>
          <p:nvSpPr>
            <p:cNvPr id="17431" name="Text Box 86"/>
            <p:cNvSpPr txBox="1">
              <a:spLocks noChangeArrowheads="1"/>
            </p:cNvSpPr>
            <p:nvPr/>
          </p:nvSpPr>
          <p:spPr bwMode="gray">
            <a:xfrm>
              <a:off x="1761" y="1934"/>
              <a:ext cx="216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b="1" dirty="0">
                  <a:solidFill>
                    <a:schemeClr val="bg1"/>
                  </a:solidFill>
                  <a:ea typeface="宋体" pitchFamily="2" charset="-122"/>
                </a:rPr>
                <a:t>任务</a:t>
              </a:r>
              <a:r>
                <a:rPr lang="en-US" altLang="zh-CN" b="1" dirty="0">
                  <a:solidFill>
                    <a:schemeClr val="bg1"/>
                  </a:solidFill>
                  <a:ea typeface="宋体" pitchFamily="2" charset="-122"/>
                </a:rPr>
                <a:t>1 </a:t>
              </a:r>
              <a:r>
                <a:rPr lang="en-US" altLang="zh-CN" b="1" dirty="0" smtClean="0">
                  <a:solidFill>
                    <a:schemeClr val="bg1"/>
                  </a:solidFill>
                  <a:ea typeface="宋体" pitchFamily="2" charset="-122"/>
                </a:rPr>
                <a:t> Word </a:t>
              </a:r>
              <a:r>
                <a:rPr lang="en-US" altLang="zh-CN" b="1" dirty="0">
                  <a:solidFill>
                    <a:schemeClr val="bg1"/>
                  </a:solidFill>
                  <a:ea typeface="宋体" pitchFamily="2" charset="-122"/>
                </a:rPr>
                <a:t>2010</a:t>
              </a:r>
              <a:r>
                <a:rPr lang="zh-CN" altLang="en-US" b="1" dirty="0">
                  <a:solidFill>
                    <a:schemeClr val="bg1"/>
                  </a:solidFill>
                  <a:ea typeface="宋体" pitchFamily="2" charset="-122"/>
                </a:rPr>
                <a:t>的基本操作</a:t>
              </a:r>
            </a:p>
          </p:txBody>
        </p:sp>
        <p:sp>
          <p:nvSpPr>
            <p:cNvPr id="17432" name="Text Box 87"/>
            <p:cNvSpPr txBox="1">
              <a:spLocks noChangeArrowheads="1"/>
            </p:cNvSpPr>
            <p:nvPr/>
          </p:nvSpPr>
          <p:spPr bwMode="gray">
            <a:xfrm>
              <a:off x="1400" y="1886"/>
              <a:ext cx="20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400">
                  <a:solidFill>
                    <a:schemeClr val="bg1"/>
                  </a:solidFill>
                  <a:ea typeface="宋体" pitchFamily="2" charset="-122"/>
                </a:rPr>
                <a:t>1</a:t>
              </a:r>
            </a:p>
          </p:txBody>
        </p:sp>
      </p:grpSp>
      <p:grpSp>
        <p:nvGrpSpPr>
          <p:cNvPr id="17412" name="Group 88"/>
          <p:cNvGrpSpPr>
            <a:grpSpLocks/>
          </p:cNvGrpSpPr>
          <p:nvPr/>
        </p:nvGrpSpPr>
        <p:grpSpPr bwMode="auto">
          <a:xfrm>
            <a:off x="1908175" y="2203797"/>
            <a:ext cx="5328175" cy="647700"/>
            <a:chOff x="1296" y="1824"/>
            <a:chExt cx="3102" cy="432"/>
          </a:xfrm>
        </p:grpSpPr>
        <p:sp>
          <p:nvSpPr>
            <p:cNvPr id="17425" name="AutoShape 89"/>
            <p:cNvSpPr>
              <a:spLocks noChangeArrowheads="1"/>
            </p:cNvSpPr>
            <p:nvPr/>
          </p:nvSpPr>
          <p:spPr bwMode="gray">
            <a:xfrm>
              <a:off x="1536" y="1899"/>
              <a:ext cx="2736" cy="288"/>
            </a:xfrm>
            <a:prstGeom prst="roundRect">
              <a:avLst>
                <a:gd name="adj" fmla="val 16667"/>
              </a:avLst>
            </a:prstGeom>
            <a:solidFill>
              <a:schemeClr val="accent1"/>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zh-CN" altLang="en-US">
                <a:ea typeface="宋体" pitchFamily="2" charset="-122"/>
              </a:endParaRPr>
            </a:p>
          </p:txBody>
        </p:sp>
        <p:sp>
          <p:nvSpPr>
            <p:cNvPr id="17426" name="AutoShape 90"/>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zh-CN" altLang="en-US">
                <a:ea typeface="宋体" pitchFamily="2" charset="-122"/>
              </a:endParaRPr>
            </a:p>
          </p:txBody>
        </p:sp>
        <p:sp>
          <p:nvSpPr>
            <p:cNvPr id="17427" name="Text Box 91"/>
            <p:cNvSpPr txBox="1">
              <a:spLocks noChangeArrowheads="1"/>
            </p:cNvSpPr>
            <p:nvPr/>
          </p:nvSpPr>
          <p:spPr bwMode="gray">
            <a:xfrm>
              <a:off x="1761" y="1934"/>
              <a:ext cx="263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b="1" dirty="0">
                  <a:solidFill>
                    <a:schemeClr val="bg1"/>
                  </a:solidFill>
                  <a:ea typeface="宋体" pitchFamily="2" charset="-122"/>
                </a:rPr>
                <a:t>任务</a:t>
              </a:r>
              <a:r>
                <a:rPr lang="en-US" altLang="en-US" b="1" dirty="0" smtClean="0">
                  <a:solidFill>
                    <a:schemeClr val="bg1"/>
                  </a:solidFill>
                  <a:ea typeface="宋体" pitchFamily="2" charset="-122"/>
                </a:rPr>
                <a:t>2  </a:t>
              </a:r>
              <a:r>
                <a:rPr lang="zh-CN" altLang="en-US" b="1" dirty="0" smtClean="0">
                  <a:solidFill>
                    <a:schemeClr val="bg1"/>
                  </a:solidFill>
                  <a:ea typeface="宋体" pitchFamily="2" charset="-122"/>
                </a:rPr>
                <a:t>设置</a:t>
              </a:r>
              <a:r>
                <a:rPr lang="zh-CN" altLang="en-US" b="1" dirty="0">
                  <a:solidFill>
                    <a:schemeClr val="bg1"/>
                  </a:solidFill>
                  <a:ea typeface="宋体" pitchFamily="2" charset="-122"/>
                </a:rPr>
                <a:t>文本格式和文本</a:t>
              </a:r>
              <a:r>
                <a:rPr lang="zh-CN" altLang="en-US" b="1" dirty="0" smtClean="0">
                  <a:solidFill>
                    <a:schemeClr val="bg1"/>
                  </a:solidFill>
                  <a:ea typeface="宋体" pitchFamily="2" charset="-122"/>
                </a:rPr>
                <a:t>样式</a:t>
              </a:r>
              <a:endParaRPr lang="zh-CN" altLang="en-US" b="1" dirty="0">
                <a:solidFill>
                  <a:schemeClr val="bg1"/>
                </a:solidFill>
                <a:ea typeface="宋体" pitchFamily="2" charset="-122"/>
              </a:endParaRPr>
            </a:p>
          </p:txBody>
        </p:sp>
        <p:sp>
          <p:nvSpPr>
            <p:cNvPr id="17428" name="Text Box 92"/>
            <p:cNvSpPr txBox="1">
              <a:spLocks noChangeArrowheads="1"/>
            </p:cNvSpPr>
            <p:nvPr/>
          </p:nvSpPr>
          <p:spPr bwMode="gray">
            <a:xfrm>
              <a:off x="1401" y="1886"/>
              <a:ext cx="20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400">
                  <a:solidFill>
                    <a:schemeClr val="bg1"/>
                  </a:solidFill>
                  <a:ea typeface="宋体" pitchFamily="2" charset="-122"/>
                </a:rPr>
                <a:t>2</a:t>
              </a:r>
            </a:p>
          </p:txBody>
        </p:sp>
      </p:grpSp>
      <p:grpSp>
        <p:nvGrpSpPr>
          <p:cNvPr id="17413" name="Group 93"/>
          <p:cNvGrpSpPr>
            <a:grpSpLocks/>
          </p:cNvGrpSpPr>
          <p:nvPr/>
        </p:nvGrpSpPr>
        <p:grpSpPr bwMode="auto">
          <a:xfrm>
            <a:off x="1908175" y="3127722"/>
            <a:ext cx="5113338" cy="647700"/>
            <a:chOff x="1296" y="1824"/>
            <a:chExt cx="2976" cy="432"/>
          </a:xfrm>
        </p:grpSpPr>
        <p:sp>
          <p:nvSpPr>
            <p:cNvPr id="17421" name="AutoShape 94"/>
            <p:cNvSpPr>
              <a:spLocks noChangeArrowheads="1"/>
            </p:cNvSpPr>
            <p:nvPr/>
          </p:nvSpPr>
          <p:spPr bwMode="gray">
            <a:xfrm>
              <a:off x="1536" y="1899"/>
              <a:ext cx="2736" cy="288"/>
            </a:xfrm>
            <a:prstGeom prst="roundRect">
              <a:avLst>
                <a:gd name="adj" fmla="val 16667"/>
              </a:avLst>
            </a:prstGeom>
            <a:solidFill>
              <a:schemeClr val="hlink"/>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zh-CN" altLang="en-US">
                <a:ea typeface="宋体" pitchFamily="2" charset="-122"/>
              </a:endParaRPr>
            </a:p>
          </p:txBody>
        </p:sp>
        <p:sp>
          <p:nvSpPr>
            <p:cNvPr id="17422" name="AutoShape 95"/>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zh-CN" altLang="en-US">
                <a:ea typeface="宋体" pitchFamily="2" charset="-122"/>
              </a:endParaRPr>
            </a:p>
          </p:txBody>
        </p:sp>
        <p:sp>
          <p:nvSpPr>
            <p:cNvPr id="17423" name="Text Box 96"/>
            <p:cNvSpPr txBox="1">
              <a:spLocks noChangeArrowheads="1"/>
            </p:cNvSpPr>
            <p:nvPr/>
          </p:nvSpPr>
          <p:spPr bwMode="gray">
            <a:xfrm>
              <a:off x="1761" y="1934"/>
              <a:ext cx="216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b="1" dirty="0">
                  <a:solidFill>
                    <a:schemeClr val="bg1"/>
                  </a:solidFill>
                  <a:ea typeface="宋体" pitchFamily="2" charset="-122"/>
                </a:rPr>
                <a:t>任务3  </a:t>
              </a:r>
              <a:r>
                <a:rPr lang="zh-CN" altLang="en-US" b="1" dirty="0" smtClean="0">
                  <a:solidFill>
                    <a:schemeClr val="bg1"/>
                  </a:solidFill>
                  <a:ea typeface="宋体" pitchFamily="2" charset="-122"/>
                </a:rPr>
                <a:t>使用对象修饰文档</a:t>
              </a:r>
              <a:endParaRPr lang="zh-CN" altLang="en-US" b="1" dirty="0">
                <a:solidFill>
                  <a:schemeClr val="bg1"/>
                </a:solidFill>
                <a:ea typeface="宋体" pitchFamily="2" charset="-122"/>
              </a:endParaRPr>
            </a:p>
          </p:txBody>
        </p:sp>
        <p:sp>
          <p:nvSpPr>
            <p:cNvPr id="17424" name="Text Box 97"/>
            <p:cNvSpPr txBox="1">
              <a:spLocks noChangeArrowheads="1"/>
            </p:cNvSpPr>
            <p:nvPr/>
          </p:nvSpPr>
          <p:spPr bwMode="gray">
            <a:xfrm>
              <a:off x="1400" y="1886"/>
              <a:ext cx="206"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400">
                  <a:solidFill>
                    <a:schemeClr val="bg1"/>
                  </a:solidFill>
                  <a:ea typeface="宋体" pitchFamily="2" charset="-122"/>
                </a:rPr>
                <a:t>3</a:t>
              </a:r>
            </a:p>
          </p:txBody>
        </p:sp>
      </p:grpSp>
      <p:sp>
        <p:nvSpPr>
          <p:cNvPr id="34" name="灯片编号占位符 33"/>
          <p:cNvSpPr>
            <a:spLocks noGrp="1"/>
          </p:cNvSpPr>
          <p:nvPr>
            <p:ph type="sldNum" sz="quarter" idx="11"/>
          </p:nvPr>
        </p:nvSpPr>
        <p:spPr/>
        <p:txBody>
          <a:bodyPr/>
          <a:lstStyle/>
          <a:p>
            <a:pPr>
              <a:defRPr/>
            </a:pPr>
            <a:fld id="{7889E087-136D-447F-99B8-156C50385831}" type="slidenum">
              <a:rPr lang="zh-CN" altLang="en-US" smtClean="0"/>
              <a:pPr>
                <a:defRPr/>
              </a:pPr>
              <a:t>67</a:t>
            </a:fld>
            <a:endParaRPr lang="en-US" altLang="zh-CN" dirty="0"/>
          </a:p>
        </p:txBody>
      </p:sp>
      <p:sp>
        <p:nvSpPr>
          <p:cNvPr id="35" name="日期占位符 34"/>
          <p:cNvSpPr>
            <a:spLocks noGrp="1"/>
          </p:cNvSpPr>
          <p:nvPr>
            <p:ph type="dt" sz="quarter" idx="10"/>
          </p:nvPr>
        </p:nvSpPr>
        <p:spPr/>
        <p:txBody>
          <a:bodyPr/>
          <a:lstStyle/>
          <a:p>
            <a:pPr>
              <a:defRPr/>
            </a:pPr>
            <a:fld id="{CC79DE72-9C9B-4A96-8561-B5E894BE2AC1}" type="datetime8">
              <a:rPr lang="zh-CN" altLang="en-US"/>
              <a:pPr>
                <a:defRPr/>
              </a:pPr>
              <a:t>2025年10月10日3时59分</a:t>
            </a:fld>
            <a:endParaRPr lang="zh-CN" altLang="en-US" dirty="0"/>
          </a:p>
        </p:txBody>
      </p:sp>
      <p:grpSp>
        <p:nvGrpSpPr>
          <p:cNvPr id="17416" name="Group 93"/>
          <p:cNvGrpSpPr>
            <a:grpSpLocks/>
          </p:cNvGrpSpPr>
          <p:nvPr/>
        </p:nvGrpSpPr>
        <p:grpSpPr bwMode="auto">
          <a:xfrm>
            <a:off x="1908175" y="4043710"/>
            <a:ext cx="5111750" cy="652462"/>
            <a:chOff x="1296" y="1824"/>
            <a:chExt cx="2976" cy="432"/>
          </a:xfrm>
        </p:grpSpPr>
        <p:sp>
          <p:nvSpPr>
            <p:cNvPr id="17417" name="AutoShape 94"/>
            <p:cNvSpPr>
              <a:spLocks noChangeArrowheads="1"/>
            </p:cNvSpPr>
            <p:nvPr/>
          </p:nvSpPr>
          <p:spPr bwMode="gray">
            <a:xfrm>
              <a:off x="1536" y="1899"/>
              <a:ext cx="2736" cy="288"/>
            </a:xfrm>
            <a:prstGeom prst="roundRect">
              <a:avLst>
                <a:gd name="adj" fmla="val 16667"/>
              </a:avLst>
            </a:prstGeom>
            <a:solidFill>
              <a:srgbClr val="FFCC00"/>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zh-CN" altLang="en-US">
                <a:ea typeface="宋体" pitchFamily="2" charset="-122"/>
              </a:endParaRPr>
            </a:p>
          </p:txBody>
        </p:sp>
        <p:sp>
          <p:nvSpPr>
            <p:cNvPr id="17418" name="AutoShape 95"/>
            <p:cNvSpPr>
              <a:spLocks noChangeArrowheads="1"/>
            </p:cNvSpPr>
            <p:nvPr/>
          </p:nvSpPr>
          <p:spPr bwMode="gray">
            <a:xfrm>
              <a:off x="1296" y="1824"/>
              <a:ext cx="432" cy="432"/>
            </a:xfrm>
            <a:prstGeom prst="diamond">
              <a:avLst/>
            </a:prstGeom>
            <a:solidFill>
              <a:srgbClr val="FFCC0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zh-CN" altLang="en-US">
                <a:ea typeface="宋体" pitchFamily="2" charset="-122"/>
              </a:endParaRPr>
            </a:p>
          </p:txBody>
        </p:sp>
        <p:sp>
          <p:nvSpPr>
            <p:cNvPr id="17419" name="Text Box 96"/>
            <p:cNvSpPr txBox="1">
              <a:spLocks noChangeArrowheads="1"/>
            </p:cNvSpPr>
            <p:nvPr/>
          </p:nvSpPr>
          <p:spPr bwMode="gray">
            <a:xfrm>
              <a:off x="1761" y="1934"/>
              <a:ext cx="2160"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b="1" dirty="0" smtClean="0">
                  <a:solidFill>
                    <a:schemeClr val="bg1"/>
                  </a:solidFill>
                  <a:ea typeface="宋体" pitchFamily="2" charset="-122"/>
                </a:rPr>
                <a:t>任务</a:t>
              </a:r>
              <a:r>
                <a:rPr lang="en-US" altLang="zh-CN" b="1" dirty="0" smtClean="0">
                  <a:solidFill>
                    <a:schemeClr val="bg1"/>
                  </a:solidFill>
                  <a:ea typeface="宋体" pitchFamily="2" charset="-122"/>
                </a:rPr>
                <a:t>4  </a:t>
              </a:r>
              <a:r>
                <a:rPr lang="zh-CN" altLang="en-US" b="1" dirty="0" smtClean="0">
                  <a:solidFill>
                    <a:schemeClr val="bg1"/>
                  </a:solidFill>
                  <a:ea typeface="宋体" pitchFamily="2" charset="-122"/>
                </a:rPr>
                <a:t>设置页面版式</a:t>
              </a:r>
              <a:endParaRPr lang="zh-CN" altLang="en-US" b="1" dirty="0">
                <a:solidFill>
                  <a:schemeClr val="bg1"/>
                </a:solidFill>
                <a:ea typeface="宋体" pitchFamily="2" charset="-122"/>
              </a:endParaRPr>
            </a:p>
          </p:txBody>
        </p:sp>
        <p:sp>
          <p:nvSpPr>
            <p:cNvPr id="17420" name="Text Box 97"/>
            <p:cNvSpPr txBox="1">
              <a:spLocks noChangeArrowheads="1"/>
            </p:cNvSpPr>
            <p:nvPr/>
          </p:nvSpPr>
          <p:spPr bwMode="gray">
            <a:xfrm>
              <a:off x="1410" y="1886"/>
              <a:ext cx="18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400">
                  <a:solidFill>
                    <a:schemeClr val="bg1"/>
                  </a:solidFill>
                  <a:ea typeface="宋体" pitchFamily="2" charset="-122"/>
                </a:rPr>
                <a:t>4</a:t>
              </a:r>
            </a:p>
          </p:txBody>
        </p:sp>
      </p:grpSp>
      <p:grpSp>
        <p:nvGrpSpPr>
          <p:cNvPr id="25" name="Group 88"/>
          <p:cNvGrpSpPr>
            <a:grpSpLocks/>
          </p:cNvGrpSpPr>
          <p:nvPr/>
        </p:nvGrpSpPr>
        <p:grpSpPr bwMode="auto">
          <a:xfrm>
            <a:off x="1907704" y="4912419"/>
            <a:ext cx="5111750" cy="647700"/>
            <a:chOff x="1296" y="1824"/>
            <a:chExt cx="2976" cy="432"/>
          </a:xfrm>
          <a:solidFill>
            <a:srgbClr val="7030A0"/>
          </a:solidFill>
        </p:grpSpPr>
        <p:sp>
          <p:nvSpPr>
            <p:cNvPr id="26" name="AutoShape 89"/>
            <p:cNvSpPr>
              <a:spLocks noChangeArrowheads="1"/>
            </p:cNvSpPr>
            <p:nvPr/>
          </p:nvSpPr>
          <p:spPr bwMode="gray">
            <a:xfrm>
              <a:off x="1536" y="1899"/>
              <a:ext cx="2736" cy="288"/>
            </a:xfrm>
            <a:prstGeom prst="roundRect">
              <a:avLst>
                <a:gd name="adj" fmla="val 16667"/>
              </a:avLst>
            </a:prstGeom>
            <a:grp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a:defRPr/>
              </a:pPr>
              <a:endParaRPr lang="zh-CN" altLang="en-US" sz="2000">
                <a:latin typeface="Arial" charset="0"/>
                <a:ea typeface="宋体" charset="-122"/>
              </a:endParaRPr>
            </a:p>
          </p:txBody>
        </p:sp>
        <p:sp>
          <p:nvSpPr>
            <p:cNvPr id="27" name="AutoShape 90"/>
            <p:cNvSpPr>
              <a:spLocks noChangeArrowheads="1"/>
            </p:cNvSpPr>
            <p:nvPr/>
          </p:nvSpPr>
          <p:spPr bwMode="gray">
            <a:xfrm>
              <a:off x="1296" y="1824"/>
              <a:ext cx="432" cy="432"/>
            </a:xfrm>
            <a:prstGeom prst="diamond">
              <a:avLst/>
            </a:prstGeom>
            <a:solidFill>
              <a:srgbClr val="7030A0"/>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a:defRPr/>
              </a:pPr>
              <a:r>
                <a:rPr lang="en-US" altLang="zh-CN" sz="2000" dirty="0">
                  <a:solidFill>
                    <a:schemeClr val="bg1"/>
                  </a:solidFill>
                  <a:latin typeface="Arial" charset="0"/>
                  <a:ea typeface="宋体" charset="-122"/>
                </a:rPr>
                <a:t>5</a:t>
              </a:r>
              <a:endParaRPr lang="zh-CN" altLang="en-US" sz="2000" dirty="0">
                <a:solidFill>
                  <a:schemeClr val="bg1"/>
                </a:solidFill>
                <a:latin typeface="Arial" charset="0"/>
                <a:ea typeface="宋体" charset="-122"/>
              </a:endParaRPr>
            </a:p>
          </p:txBody>
        </p:sp>
        <p:sp>
          <p:nvSpPr>
            <p:cNvPr id="28" name="Text Box 91"/>
            <p:cNvSpPr txBox="1">
              <a:spLocks noChangeArrowheads="1"/>
            </p:cNvSpPr>
            <p:nvPr/>
          </p:nvSpPr>
          <p:spPr bwMode="gray">
            <a:xfrm>
              <a:off x="1761" y="1934"/>
              <a:ext cx="2160" cy="246"/>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defRPr/>
              </a:pPr>
              <a:r>
                <a:rPr lang="en-US" altLang="en-US" b="1" dirty="0" smtClean="0">
                  <a:solidFill>
                    <a:schemeClr val="bg1"/>
                  </a:solidFill>
                  <a:ea typeface="宋体" pitchFamily="2" charset="-122"/>
                </a:rPr>
                <a:t>任务5  </a:t>
              </a:r>
              <a:r>
                <a:rPr lang="zh-CN" altLang="en-US" b="1" dirty="0" smtClean="0">
                  <a:solidFill>
                    <a:schemeClr val="bg1"/>
                  </a:solidFill>
                  <a:ea typeface="宋体" pitchFamily="2" charset="-122"/>
                </a:rPr>
                <a:t>编辑技巧与打印输出</a:t>
              </a: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55650" y="346075"/>
            <a:ext cx="7696200" cy="563563"/>
          </a:xfrm>
        </p:spPr>
        <p:txBody>
          <a:bodyPr/>
          <a:lstStyle/>
          <a:p>
            <a:pPr eaLnBrk="1" hangingPunct="1"/>
            <a:r>
              <a:rPr sz="2800" dirty="0" smtClean="0">
                <a:ea typeface="宋体" pitchFamily="2" charset="-122"/>
              </a:rPr>
              <a:t>任务</a:t>
            </a:r>
            <a:r>
              <a:rPr lang="en-US" altLang="zh-CN" sz="2800" dirty="0" smtClean="0">
                <a:ea typeface="宋体" pitchFamily="2" charset="-122"/>
              </a:rPr>
              <a:t>1 Word 2010</a:t>
            </a:r>
            <a:r>
              <a:rPr sz="2800" dirty="0" smtClean="0">
                <a:ea typeface="宋体" pitchFamily="2" charset="-122"/>
              </a:rPr>
              <a:t>的基本操作</a:t>
            </a:r>
            <a:endParaRPr lang="en-US" altLang="zh-CN" sz="2800" dirty="0" smtClean="0">
              <a:ea typeface="宋体" pitchFamily="2" charset="-122"/>
            </a:endParaRPr>
          </a:p>
        </p:txBody>
      </p:sp>
      <p:sp>
        <p:nvSpPr>
          <p:cNvPr id="18435" name="Rectangle 3"/>
          <p:cNvSpPr>
            <a:spLocks noGrp="1" noChangeArrowheads="1"/>
          </p:cNvSpPr>
          <p:nvPr>
            <p:ph type="body" idx="1"/>
          </p:nvPr>
        </p:nvSpPr>
        <p:spPr>
          <a:xfrm>
            <a:off x="755650" y="1195388"/>
            <a:ext cx="7488238" cy="1657350"/>
          </a:xfrm>
        </p:spPr>
        <p:txBody>
          <a:bodyPr/>
          <a:lstStyle/>
          <a:p>
            <a:pPr eaLnBrk="1" hangingPunct="1"/>
            <a:r>
              <a:rPr lang="zh-CN" altLang="en-US" sz="2400" b="0" dirty="0" smtClean="0">
                <a:ea typeface="宋体" pitchFamily="2" charset="-122"/>
              </a:rPr>
              <a:t>启动和认识</a:t>
            </a:r>
            <a:r>
              <a:rPr lang="en-US" altLang="zh-CN" sz="2400" b="0" dirty="0" smtClean="0">
                <a:ea typeface="宋体" pitchFamily="2" charset="-122"/>
              </a:rPr>
              <a:t>Word 2010</a:t>
            </a:r>
          </a:p>
          <a:p>
            <a:pPr lvl="1"/>
            <a:r>
              <a:rPr lang="en-US" altLang="zh-CN" sz="2000" dirty="0" smtClean="0">
                <a:latin typeface="Arial" pitchFamily="34" charset="0"/>
                <a:ea typeface="宋体" pitchFamily="2" charset="-122"/>
              </a:rPr>
              <a:t>1</a:t>
            </a:r>
            <a:r>
              <a:rPr lang="zh-CN" altLang="en-US" sz="2000" dirty="0" smtClean="0">
                <a:latin typeface="Arial" pitchFamily="34" charset="0"/>
                <a:ea typeface="宋体" pitchFamily="2" charset="-122"/>
              </a:rPr>
              <a:t>．使用“开始”菜单启动</a:t>
            </a:r>
            <a:r>
              <a:rPr lang="en-US" altLang="zh-CN" sz="2000" dirty="0" smtClean="0">
                <a:latin typeface="Arial" pitchFamily="34" charset="0"/>
                <a:ea typeface="宋体" pitchFamily="2" charset="-122"/>
              </a:rPr>
              <a:t>Word 2010</a:t>
            </a:r>
          </a:p>
          <a:p>
            <a:pPr lvl="1"/>
            <a:r>
              <a:rPr lang="en-US" altLang="zh-CN" sz="2000" dirty="0" smtClean="0">
                <a:latin typeface="Arial" pitchFamily="34" charset="0"/>
                <a:ea typeface="宋体" pitchFamily="2" charset="-122"/>
              </a:rPr>
              <a:t>2</a:t>
            </a:r>
            <a:r>
              <a:rPr lang="zh-CN" altLang="en-US" sz="2000" dirty="0" smtClean="0">
                <a:latin typeface="Arial" pitchFamily="34" charset="0"/>
                <a:ea typeface="宋体" pitchFamily="2" charset="-122"/>
              </a:rPr>
              <a:t>．使用文档启动</a:t>
            </a:r>
            <a:r>
              <a:rPr lang="en-US" altLang="zh-CN" sz="2000" dirty="0" smtClean="0">
                <a:latin typeface="Arial" pitchFamily="34" charset="0"/>
                <a:ea typeface="宋体" pitchFamily="2" charset="-122"/>
              </a:rPr>
              <a:t>Word 2010</a:t>
            </a:r>
          </a:p>
          <a:p>
            <a:pPr lvl="1"/>
            <a:r>
              <a:rPr lang="en-US" altLang="zh-CN" sz="2000" dirty="0" smtClean="0">
                <a:latin typeface="Arial" pitchFamily="34" charset="0"/>
                <a:ea typeface="宋体" pitchFamily="2" charset="-122"/>
              </a:rPr>
              <a:t>3</a:t>
            </a:r>
            <a:r>
              <a:rPr lang="zh-CN" altLang="en-US" sz="2000" dirty="0" smtClean="0">
                <a:latin typeface="Arial" pitchFamily="34" charset="0"/>
                <a:ea typeface="宋体" pitchFamily="2" charset="-122"/>
              </a:rPr>
              <a:t>．</a:t>
            </a:r>
            <a:r>
              <a:rPr lang="en-US" altLang="zh-CN" sz="2000" dirty="0" smtClean="0">
                <a:latin typeface="Arial" pitchFamily="34" charset="0"/>
                <a:ea typeface="宋体" pitchFamily="2" charset="-122"/>
              </a:rPr>
              <a:t>Word 2010</a:t>
            </a:r>
            <a:r>
              <a:rPr lang="zh-CN" altLang="en-US" sz="2000" dirty="0" smtClean="0">
                <a:latin typeface="Arial" pitchFamily="34" charset="0"/>
                <a:ea typeface="宋体" pitchFamily="2" charset="-122"/>
              </a:rPr>
              <a:t>的工作窗口</a:t>
            </a:r>
          </a:p>
          <a:p>
            <a:pPr lvl="1" eaLnBrk="1" hangingPunct="1"/>
            <a:endParaRPr lang="zh-CN" altLang="en-US" sz="1800" dirty="0" smtClean="0">
              <a:latin typeface="Arial" pitchFamily="34" charset="0"/>
              <a:ea typeface="宋体" pitchFamily="2" charset="-122"/>
            </a:endParaRPr>
          </a:p>
        </p:txBody>
      </p:sp>
      <p:sp>
        <p:nvSpPr>
          <p:cNvPr id="5" name="灯片编号占位符 4"/>
          <p:cNvSpPr>
            <a:spLocks noGrp="1"/>
          </p:cNvSpPr>
          <p:nvPr>
            <p:ph type="sldNum" sz="quarter" idx="11"/>
          </p:nvPr>
        </p:nvSpPr>
        <p:spPr/>
        <p:txBody>
          <a:bodyPr/>
          <a:lstStyle/>
          <a:p>
            <a:pPr>
              <a:defRPr/>
            </a:pPr>
            <a:fld id="{21F151FD-E5C2-49CF-A738-23C4891D3294}" type="slidenum">
              <a:rPr lang="zh-CN" altLang="en-US" smtClean="0"/>
              <a:pPr>
                <a:defRPr/>
              </a:pPr>
              <a:t>68</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8438" name="Rectangle 17"/>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18439" name="Rectangle 20"/>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18440" name="Rectangle 24"/>
          <p:cNvSpPr>
            <a:spLocks noChangeArrowheads="1"/>
          </p:cNvSpPr>
          <p:nvPr/>
        </p:nvSpPr>
        <p:spPr bwMode="auto">
          <a:xfrm>
            <a:off x="3692525" y="6004203"/>
            <a:ext cx="21269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altLang="zh-CN" sz="1600" dirty="0" smtClean="0">
                <a:ea typeface="宋体" pitchFamily="2" charset="-122"/>
              </a:rPr>
              <a:t> Word </a:t>
            </a:r>
            <a:r>
              <a:rPr lang="en-US" altLang="zh-CN" sz="1600" dirty="0">
                <a:ea typeface="宋体" pitchFamily="2" charset="-122"/>
              </a:rPr>
              <a:t>2010</a:t>
            </a:r>
            <a:r>
              <a:rPr lang="zh-CN" altLang="en-US" sz="1600" dirty="0">
                <a:ea typeface="宋体" pitchFamily="2" charset="-122"/>
              </a:rPr>
              <a:t>工作窗口</a:t>
            </a:r>
            <a:r>
              <a:rPr lang="zh-CN" altLang="en-US" dirty="0">
                <a:ea typeface="宋体" pitchFamily="2" charset="-122"/>
              </a:rPr>
              <a:t> </a:t>
            </a:r>
          </a:p>
        </p:txBody>
      </p:sp>
      <p:pic>
        <p:nvPicPr>
          <p:cNvPr id="1844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063" y="2924175"/>
            <a:ext cx="5113337"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052513"/>
            <a:ext cx="8229600" cy="50736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 6"/>
          <p:cNvSpPr/>
          <p:nvPr/>
        </p:nvSpPr>
        <p:spPr>
          <a:xfrm>
            <a:off x="468313" y="1052513"/>
            <a:ext cx="1079500" cy="215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ea typeface="宋体" pitchFamily="2" charset="-122"/>
            </a:endParaRPr>
          </a:p>
        </p:txBody>
      </p:sp>
      <p:sp>
        <p:nvSpPr>
          <p:cNvPr id="19460" name="标题 1"/>
          <p:cNvSpPr>
            <a:spLocks noGrp="1"/>
          </p:cNvSpPr>
          <p:nvPr>
            <p:ph type="title"/>
          </p:nvPr>
        </p:nvSpPr>
        <p:spPr>
          <a:xfrm>
            <a:off x="763588" y="381000"/>
            <a:ext cx="7696200" cy="563563"/>
          </a:xfrm>
        </p:spPr>
        <p:txBody>
          <a:bodyPr/>
          <a:lstStyle/>
          <a:p>
            <a:r>
              <a:rPr dirty="0" smtClean="0">
                <a:ea typeface="宋体" pitchFamily="2" charset="-122"/>
              </a:rPr>
              <a:t>任务</a:t>
            </a:r>
            <a:r>
              <a:rPr lang="en-US" altLang="zh-CN" dirty="0" smtClean="0">
                <a:ea typeface="宋体" pitchFamily="2" charset="-122"/>
              </a:rPr>
              <a:t>1 Word 2010</a:t>
            </a:r>
            <a:r>
              <a:rPr dirty="0" smtClean="0">
                <a:ea typeface="宋体" pitchFamily="2" charset="-122"/>
              </a:rPr>
              <a:t>的基本操作</a:t>
            </a:r>
          </a:p>
        </p:txBody>
      </p:sp>
      <p:sp>
        <p:nvSpPr>
          <p:cNvPr id="4" name="日期占位符 3"/>
          <p:cNvSpPr>
            <a:spLocks noGrp="1"/>
          </p:cNvSpPr>
          <p:nvPr>
            <p:ph type="dt" sz="quarter" idx="10"/>
          </p:nvPr>
        </p:nvSpPr>
        <p:spPr/>
        <p:txBody>
          <a:bodyPr/>
          <a:lstStyle/>
          <a:p>
            <a:pPr>
              <a:defRPr/>
            </a:pPr>
            <a:fld id="{1D4A1A4C-8EBB-46A1-A135-D201426EB424}" type="datetime8">
              <a:rPr lang="zh-CN" altLang="en-US" smtClean="0"/>
              <a:pPr>
                <a:defRPr/>
              </a:pPr>
              <a:t>2025年10月10日3时59分</a:t>
            </a:fld>
            <a:endParaRPr lang="zh-CN" altLang="en-US"/>
          </a:p>
        </p:txBody>
      </p:sp>
      <p:sp>
        <p:nvSpPr>
          <p:cNvPr id="5" name="灯片编号占位符 4"/>
          <p:cNvSpPr>
            <a:spLocks noGrp="1"/>
          </p:cNvSpPr>
          <p:nvPr>
            <p:ph type="sldNum" sz="quarter" idx="11"/>
          </p:nvPr>
        </p:nvSpPr>
        <p:spPr/>
        <p:txBody>
          <a:bodyPr/>
          <a:lstStyle/>
          <a:p>
            <a:pPr>
              <a:defRPr/>
            </a:pPr>
            <a:fld id="{DE01F97F-8084-4943-AA0E-96D0BCBA1A88}" type="slidenum">
              <a:rPr lang="zh-CN" altLang="en-US" smtClean="0"/>
              <a:pPr>
                <a:defRPr/>
              </a:pPr>
              <a:t>69</a:t>
            </a:fld>
            <a:endParaRPr lang="en-US" altLang="zh-CN" dirty="0"/>
          </a:p>
        </p:txBody>
      </p:sp>
      <p:cxnSp>
        <p:nvCxnSpPr>
          <p:cNvPr id="9" name="直接连接符 8"/>
          <p:cNvCxnSpPr>
            <a:stCxn id="7" idx="3"/>
          </p:cNvCxnSpPr>
          <p:nvPr/>
        </p:nvCxnSpPr>
        <p:spPr>
          <a:xfrm>
            <a:off x="1547813" y="1160463"/>
            <a:ext cx="1008062" cy="27003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2555875" y="3716338"/>
            <a:ext cx="2232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b="1">
                <a:solidFill>
                  <a:srgbClr val="C00000"/>
                </a:solidFill>
                <a:ea typeface="宋体" pitchFamily="2" charset="-122"/>
              </a:rPr>
              <a:t>1 </a:t>
            </a:r>
            <a:r>
              <a:rPr lang="zh-CN" altLang="en-US" b="1">
                <a:solidFill>
                  <a:srgbClr val="C00000"/>
                </a:solidFill>
                <a:ea typeface="宋体" pitchFamily="2" charset="-122"/>
              </a:rPr>
              <a:t>快速访问工具栏</a:t>
            </a:r>
          </a:p>
        </p:txBody>
      </p:sp>
      <p:sp>
        <p:nvSpPr>
          <p:cNvPr id="11" name="圆角矩形 10"/>
          <p:cNvSpPr/>
          <p:nvPr/>
        </p:nvSpPr>
        <p:spPr>
          <a:xfrm>
            <a:off x="468313" y="1341438"/>
            <a:ext cx="539750" cy="2873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12" name="直接连接符 11"/>
          <p:cNvCxnSpPr/>
          <p:nvPr/>
        </p:nvCxnSpPr>
        <p:spPr>
          <a:xfrm>
            <a:off x="755650" y="1628775"/>
            <a:ext cx="1008063" cy="27003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1763713" y="4184650"/>
            <a:ext cx="223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b="1" dirty="0">
                <a:solidFill>
                  <a:srgbClr val="C00000"/>
                </a:solidFill>
                <a:ea typeface="宋体" pitchFamily="2" charset="-122"/>
              </a:rPr>
              <a:t>2 </a:t>
            </a:r>
            <a:r>
              <a:rPr lang="zh-CN" altLang="en-US" b="1" dirty="0">
                <a:solidFill>
                  <a:srgbClr val="C00000"/>
                </a:solidFill>
                <a:ea typeface="宋体" pitchFamily="2" charset="-122"/>
              </a:rPr>
              <a:t>菜单按钮</a:t>
            </a:r>
          </a:p>
        </p:txBody>
      </p:sp>
      <p:sp>
        <p:nvSpPr>
          <p:cNvPr id="14" name="圆角矩形 13"/>
          <p:cNvSpPr/>
          <p:nvPr/>
        </p:nvSpPr>
        <p:spPr>
          <a:xfrm>
            <a:off x="1042988" y="1341438"/>
            <a:ext cx="3781425" cy="28733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15" name="直接连接符 14"/>
          <p:cNvCxnSpPr/>
          <p:nvPr/>
        </p:nvCxnSpPr>
        <p:spPr>
          <a:xfrm>
            <a:off x="4140200" y="1511300"/>
            <a:ext cx="1008063" cy="27003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5148263" y="4067175"/>
            <a:ext cx="223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b="1" dirty="0">
                <a:solidFill>
                  <a:srgbClr val="C00000"/>
                </a:solidFill>
                <a:ea typeface="宋体" pitchFamily="2" charset="-122"/>
              </a:rPr>
              <a:t>3 </a:t>
            </a:r>
            <a:r>
              <a:rPr lang="zh-CN" altLang="en-US" b="1" dirty="0">
                <a:solidFill>
                  <a:srgbClr val="C00000"/>
                </a:solidFill>
                <a:ea typeface="宋体" pitchFamily="2" charset="-122"/>
              </a:rPr>
              <a:t>选项标签</a:t>
            </a:r>
          </a:p>
        </p:txBody>
      </p:sp>
      <p:sp>
        <p:nvSpPr>
          <p:cNvPr id="17" name="圆角矩形 16"/>
          <p:cNvSpPr/>
          <p:nvPr/>
        </p:nvSpPr>
        <p:spPr>
          <a:xfrm>
            <a:off x="468313" y="1628775"/>
            <a:ext cx="7991475" cy="7921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18" name="直接连接符 17"/>
          <p:cNvCxnSpPr/>
          <p:nvPr/>
        </p:nvCxnSpPr>
        <p:spPr>
          <a:xfrm>
            <a:off x="5435600" y="1871663"/>
            <a:ext cx="1008063" cy="27003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6443663" y="4427538"/>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b="1">
                <a:solidFill>
                  <a:srgbClr val="C00000"/>
                </a:solidFill>
                <a:ea typeface="宋体" pitchFamily="2" charset="-122"/>
              </a:rPr>
              <a:t>4 </a:t>
            </a:r>
            <a:r>
              <a:rPr lang="zh-CN" altLang="en-US" b="1">
                <a:solidFill>
                  <a:srgbClr val="C00000"/>
                </a:solidFill>
                <a:ea typeface="宋体" pitchFamily="2" charset="-122"/>
              </a:rPr>
              <a:t>功能区</a:t>
            </a:r>
          </a:p>
        </p:txBody>
      </p:sp>
      <p:sp>
        <p:nvSpPr>
          <p:cNvPr id="20" name="圆角矩形 19"/>
          <p:cNvSpPr/>
          <p:nvPr/>
        </p:nvSpPr>
        <p:spPr>
          <a:xfrm>
            <a:off x="6084888" y="5876925"/>
            <a:ext cx="863600" cy="2159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22" name="直接连接符 21"/>
          <p:cNvCxnSpPr/>
          <p:nvPr/>
        </p:nvCxnSpPr>
        <p:spPr>
          <a:xfrm>
            <a:off x="5651500" y="5445125"/>
            <a:ext cx="865188" cy="4318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a:spLocks noChangeArrowheads="1"/>
          </p:cNvSpPr>
          <p:nvPr/>
        </p:nvSpPr>
        <p:spPr bwMode="auto">
          <a:xfrm>
            <a:off x="4824413" y="5072063"/>
            <a:ext cx="151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b="1" dirty="0">
                <a:solidFill>
                  <a:srgbClr val="C00000"/>
                </a:solidFill>
                <a:ea typeface="宋体" pitchFamily="2" charset="-122"/>
              </a:rPr>
              <a:t>6 </a:t>
            </a:r>
            <a:r>
              <a:rPr lang="zh-CN" altLang="en-US" b="1" dirty="0">
                <a:solidFill>
                  <a:srgbClr val="C00000"/>
                </a:solidFill>
                <a:ea typeface="宋体" pitchFamily="2" charset="-122"/>
              </a:rPr>
              <a:t>视图按钮</a:t>
            </a:r>
          </a:p>
        </p:txBody>
      </p:sp>
      <p:sp>
        <p:nvSpPr>
          <p:cNvPr id="25" name="圆角矩形 24"/>
          <p:cNvSpPr/>
          <p:nvPr/>
        </p:nvSpPr>
        <p:spPr>
          <a:xfrm>
            <a:off x="468313" y="5876925"/>
            <a:ext cx="2411412" cy="2159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26" name="TextBox 25"/>
          <p:cNvSpPr txBox="1">
            <a:spLocks noChangeArrowheads="1"/>
          </p:cNvSpPr>
          <p:nvPr/>
        </p:nvSpPr>
        <p:spPr bwMode="auto">
          <a:xfrm>
            <a:off x="1908175" y="5013325"/>
            <a:ext cx="151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b="1">
                <a:solidFill>
                  <a:srgbClr val="C00000"/>
                </a:solidFill>
                <a:ea typeface="宋体" pitchFamily="2" charset="-122"/>
              </a:rPr>
              <a:t>5 </a:t>
            </a:r>
            <a:r>
              <a:rPr lang="zh-CN" altLang="en-US" b="1">
                <a:solidFill>
                  <a:srgbClr val="C00000"/>
                </a:solidFill>
                <a:ea typeface="宋体" pitchFamily="2" charset="-122"/>
              </a:rPr>
              <a:t>状态栏</a:t>
            </a:r>
          </a:p>
        </p:txBody>
      </p:sp>
      <p:cxnSp>
        <p:nvCxnSpPr>
          <p:cNvPr id="27" name="直接连接符 26"/>
          <p:cNvCxnSpPr/>
          <p:nvPr/>
        </p:nvCxnSpPr>
        <p:spPr>
          <a:xfrm flipH="1">
            <a:off x="1547813" y="5230813"/>
            <a:ext cx="720725" cy="6461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3203574" y="4554538"/>
            <a:ext cx="20885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sz="2800" b="1" dirty="0">
                <a:solidFill>
                  <a:srgbClr val="7030A0"/>
                </a:solidFill>
                <a:ea typeface="宋体" pitchFamily="2" charset="-122"/>
              </a:rPr>
              <a:t>文档</a:t>
            </a:r>
            <a:r>
              <a:rPr lang="zh-CN" altLang="en-US" sz="2800" b="1" dirty="0" smtClean="0">
                <a:solidFill>
                  <a:srgbClr val="7030A0"/>
                </a:solidFill>
                <a:ea typeface="宋体" pitchFamily="2" charset="-122"/>
              </a:rPr>
              <a:t>编辑</a:t>
            </a:r>
            <a:r>
              <a:rPr lang="zh-CN" altLang="en-US" sz="2800" b="1" dirty="0">
                <a:solidFill>
                  <a:srgbClr val="7030A0"/>
                </a:solidFill>
                <a:ea typeface="宋体" pitchFamily="2" charset="-122"/>
              </a:rPr>
              <a:t>区</a:t>
            </a:r>
          </a:p>
        </p:txBody>
      </p:sp>
      <p:sp>
        <p:nvSpPr>
          <p:cNvPr id="2" name="圆角矩形 1"/>
          <p:cNvSpPr/>
          <p:nvPr/>
        </p:nvSpPr>
        <p:spPr>
          <a:xfrm>
            <a:off x="3851920" y="1079148"/>
            <a:ext cx="1440159" cy="2159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5266214" y="1190591"/>
            <a:ext cx="93583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63705" y="1043444"/>
            <a:ext cx="1188615" cy="369332"/>
          </a:xfrm>
          <a:prstGeom prst="rect">
            <a:avLst/>
          </a:prstGeom>
          <a:noFill/>
        </p:spPr>
        <p:txBody>
          <a:bodyPr wrap="square" rtlCol="0">
            <a:spAutoFit/>
          </a:bodyPr>
          <a:lstStyle/>
          <a:p>
            <a:r>
              <a:rPr lang="en-US" altLang="zh-CN" b="1" dirty="0" smtClean="0">
                <a:solidFill>
                  <a:srgbClr val="FF0000"/>
                </a:solidFill>
                <a:latin typeface="宋体" pitchFamily="2" charset="-122"/>
                <a:ea typeface="宋体" pitchFamily="2" charset="-122"/>
              </a:rPr>
              <a:t>7 </a:t>
            </a:r>
            <a:r>
              <a:rPr lang="zh-CN" altLang="en-US" b="1" dirty="0" smtClean="0">
                <a:solidFill>
                  <a:srgbClr val="FF0000"/>
                </a:solidFill>
                <a:latin typeface="宋体" pitchFamily="2" charset="-122"/>
                <a:ea typeface="宋体" pitchFamily="2" charset="-122"/>
              </a:rPr>
              <a:t>标题栏</a:t>
            </a:r>
            <a:endParaRPr lang="zh-CN" altLang="en-US" b="1" dirty="0">
              <a:solidFill>
                <a:srgbClr val="FF0000"/>
              </a:solidFill>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down)">
                                      <p:cBhvr>
                                        <p:cTn id="48" dur="500"/>
                                        <p:tgtEl>
                                          <p:spTgt spid="2"/>
                                        </p:tgtEl>
                                      </p:cBhvr>
                                    </p:animEffect>
                                  </p:childTnLst>
                                </p:cTn>
                              </p:par>
                            </p:childTnLst>
                          </p:cTn>
                        </p:par>
                        <p:par>
                          <p:cTn id="49" fill="hold">
                            <p:stCondLst>
                              <p:cond delay="500"/>
                            </p:stCondLst>
                            <p:childTnLst>
                              <p:par>
                                <p:cTn id="50" presetID="21" presetClass="entr" presetSubtype="1"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heel(1)">
                                      <p:cBhvr>
                                        <p:cTn id="52" dur="20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heel(1)">
                                      <p:cBhvr>
                                        <p:cTn id="68" dur="2000"/>
                                        <p:tgtEl>
                                          <p:spTgt spid="23"/>
                                        </p:tgtEl>
                                      </p:cBhvr>
                                    </p:animEffect>
                                  </p:childTnLst>
                                </p:cTn>
                              </p:par>
                              <p:par>
                                <p:cTn id="69" presetID="21" presetClass="entr" presetSubtype="1"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heel(1)">
                                      <p:cBhvr>
                                        <p:cTn id="71" dur="2000"/>
                                        <p:tgtEl>
                                          <p:spTgt spid="22"/>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heel(1)">
                                      <p:cBhvr>
                                        <p:cTn id="74" dur="20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3" grpId="0"/>
      <p:bldP spid="14" grpId="0" animBg="1"/>
      <p:bldP spid="16" grpId="0"/>
      <p:bldP spid="17" grpId="0" animBg="1"/>
      <p:bldP spid="19" grpId="0"/>
      <p:bldP spid="20" grpId="0" animBg="1"/>
      <p:bldP spid="23" grpId="0"/>
      <p:bldP spid="25" grpId="0" animBg="1"/>
      <p:bldP spid="26" grpId="0"/>
      <p:bldP spid="29" grpId="0"/>
      <p:bldP spid="2"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7"/>
          <p:cNvSpPr>
            <a:spLocks noGrp="1"/>
          </p:cNvSpPr>
          <p:nvPr>
            <p:ph type="sldNum" sz="quarter" idx="4294967295"/>
          </p:nvPr>
        </p:nvSpPr>
        <p:spPr>
          <a:xfrm>
            <a:off x="3335338" y="6221413"/>
            <a:ext cx="2133600" cy="476250"/>
          </a:xfrm>
          <a:prstGeom prst="rect">
            <a:avLst/>
          </a:prstGeom>
        </p:spPr>
        <p:txBody>
          <a:bodyPr/>
          <a:lstStyle/>
          <a:p>
            <a:pPr>
              <a:defRPr/>
            </a:pPr>
            <a:endParaRPr lang="zh-CN" altLang="en-US"/>
          </a:p>
          <a:p>
            <a:pPr>
              <a:defRPr/>
            </a:pPr>
            <a:fld id="{1132ABA9-07F6-4647-979B-9B05374A37B0}" type="slidenum">
              <a:rPr lang="zh-CN" altLang="en-US"/>
              <a:t>7</a:t>
            </a:fld>
            <a:endParaRPr lang="en-US" altLang="zh-CN"/>
          </a:p>
        </p:txBody>
      </p:sp>
      <p:sp>
        <p:nvSpPr>
          <p:cNvPr id="25602" name="Rectangle 2"/>
          <p:cNvSpPr>
            <a:spLocks noGrp="1" noChangeArrowheads="1"/>
          </p:cNvSpPr>
          <p:nvPr>
            <p:ph type="title"/>
          </p:nvPr>
        </p:nvSpPr>
        <p:spPr/>
        <p:txBody>
          <a:bodyPr/>
          <a:lstStyle/>
          <a:p>
            <a:pPr eaLnBrk="1" hangingPunct="1">
              <a:defRPr/>
            </a:pPr>
            <a:r>
              <a:rPr lang="zh-CN" altLang="en-US" sz="4800">
                <a:latin typeface="华文仿宋" panose="02010600040101010101" pitchFamily="2" charset="-122"/>
              </a:rPr>
              <a:t>操作系统的展望</a:t>
            </a:r>
            <a:endParaRPr lang="zh-CN" altLang="en-US">
              <a:solidFill>
                <a:schemeClr val="tx1"/>
              </a:solidFill>
              <a:latin typeface="华文仿宋" panose="02010600040101010101" pitchFamily="2" charset="-122"/>
            </a:endParaRPr>
          </a:p>
        </p:txBody>
      </p:sp>
      <p:pic>
        <p:nvPicPr>
          <p:cNvPr id="15364" name="Picture 4" descr="机器人"/>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908050" y="1682750"/>
            <a:ext cx="1851025" cy="1776413"/>
          </a:xfrm>
          <a:noFill/>
          <a:extLst>
            <a:ext uri="{909E8E84-426E-40DD-AFC4-6F175D3DCCD1}">
              <a14:hiddenFill xmlns:a14="http://schemas.microsoft.com/office/drawing/2010/main">
                <a:solidFill>
                  <a:schemeClr val="bg1"/>
                </a:solidFill>
              </a14:hiddenFill>
            </a:ext>
          </a:extLst>
        </p:spPr>
      </p:pic>
      <p:pic>
        <p:nvPicPr>
          <p:cNvPr id="15365" name="Picture 6" descr="07041809311034539"/>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3148013" y="2765425"/>
            <a:ext cx="2414587" cy="2185988"/>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6" name="Picture 7" descr="机器人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813" y="3694113"/>
            <a:ext cx="2058987"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8"/>
          <p:cNvSpPr>
            <a:spLocks noChangeArrowheads="1"/>
          </p:cNvSpPr>
          <p:nvPr/>
        </p:nvSpPr>
        <p:spPr bwMode="auto">
          <a:xfrm>
            <a:off x="6369050" y="6465888"/>
            <a:ext cx="2386013"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2.1 </a:t>
            </a:r>
            <a:r>
              <a:rPr lang="zh-CN" altLang="en-US" sz="2000" b="1">
                <a:latin typeface="黑体" panose="02010609060101010101" pitchFamily="49" charset="-122"/>
                <a:ea typeface="黑体" panose="02010609060101010101" pitchFamily="49" charset="-122"/>
              </a:rPr>
              <a:t>操作系统概述</a:t>
            </a:r>
            <a:endParaRPr lang="en-US" altLang="zh-CN" sz="2000" b="1">
              <a:latin typeface="黑体" panose="02010609060101010101" pitchFamily="49" charset="-122"/>
              <a:ea typeface="黑体" panose="02010609060101010101" pitchFamily="49" charset="-122"/>
            </a:endParaRPr>
          </a:p>
        </p:txBody>
      </p:sp>
      <p:sp>
        <p:nvSpPr>
          <p:cNvPr id="15368" name="Rectangle 9"/>
          <p:cNvSpPr>
            <a:spLocks noChangeArrowheads="1"/>
          </p:cNvSpPr>
          <p:nvPr/>
        </p:nvSpPr>
        <p:spPr bwMode="auto">
          <a:xfrm>
            <a:off x="5910263" y="1962150"/>
            <a:ext cx="2921000" cy="4216400"/>
          </a:xfrm>
          <a:prstGeom prst="rect">
            <a:avLst/>
          </a:prstGeom>
          <a:solidFill>
            <a:schemeClr val="accent1"/>
          </a:solidFill>
          <a:ln w="9525">
            <a:solidFill>
              <a:schemeClr val="tx1"/>
            </a:solidFill>
            <a:miter lim="800000"/>
          </a:ln>
          <a:effectLst>
            <a:outerShdw dist="107763" dir="13500000" algn="ctr" rotWithShape="0">
              <a:schemeClr val="bg2">
                <a:alpha val="50000"/>
              </a:schemeClr>
            </a:outerShdw>
          </a:effectLst>
        </p:spPr>
        <p:txBody>
          <a:bodyPr wrap="none" anchor="ctr"/>
          <a:lstStyle/>
          <a:p>
            <a:r>
              <a:rPr lang="zh-CN" altLang="en-US"/>
              <a:t>开源化</a:t>
            </a:r>
          </a:p>
          <a:p>
            <a:r>
              <a:rPr lang="zh-CN" altLang="en-US"/>
              <a:t>专用化</a:t>
            </a:r>
          </a:p>
          <a:p>
            <a:r>
              <a:rPr lang="zh-CN" altLang="en-US"/>
              <a:t>小型化或微型化</a:t>
            </a:r>
          </a:p>
          <a:p>
            <a:r>
              <a:rPr lang="zh-CN" altLang="en-US"/>
              <a:t>便携化</a:t>
            </a:r>
          </a:p>
          <a:p>
            <a:r>
              <a:rPr lang="zh-CN" altLang="en-US"/>
              <a:t>网络化</a:t>
            </a:r>
          </a:p>
          <a:p>
            <a:r>
              <a:rPr lang="zh-CN" altLang="en-US"/>
              <a:t>安全化或可信化</a:t>
            </a:r>
          </a:p>
        </p:txBody>
      </p:sp>
    </p:spTree>
    <p:extLst>
      <p:ext uri="{BB962C8B-B14F-4D97-AF65-F5344CB8AC3E}">
        <p14:creationId xmlns:p14="http://schemas.microsoft.com/office/powerpoint/2010/main" val="398424884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lang="zh-CN" altLang="en-US" dirty="0" smtClean="0"/>
          </a:p>
        </p:txBody>
      </p:sp>
      <p:sp>
        <p:nvSpPr>
          <p:cNvPr id="8" name="内容占位符 7"/>
          <p:cNvSpPr>
            <a:spLocks noGrp="1"/>
          </p:cNvSpPr>
          <p:nvPr>
            <p:ph idx="1"/>
          </p:nvPr>
        </p:nvSpPr>
        <p:spPr>
          <a:xfrm>
            <a:off x="457200" y="1066801"/>
            <a:ext cx="8229600" cy="638176"/>
          </a:xfrm>
        </p:spPr>
        <p:txBody>
          <a:bodyPr/>
          <a:lstStyle/>
          <a:p>
            <a:r>
              <a:rPr lang="zh-TW" altLang="en-US" sz="2400" b="0" dirty="0">
                <a:ea typeface="宋体" pitchFamily="2" charset="-122"/>
              </a:rPr>
              <a:t>切换视图</a:t>
            </a:r>
            <a:r>
              <a:rPr lang="zh-TW" altLang="en-US" sz="2400" b="0" dirty="0" smtClean="0">
                <a:ea typeface="宋体" pitchFamily="2" charset="-122"/>
              </a:rPr>
              <a:t>方式</a:t>
            </a:r>
            <a:endParaRPr lang="zh-CN" altLang="en-US" dirty="0"/>
          </a:p>
        </p:txBody>
      </p:sp>
      <p:sp>
        <p:nvSpPr>
          <p:cNvPr id="34821" name="Oval 18"/>
          <p:cNvSpPr>
            <a:spLocks noChangeArrowheads="1"/>
          </p:cNvSpPr>
          <p:nvPr/>
        </p:nvSpPr>
        <p:spPr bwMode="auto">
          <a:xfrm>
            <a:off x="1333440" y="1303339"/>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34824" name="Rectangle 27"/>
          <p:cNvSpPr>
            <a:spLocks noChangeArrowheads="1"/>
          </p:cNvSpPr>
          <p:nvPr/>
        </p:nvSpPr>
        <p:spPr bwMode="auto">
          <a:xfrm>
            <a:off x="531361" y="2349500"/>
            <a:ext cx="122400"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851040" y="2438401"/>
            <a:ext cx="126720" cy="138113"/>
            <a:chOff x="0" y="0"/>
            <a:chExt cx="336" cy="336"/>
          </a:xfrm>
        </p:grpSpPr>
        <p:sp>
          <p:nvSpPr>
            <p:cNvPr id="4"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5"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4828" name="Rectangle 15"/>
          <p:cNvSpPr>
            <a:spLocks noChangeArrowheads="1"/>
          </p:cNvSpPr>
          <p:nvPr/>
        </p:nvSpPr>
        <p:spPr bwMode="auto">
          <a:xfrm>
            <a:off x="650880" y="2349500"/>
            <a:ext cx="405216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选择“视图”选项卡，在“文档视图”组中单击需要的视图模式按钮。</a:t>
            </a:r>
          </a:p>
        </p:txBody>
      </p:sp>
      <p:pic>
        <p:nvPicPr>
          <p:cNvPr id="3482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520" y="1704976"/>
            <a:ext cx="29880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Rectangle 27"/>
          <p:cNvSpPr>
            <a:spLocks noChangeArrowheads="1"/>
          </p:cNvSpPr>
          <p:nvPr/>
        </p:nvSpPr>
        <p:spPr bwMode="auto">
          <a:xfrm>
            <a:off x="531361" y="3911600"/>
            <a:ext cx="122400"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5"/>
          <p:cNvGrpSpPr>
            <a:grpSpLocks/>
          </p:cNvGrpSpPr>
          <p:nvPr/>
        </p:nvGrpSpPr>
        <p:grpSpPr bwMode="auto">
          <a:xfrm>
            <a:off x="851040" y="4000500"/>
            <a:ext cx="126720" cy="139700"/>
            <a:chOff x="0" y="0"/>
            <a:chExt cx="336" cy="336"/>
          </a:xfrm>
        </p:grpSpPr>
        <p:sp>
          <p:nvSpPr>
            <p:cNvPr id="6"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4834" name="Rectangle 15"/>
          <p:cNvSpPr>
            <a:spLocks noChangeArrowheads="1"/>
          </p:cNvSpPr>
          <p:nvPr/>
        </p:nvSpPr>
        <p:spPr bwMode="auto">
          <a:xfrm>
            <a:off x="650880" y="3911600"/>
            <a:ext cx="405216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a:ea typeface="微软雅黑" pitchFamily="34" charset="-122"/>
              </a:rPr>
              <a:t>分别单击视图栏视图快捷方式图标，即可选择相应的视图模式</a:t>
            </a:r>
          </a:p>
        </p:txBody>
      </p:sp>
      <p:pic>
        <p:nvPicPr>
          <p:cNvPr id="3483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600" y="4643439"/>
            <a:ext cx="226224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6" name="圆角矩形标注 22"/>
          <p:cNvSpPr>
            <a:spLocks noChangeArrowheads="1"/>
          </p:cNvSpPr>
          <p:nvPr/>
        </p:nvSpPr>
        <p:spPr bwMode="auto">
          <a:xfrm>
            <a:off x="5159520" y="3824685"/>
            <a:ext cx="1110240" cy="340519"/>
          </a:xfrm>
          <a:prstGeom prst="wedgeRoundRectCallout">
            <a:avLst>
              <a:gd name="adj1" fmla="val -5685"/>
              <a:gd name="adj2" fmla="val 265611"/>
              <a:gd name="adj3" fmla="val 16667"/>
            </a:avLst>
          </a:prstGeom>
          <a:gradFill rotWithShape="1">
            <a:gsLst>
              <a:gs pos="0">
                <a:srgbClr val="FFFFFF"/>
              </a:gs>
              <a:gs pos="100000">
                <a:srgbClr val="FBFBBB">
                  <a:alpha val="89998"/>
                </a:srgbClr>
              </a:gs>
            </a:gsLst>
            <a:lin ang="0" scaled="1"/>
          </a:gradFill>
          <a:ln w="9525">
            <a:solidFill>
              <a:srgbClr val="C0C0C0"/>
            </a:solidFill>
            <a:miter lim="800000"/>
            <a:headEnd/>
            <a:tailEnd/>
          </a:ln>
          <a:effectLst>
            <a:prstShdw prst="shdw13" dist="53882" dir="13500000">
              <a:schemeClr val="bg2">
                <a:alpha val="50000"/>
              </a:schemeClr>
            </a:prstShdw>
          </a:effectLst>
        </p:spPr>
        <p:txBody>
          <a:bodyPr anchor="ctr">
            <a:spAutoFit/>
          </a:bodyPr>
          <a:lstStyle/>
          <a:p>
            <a:r>
              <a:rPr lang="zh-CN" altLang="en-US" sz="1400"/>
              <a:t>页面视图</a:t>
            </a:r>
          </a:p>
        </p:txBody>
      </p:sp>
      <p:sp>
        <p:nvSpPr>
          <p:cNvPr id="34837" name="圆角矩形标注 22"/>
          <p:cNvSpPr>
            <a:spLocks noChangeArrowheads="1"/>
          </p:cNvSpPr>
          <p:nvPr/>
        </p:nvSpPr>
        <p:spPr bwMode="auto">
          <a:xfrm>
            <a:off x="5601600" y="5420916"/>
            <a:ext cx="1339200" cy="340519"/>
          </a:xfrm>
          <a:prstGeom prst="wedgeRoundRectCallout">
            <a:avLst>
              <a:gd name="adj1" fmla="val -4514"/>
              <a:gd name="adj2" fmla="val -175889"/>
              <a:gd name="adj3" fmla="val 16667"/>
            </a:avLst>
          </a:prstGeom>
          <a:gradFill rotWithShape="1">
            <a:gsLst>
              <a:gs pos="0">
                <a:srgbClr val="FFFFFF"/>
              </a:gs>
              <a:gs pos="100000">
                <a:srgbClr val="FBFBBB">
                  <a:alpha val="89998"/>
                </a:srgbClr>
              </a:gs>
            </a:gsLst>
            <a:lin ang="0" scaled="1"/>
          </a:gradFill>
          <a:ln w="9525">
            <a:solidFill>
              <a:srgbClr val="C0C0C0"/>
            </a:solidFill>
            <a:miter lim="800000"/>
            <a:headEnd/>
            <a:tailEnd/>
          </a:ln>
          <a:effectLst>
            <a:prstShdw prst="shdw13" dist="53882" dir="13500000">
              <a:schemeClr val="bg2">
                <a:alpha val="50000"/>
              </a:schemeClr>
            </a:prstShdw>
          </a:effectLst>
        </p:spPr>
        <p:txBody>
          <a:bodyPr anchor="ctr">
            <a:spAutoFit/>
          </a:bodyPr>
          <a:lstStyle/>
          <a:p>
            <a:r>
              <a:rPr lang="zh-CN" altLang="en-US" sz="1400"/>
              <a:t>阅读版式视图</a:t>
            </a:r>
          </a:p>
        </p:txBody>
      </p:sp>
      <p:sp>
        <p:nvSpPr>
          <p:cNvPr id="34838" name="圆角矩形标注 22"/>
          <p:cNvSpPr>
            <a:spLocks noChangeArrowheads="1"/>
          </p:cNvSpPr>
          <p:nvPr/>
        </p:nvSpPr>
        <p:spPr bwMode="auto">
          <a:xfrm>
            <a:off x="6573600" y="3791228"/>
            <a:ext cx="1110240" cy="578882"/>
          </a:xfrm>
          <a:prstGeom prst="wedgeRoundRectCallout">
            <a:avLst>
              <a:gd name="adj1" fmla="val -46681"/>
              <a:gd name="adj2" fmla="val 162991"/>
              <a:gd name="adj3" fmla="val 16667"/>
            </a:avLst>
          </a:prstGeom>
          <a:gradFill rotWithShape="1">
            <a:gsLst>
              <a:gs pos="0">
                <a:srgbClr val="FFFFFF"/>
              </a:gs>
              <a:gs pos="100000">
                <a:srgbClr val="FBFBBB">
                  <a:alpha val="89998"/>
                </a:srgbClr>
              </a:gs>
            </a:gsLst>
            <a:lin ang="0" scaled="1"/>
          </a:gradFill>
          <a:ln w="9525">
            <a:solidFill>
              <a:srgbClr val="C0C0C0"/>
            </a:solidFill>
            <a:miter lim="800000"/>
            <a:headEnd/>
            <a:tailEnd/>
          </a:ln>
          <a:effectLst>
            <a:prstShdw prst="shdw13" dist="53882" dir="13500000">
              <a:schemeClr val="bg2">
                <a:alpha val="50000"/>
              </a:schemeClr>
            </a:prstShdw>
          </a:effectLst>
        </p:spPr>
        <p:txBody>
          <a:bodyPr anchor="ctr">
            <a:spAutoFit/>
          </a:bodyPr>
          <a:lstStyle/>
          <a:p>
            <a:r>
              <a:rPr lang="zh-CN" altLang="en-US" sz="1400"/>
              <a:t>Web版式视图</a:t>
            </a:r>
          </a:p>
        </p:txBody>
      </p:sp>
      <p:sp>
        <p:nvSpPr>
          <p:cNvPr id="34839" name="圆角矩形标注 22"/>
          <p:cNvSpPr>
            <a:spLocks noChangeArrowheads="1"/>
          </p:cNvSpPr>
          <p:nvPr/>
        </p:nvSpPr>
        <p:spPr bwMode="auto">
          <a:xfrm>
            <a:off x="7197120" y="5494735"/>
            <a:ext cx="1339200" cy="340519"/>
          </a:xfrm>
          <a:prstGeom prst="wedgeRoundRectCallout">
            <a:avLst>
              <a:gd name="adj1" fmla="val -65565"/>
              <a:gd name="adj2" fmla="val -225421"/>
              <a:gd name="adj3" fmla="val 16667"/>
            </a:avLst>
          </a:prstGeom>
          <a:gradFill rotWithShape="1">
            <a:gsLst>
              <a:gs pos="0">
                <a:srgbClr val="FFFFFF"/>
              </a:gs>
              <a:gs pos="100000">
                <a:srgbClr val="FBFBBB">
                  <a:alpha val="89998"/>
                </a:srgbClr>
              </a:gs>
            </a:gsLst>
            <a:lin ang="0" scaled="1"/>
          </a:gradFill>
          <a:ln w="9525">
            <a:solidFill>
              <a:srgbClr val="C0C0C0"/>
            </a:solidFill>
            <a:miter lim="800000"/>
            <a:headEnd/>
            <a:tailEnd/>
          </a:ln>
          <a:effectLst>
            <a:prstShdw prst="shdw13" dist="53882" dir="13500000">
              <a:schemeClr val="bg2">
                <a:alpha val="50000"/>
              </a:schemeClr>
            </a:prstShdw>
          </a:effectLst>
        </p:spPr>
        <p:txBody>
          <a:bodyPr anchor="ctr">
            <a:spAutoFit/>
          </a:bodyPr>
          <a:lstStyle/>
          <a:p>
            <a:r>
              <a:rPr lang="zh-CN" altLang="en-US" sz="1400"/>
              <a:t>大纲视图</a:t>
            </a:r>
          </a:p>
        </p:txBody>
      </p:sp>
      <p:sp>
        <p:nvSpPr>
          <p:cNvPr id="34840" name="圆角矩形标注 22"/>
          <p:cNvSpPr>
            <a:spLocks noChangeArrowheads="1"/>
          </p:cNvSpPr>
          <p:nvPr/>
        </p:nvSpPr>
        <p:spPr bwMode="auto">
          <a:xfrm>
            <a:off x="7928640" y="3953153"/>
            <a:ext cx="760320" cy="578882"/>
          </a:xfrm>
          <a:prstGeom prst="wedgeRoundRectCallout">
            <a:avLst>
              <a:gd name="adj1" fmla="val -101319"/>
              <a:gd name="adj2" fmla="val 137773"/>
              <a:gd name="adj3" fmla="val 16667"/>
            </a:avLst>
          </a:prstGeom>
          <a:gradFill rotWithShape="1">
            <a:gsLst>
              <a:gs pos="0">
                <a:srgbClr val="FFFFFF"/>
              </a:gs>
              <a:gs pos="100000">
                <a:srgbClr val="FBFBBB">
                  <a:alpha val="89998"/>
                </a:srgbClr>
              </a:gs>
            </a:gsLst>
            <a:lin ang="0" scaled="1"/>
          </a:gradFill>
          <a:ln w="9525">
            <a:solidFill>
              <a:srgbClr val="C0C0C0"/>
            </a:solidFill>
            <a:miter lim="800000"/>
            <a:headEnd/>
            <a:tailEnd/>
          </a:ln>
          <a:effectLst>
            <a:prstShdw prst="shdw13" dist="53882" dir="13500000">
              <a:schemeClr val="bg2">
                <a:alpha val="50000"/>
              </a:schemeClr>
            </a:prstShdw>
          </a:effectLst>
        </p:spPr>
        <p:txBody>
          <a:bodyPr anchor="ctr">
            <a:spAutoFit/>
          </a:bodyPr>
          <a:lstStyle/>
          <a:p>
            <a:r>
              <a:rPr lang="zh-CN" altLang="en-US" sz="1400"/>
              <a:t>草稿视图</a:t>
            </a:r>
          </a:p>
        </p:txBody>
      </p:sp>
      <p:sp>
        <p:nvSpPr>
          <p:cNvPr id="9" name="矩形 8"/>
          <p:cNvSpPr/>
          <p:nvPr/>
        </p:nvSpPr>
        <p:spPr>
          <a:xfrm>
            <a:off x="3013400" y="3244334"/>
            <a:ext cx="3117200" cy="369332"/>
          </a:xfrm>
          <a:prstGeom prst="rect">
            <a:avLst/>
          </a:prstGeom>
        </p:spPr>
        <p:txBody>
          <a:bodyPr wrap="none">
            <a:spAutoFit/>
          </a:bodyPr>
          <a:lstStyle/>
          <a:p>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lang="zh-CN" altLang="en-US" dirty="0"/>
          </a:p>
        </p:txBody>
      </p:sp>
      <p:sp>
        <p:nvSpPr>
          <p:cNvPr id="10" name="矩形 9"/>
          <p:cNvSpPr/>
          <p:nvPr/>
        </p:nvSpPr>
        <p:spPr>
          <a:xfrm>
            <a:off x="3013400" y="3244334"/>
            <a:ext cx="3117200" cy="369332"/>
          </a:xfrm>
          <a:prstGeom prst="rect">
            <a:avLst/>
          </a:prstGeom>
        </p:spPr>
        <p:txBody>
          <a:bodyPr wrap="none">
            <a:spAutoFit/>
          </a:bodyPr>
          <a:lstStyle/>
          <a:p>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lang="zh-CN" altLang="en-US" dirty="0"/>
          </a:p>
        </p:txBody>
      </p:sp>
    </p:spTree>
    <p:extLst>
      <p:ext uri="{BB962C8B-B14F-4D97-AF65-F5344CB8AC3E}">
        <p14:creationId xmlns:p14="http://schemas.microsoft.com/office/powerpoint/2010/main" val="76153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blinds(horizontal)">
                                      <p:cBhvr>
                                        <p:cTn id="7" dur="500"/>
                                        <p:tgtEl>
                                          <p:spTgt spid="3482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828"/>
                                        </p:tgtEl>
                                        <p:attrNameLst>
                                          <p:attrName>style.visibility</p:attrName>
                                        </p:attrNameLst>
                                      </p:cBhvr>
                                      <p:to>
                                        <p:strVal val="visible"/>
                                      </p:to>
                                    </p:set>
                                    <p:animEffect transition="in" filter="blinds(horizontal)">
                                      <p:cBhvr>
                                        <p:cTn id="13" dur="500"/>
                                        <p:tgtEl>
                                          <p:spTgt spid="348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4829"/>
                                        </p:tgtEl>
                                        <p:attrNameLst>
                                          <p:attrName>style.visibility</p:attrName>
                                        </p:attrNameLst>
                                      </p:cBhvr>
                                      <p:to>
                                        <p:strVal val="visible"/>
                                      </p:to>
                                    </p:set>
                                    <p:animEffect transition="in" filter="blinds(horizontal)">
                                      <p:cBhvr>
                                        <p:cTn id="18" dur="500"/>
                                        <p:tgtEl>
                                          <p:spTgt spid="348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830"/>
                                        </p:tgtEl>
                                        <p:attrNameLst>
                                          <p:attrName>style.visibility</p:attrName>
                                        </p:attrNameLst>
                                      </p:cBhvr>
                                      <p:to>
                                        <p:strVal val="visible"/>
                                      </p:to>
                                    </p:set>
                                    <p:animEffect transition="in" filter="blinds(horizontal)">
                                      <p:cBhvr>
                                        <p:cTn id="23" dur="500"/>
                                        <p:tgtEl>
                                          <p:spTgt spid="34830"/>
                                        </p:tgtEl>
                                      </p:cBhvr>
                                    </p:animEffect>
                                  </p:childTnLst>
                                </p:cTn>
                              </p:par>
                              <p:par>
                                <p:cTn id="24" presetID="3" presetClass="entr" presetSubtype="1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4834"/>
                                        </p:tgtEl>
                                        <p:attrNameLst>
                                          <p:attrName>style.visibility</p:attrName>
                                        </p:attrNameLst>
                                      </p:cBhvr>
                                      <p:to>
                                        <p:strVal val="visible"/>
                                      </p:to>
                                    </p:set>
                                    <p:animEffect transition="in" filter="blinds(horizontal)">
                                      <p:cBhvr>
                                        <p:cTn id="29" dur="500"/>
                                        <p:tgtEl>
                                          <p:spTgt spid="348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34835"/>
                                        </p:tgtEl>
                                        <p:attrNameLst>
                                          <p:attrName>style.visibility</p:attrName>
                                        </p:attrNameLst>
                                      </p:cBhvr>
                                      <p:to>
                                        <p:strVal val="visible"/>
                                      </p:to>
                                    </p:set>
                                    <p:animEffect transition="in" filter="blinds(horizontal)">
                                      <p:cBhvr>
                                        <p:cTn id="34" dur="500"/>
                                        <p:tgtEl>
                                          <p:spTgt spid="34835"/>
                                        </p:tgtEl>
                                      </p:cBhvr>
                                    </p:animEffect>
                                  </p:childTnLst>
                                </p:cTn>
                              </p:par>
                            </p:childTnLst>
                          </p:cTn>
                        </p:par>
                        <p:par>
                          <p:cTn id="35" fill="hold" nodeType="afterGroup">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34836"/>
                                        </p:tgtEl>
                                        <p:attrNameLst>
                                          <p:attrName>style.visibility</p:attrName>
                                        </p:attrNameLst>
                                      </p:cBhvr>
                                      <p:to>
                                        <p:strVal val="visible"/>
                                      </p:to>
                                    </p:set>
                                    <p:animEffect transition="in" filter="blinds(horizontal)">
                                      <p:cBhvr>
                                        <p:cTn id="38" dur="500"/>
                                        <p:tgtEl>
                                          <p:spTgt spid="34836"/>
                                        </p:tgtEl>
                                      </p:cBhvr>
                                    </p:animEffect>
                                  </p:childTnLst>
                                </p:cTn>
                              </p:par>
                            </p:childTnLst>
                          </p:cTn>
                        </p:par>
                        <p:par>
                          <p:cTn id="39" fill="hold" nodeType="afterGroup">
                            <p:stCondLst>
                              <p:cond delay="1000"/>
                            </p:stCondLst>
                            <p:childTnLst>
                              <p:par>
                                <p:cTn id="40" presetID="3" presetClass="entr" presetSubtype="10" fill="hold" grpId="0" nodeType="afterEffect">
                                  <p:stCondLst>
                                    <p:cond delay="0"/>
                                  </p:stCondLst>
                                  <p:childTnLst>
                                    <p:set>
                                      <p:cBhvr>
                                        <p:cTn id="41" dur="1" fill="hold">
                                          <p:stCondLst>
                                            <p:cond delay="0"/>
                                          </p:stCondLst>
                                        </p:cTn>
                                        <p:tgtEl>
                                          <p:spTgt spid="34837"/>
                                        </p:tgtEl>
                                        <p:attrNameLst>
                                          <p:attrName>style.visibility</p:attrName>
                                        </p:attrNameLst>
                                      </p:cBhvr>
                                      <p:to>
                                        <p:strVal val="visible"/>
                                      </p:to>
                                    </p:set>
                                    <p:animEffect transition="in" filter="blinds(horizontal)">
                                      <p:cBhvr>
                                        <p:cTn id="42" dur="500"/>
                                        <p:tgtEl>
                                          <p:spTgt spid="34837"/>
                                        </p:tgtEl>
                                      </p:cBhvr>
                                    </p:animEffect>
                                  </p:childTnLst>
                                </p:cTn>
                              </p:par>
                            </p:childTnLst>
                          </p:cTn>
                        </p:par>
                        <p:par>
                          <p:cTn id="43" fill="hold" nodeType="afterGroup">
                            <p:stCondLst>
                              <p:cond delay="1500"/>
                            </p:stCondLst>
                            <p:childTnLst>
                              <p:par>
                                <p:cTn id="44" presetID="3" presetClass="entr" presetSubtype="10" fill="hold" grpId="0" nodeType="afterEffect">
                                  <p:stCondLst>
                                    <p:cond delay="0"/>
                                  </p:stCondLst>
                                  <p:childTnLst>
                                    <p:set>
                                      <p:cBhvr>
                                        <p:cTn id="45" dur="1" fill="hold">
                                          <p:stCondLst>
                                            <p:cond delay="0"/>
                                          </p:stCondLst>
                                        </p:cTn>
                                        <p:tgtEl>
                                          <p:spTgt spid="34838"/>
                                        </p:tgtEl>
                                        <p:attrNameLst>
                                          <p:attrName>style.visibility</p:attrName>
                                        </p:attrNameLst>
                                      </p:cBhvr>
                                      <p:to>
                                        <p:strVal val="visible"/>
                                      </p:to>
                                    </p:set>
                                    <p:animEffect transition="in" filter="blinds(horizontal)">
                                      <p:cBhvr>
                                        <p:cTn id="46" dur="500"/>
                                        <p:tgtEl>
                                          <p:spTgt spid="34838"/>
                                        </p:tgtEl>
                                      </p:cBhvr>
                                    </p:animEffect>
                                  </p:childTnLst>
                                </p:cTn>
                              </p:par>
                            </p:childTnLst>
                          </p:cTn>
                        </p:par>
                        <p:par>
                          <p:cTn id="47" fill="hold" nodeType="afterGroup">
                            <p:stCondLst>
                              <p:cond delay="2000"/>
                            </p:stCondLst>
                            <p:childTnLst>
                              <p:par>
                                <p:cTn id="48" presetID="3" presetClass="entr" presetSubtype="10" fill="hold" grpId="0" nodeType="afterEffect">
                                  <p:stCondLst>
                                    <p:cond delay="0"/>
                                  </p:stCondLst>
                                  <p:childTnLst>
                                    <p:set>
                                      <p:cBhvr>
                                        <p:cTn id="49" dur="1" fill="hold">
                                          <p:stCondLst>
                                            <p:cond delay="0"/>
                                          </p:stCondLst>
                                        </p:cTn>
                                        <p:tgtEl>
                                          <p:spTgt spid="34839"/>
                                        </p:tgtEl>
                                        <p:attrNameLst>
                                          <p:attrName>style.visibility</p:attrName>
                                        </p:attrNameLst>
                                      </p:cBhvr>
                                      <p:to>
                                        <p:strVal val="visible"/>
                                      </p:to>
                                    </p:set>
                                    <p:animEffect transition="in" filter="blinds(horizontal)">
                                      <p:cBhvr>
                                        <p:cTn id="50" dur="500"/>
                                        <p:tgtEl>
                                          <p:spTgt spid="34839"/>
                                        </p:tgtEl>
                                      </p:cBhvr>
                                    </p:animEffect>
                                  </p:childTnLst>
                                </p:cTn>
                              </p:par>
                            </p:childTnLst>
                          </p:cTn>
                        </p:par>
                        <p:par>
                          <p:cTn id="51" fill="hold" nodeType="afterGroup">
                            <p:stCondLst>
                              <p:cond delay="2500"/>
                            </p:stCondLst>
                            <p:childTnLst>
                              <p:par>
                                <p:cTn id="52" presetID="3" presetClass="entr" presetSubtype="10" fill="hold" grpId="0" nodeType="afterEffect">
                                  <p:stCondLst>
                                    <p:cond delay="0"/>
                                  </p:stCondLst>
                                  <p:childTnLst>
                                    <p:set>
                                      <p:cBhvr>
                                        <p:cTn id="53" dur="1" fill="hold">
                                          <p:stCondLst>
                                            <p:cond delay="0"/>
                                          </p:stCondLst>
                                        </p:cTn>
                                        <p:tgtEl>
                                          <p:spTgt spid="34840"/>
                                        </p:tgtEl>
                                        <p:attrNameLst>
                                          <p:attrName>style.visibility</p:attrName>
                                        </p:attrNameLst>
                                      </p:cBhvr>
                                      <p:to>
                                        <p:strVal val="visible"/>
                                      </p:to>
                                    </p:set>
                                    <p:animEffect transition="in" filter="blinds(horizontal)">
                                      <p:cBhvr>
                                        <p:cTn id="54" dur="500"/>
                                        <p:tgtEl>
                                          <p:spTgt spid="34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bldLvl="0" animBg="1" autoUpdateAnimBg="0"/>
      <p:bldP spid="34828" grpId="0" bldLvl="0" animBg="1" autoUpdateAnimBg="0"/>
      <p:bldP spid="34830" grpId="0" bldLvl="0" animBg="1" autoUpdateAnimBg="0"/>
      <p:bldP spid="34834" grpId="0" bldLvl="0" animBg="1" autoUpdateAnimBg="0"/>
      <p:bldP spid="34836" grpId="0" bldLvl="0" animBg="1" autoUpdateAnimBg="0"/>
      <p:bldP spid="34837" grpId="0" bldLvl="0" animBg="1" autoUpdateAnimBg="0"/>
      <p:bldP spid="34838" grpId="0" bldLvl="0" animBg="1" autoUpdateAnimBg="0"/>
      <p:bldP spid="34839" grpId="0" bldLvl="0" animBg="1" autoUpdateAnimBg="0"/>
      <p:bldP spid="34840" grpId="0" bldLvl="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lang="zh-CN" altLang="en-US" dirty="0" smtClean="0"/>
          </a:p>
        </p:txBody>
      </p:sp>
      <p:sp>
        <p:nvSpPr>
          <p:cNvPr id="11" name="内容占位符 10"/>
          <p:cNvSpPr>
            <a:spLocks noGrp="1"/>
          </p:cNvSpPr>
          <p:nvPr>
            <p:ph idx="1"/>
          </p:nvPr>
        </p:nvSpPr>
        <p:spPr>
          <a:xfrm>
            <a:off x="457200" y="994792"/>
            <a:ext cx="8229600" cy="562000"/>
          </a:xfrm>
        </p:spPr>
        <p:txBody>
          <a:bodyPr/>
          <a:lstStyle/>
          <a:p>
            <a:r>
              <a:rPr lang="zh-TW" altLang="en-US" sz="2400" b="0" dirty="0">
                <a:ea typeface="宋体" pitchFamily="2" charset="-122"/>
              </a:rPr>
              <a:t>Word 2010的视图方式</a:t>
            </a:r>
            <a:endParaRPr lang="zh-CN" altLang="en-US" sz="2400" b="0" dirty="0">
              <a:ea typeface="宋体" pitchFamily="2" charset="-122"/>
            </a:endParaRPr>
          </a:p>
        </p:txBody>
      </p:sp>
      <p:sp>
        <p:nvSpPr>
          <p:cNvPr id="33797" name="Oval 18"/>
          <p:cNvSpPr>
            <a:spLocks noChangeArrowheads="1"/>
          </p:cNvSpPr>
          <p:nvPr/>
        </p:nvSpPr>
        <p:spPr bwMode="auto">
          <a:xfrm>
            <a:off x="1333440" y="1196752"/>
            <a:ext cx="64800" cy="714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TW" altLang="en-US"/>
          </a:p>
        </p:txBody>
      </p:sp>
      <p:sp>
        <p:nvSpPr>
          <p:cNvPr id="33800" name="Rectangle 27"/>
          <p:cNvSpPr>
            <a:spLocks noChangeArrowheads="1"/>
          </p:cNvSpPr>
          <p:nvPr/>
        </p:nvSpPr>
        <p:spPr bwMode="auto">
          <a:xfrm>
            <a:off x="529920" y="1450205"/>
            <a:ext cx="123840" cy="113506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2" name="Group 9"/>
          <p:cNvGrpSpPr>
            <a:grpSpLocks/>
          </p:cNvGrpSpPr>
          <p:nvPr/>
        </p:nvGrpSpPr>
        <p:grpSpPr bwMode="auto">
          <a:xfrm>
            <a:off x="851040" y="1594221"/>
            <a:ext cx="126720" cy="138113"/>
            <a:chOff x="0" y="0"/>
            <a:chExt cx="336" cy="336"/>
          </a:xfrm>
        </p:grpSpPr>
        <p:sp>
          <p:nvSpPr>
            <p:cNvPr id="33823"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7"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3804" name="Rectangle 15"/>
          <p:cNvSpPr>
            <a:spLocks noChangeArrowheads="1"/>
          </p:cNvSpPr>
          <p:nvPr/>
        </p:nvSpPr>
        <p:spPr bwMode="auto">
          <a:xfrm>
            <a:off x="650880" y="1450205"/>
            <a:ext cx="784080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页面视图：按照文档的打印效果显示文档，具有“所见即所得”的效果，在页面视图中，可以直接看到文档的外观、图形、文字、页眉、页脚等在页面的位置，这样，在屏幕上就可以看到文档打印在纸上的样子，常用于对文本、段落、版面或者文档的外观进行修改。</a:t>
            </a:r>
          </a:p>
        </p:txBody>
      </p:sp>
      <p:sp>
        <p:nvSpPr>
          <p:cNvPr id="33805" name="Rectangle 27"/>
          <p:cNvSpPr>
            <a:spLocks noChangeArrowheads="1"/>
          </p:cNvSpPr>
          <p:nvPr/>
        </p:nvSpPr>
        <p:spPr bwMode="auto">
          <a:xfrm>
            <a:off x="531361" y="2818183"/>
            <a:ext cx="122400"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3" name="Group 14"/>
          <p:cNvGrpSpPr>
            <a:grpSpLocks/>
          </p:cNvGrpSpPr>
          <p:nvPr/>
        </p:nvGrpSpPr>
        <p:grpSpPr bwMode="auto">
          <a:xfrm>
            <a:off x="851040" y="2908671"/>
            <a:ext cx="126720" cy="138113"/>
            <a:chOff x="0" y="0"/>
            <a:chExt cx="336" cy="336"/>
          </a:xfrm>
        </p:grpSpPr>
        <p:sp>
          <p:nvSpPr>
            <p:cNvPr id="33821"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33822"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3809" name="Rectangle 15"/>
          <p:cNvSpPr>
            <a:spLocks noChangeArrowheads="1"/>
          </p:cNvSpPr>
          <p:nvPr/>
        </p:nvSpPr>
        <p:spPr bwMode="auto">
          <a:xfrm>
            <a:off x="650880" y="2818183"/>
            <a:ext cx="7840800" cy="748923"/>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阅读版式视图：适合用户查阅文档，用模拟书本阅读的方式让人感觉在翻阅书籍。</a:t>
            </a:r>
          </a:p>
        </p:txBody>
      </p:sp>
      <p:sp>
        <p:nvSpPr>
          <p:cNvPr id="33810" name="Rectangle 27"/>
          <p:cNvSpPr>
            <a:spLocks noChangeArrowheads="1"/>
          </p:cNvSpPr>
          <p:nvPr/>
        </p:nvSpPr>
        <p:spPr bwMode="auto">
          <a:xfrm>
            <a:off x="539552" y="3538908"/>
            <a:ext cx="122400" cy="6477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4" name="Group 19"/>
          <p:cNvGrpSpPr>
            <a:grpSpLocks/>
          </p:cNvGrpSpPr>
          <p:nvPr/>
        </p:nvGrpSpPr>
        <p:grpSpPr bwMode="auto">
          <a:xfrm>
            <a:off x="844880" y="3688357"/>
            <a:ext cx="126720" cy="138112"/>
            <a:chOff x="0" y="0"/>
            <a:chExt cx="336" cy="336"/>
          </a:xfrm>
        </p:grpSpPr>
        <p:sp>
          <p:nvSpPr>
            <p:cNvPr id="8"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9"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3814" name="Rectangle 15"/>
          <p:cNvSpPr>
            <a:spLocks noChangeArrowheads="1"/>
          </p:cNvSpPr>
          <p:nvPr/>
        </p:nvSpPr>
        <p:spPr bwMode="auto">
          <a:xfrm>
            <a:off x="691640" y="3561857"/>
            <a:ext cx="7840800" cy="1056700"/>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大纲视图：用于显示、修改或创建文档的大纲，它将所有的标题分级显示出来，层次分明，特别适合多层次文档，使得查看文档的结构变得很容易。</a:t>
            </a:r>
          </a:p>
        </p:txBody>
      </p:sp>
      <p:sp>
        <p:nvSpPr>
          <p:cNvPr id="33815" name="Rectangle 27"/>
          <p:cNvSpPr>
            <a:spLocks noChangeArrowheads="1"/>
          </p:cNvSpPr>
          <p:nvPr/>
        </p:nvSpPr>
        <p:spPr bwMode="auto">
          <a:xfrm>
            <a:off x="544320" y="4618557"/>
            <a:ext cx="123840" cy="40322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5" name="Group 24"/>
          <p:cNvGrpSpPr>
            <a:grpSpLocks/>
          </p:cNvGrpSpPr>
          <p:nvPr/>
        </p:nvGrpSpPr>
        <p:grpSpPr bwMode="auto">
          <a:xfrm>
            <a:off x="827584" y="4766889"/>
            <a:ext cx="126720" cy="139700"/>
            <a:chOff x="0" y="0"/>
            <a:chExt cx="336" cy="336"/>
          </a:xfrm>
        </p:grpSpPr>
        <p:sp>
          <p:nvSpPr>
            <p:cNvPr id="33817"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33818"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3819" name="Rectangle 15"/>
          <p:cNvSpPr>
            <a:spLocks noChangeArrowheads="1"/>
          </p:cNvSpPr>
          <p:nvPr/>
        </p:nvSpPr>
        <p:spPr bwMode="auto">
          <a:xfrm>
            <a:off x="691640" y="4609459"/>
            <a:ext cx="7840800" cy="44114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Web版式视图：以网页的形式来显示文档中内容</a:t>
            </a:r>
            <a:endParaRPr lang="zh-CN" altLang="en-US" dirty="0"/>
          </a:p>
        </p:txBody>
      </p:sp>
      <p:sp>
        <p:nvSpPr>
          <p:cNvPr id="33820" name="Rectangle 27"/>
          <p:cNvSpPr>
            <a:spLocks noChangeArrowheads="1"/>
          </p:cNvSpPr>
          <p:nvPr/>
        </p:nvSpPr>
        <p:spPr bwMode="auto">
          <a:xfrm>
            <a:off x="544320" y="5166542"/>
            <a:ext cx="123840" cy="892175"/>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86360" anchor="ctr"/>
          <a:lstStyle/>
          <a:p>
            <a:pPr>
              <a:buClrTx/>
              <a:buFontTx/>
              <a:buNone/>
            </a:pPr>
            <a:endParaRPr lang="en-US" altLang="zh-CN" sz="1200" b="1">
              <a:solidFill>
                <a:schemeClr val="bg1"/>
              </a:solidFill>
              <a:latin typeface="Tahoma" pitchFamily="34" charset="0"/>
            </a:endParaRPr>
          </a:p>
        </p:txBody>
      </p:sp>
      <p:grpSp>
        <p:nvGrpSpPr>
          <p:cNvPr id="6" name="Group 29"/>
          <p:cNvGrpSpPr>
            <a:grpSpLocks/>
          </p:cNvGrpSpPr>
          <p:nvPr/>
        </p:nvGrpSpPr>
        <p:grpSpPr bwMode="auto">
          <a:xfrm>
            <a:off x="864000" y="5200524"/>
            <a:ext cx="126720" cy="138113"/>
            <a:chOff x="0" y="0"/>
            <a:chExt cx="336" cy="336"/>
          </a:xfrm>
        </p:grpSpPr>
        <p:sp>
          <p:nvSpPr>
            <p:cNvPr id="10" name="Oval 31"/>
            <p:cNvSpPr>
              <a:spLocks noChangeArrowheads="1"/>
            </p:cNvSpPr>
            <p:nvPr/>
          </p:nvSpPr>
          <p:spPr bwMode="auto">
            <a:xfrm>
              <a:off x="0" y="0"/>
              <a:ext cx="336" cy="336"/>
            </a:xfrm>
            <a:prstGeom prst="ellipse">
              <a:avLst/>
            </a:prstGeom>
            <a:gradFill rotWithShape="0">
              <a:gsLst>
                <a:gs pos="0">
                  <a:srgbClr val="99CCFF"/>
                </a:gs>
                <a:gs pos="100000">
                  <a:srgbClr val="475E76"/>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sp>
          <p:nvSpPr>
            <p:cNvPr id="33816" name="Oval 32"/>
            <p:cNvSpPr>
              <a:spLocks noChangeArrowheads="1"/>
            </p:cNvSpPr>
            <p:nvPr/>
          </p:nvSpPr>
          <p:spPr bwMode="auto">
            <a:xfrm>
              <a:off x="30" y="40"/>
              <a:ext cx="251" cy="252"/>
            </a:xfrm>
            <a:prstGeom prst="ellipse">
              <a:avLst/>
            </a:prstGeom>
            <a:gradFill rotWithShape="0">
              <a:gsLst>
                <a:gs pos="0">
                  <a:srgbClr val="475E76"/>
                </a:gs>
                <a:gs pos="100000">
                  <a:srgbClr val="99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377825" tIns="86360"/>
            <a:lstStyle/>
            <a:p>
              <a:pPr latinLnBrk="0">
                <a:lnSpc>
                  <a:spcPct val="120000"/>
                </a:lnSpc>
                <a:spcBef>
                  <a:spcPct val="0"/>
                </a:spcBef>
                <a:buClrTx/>
                <a:buFontTx/>
                <a:buNone/>
              </a:pPr>
              <a:endParaRPr lang="en-US" altLang="zh-CN" sz="1600" b="1">
                <a:solidFill>
                  <a:srgbClr val="990000"/>
                </a:solidFill>
                <a:latin typeface="微软雅黑" pitchFamily="34" charset="-122"/>
                <a:ea typeface="微软雅黑" pitchFamily="34" charset="-122"/>
              </a:endParaRPr>
            </a:p>
          </p:txBody>
        </p:sp>
      </p:grpSp>
      <p:sp>
        <p:nvSpPr>
          <p:cNvPr id="33824" name="Rectangle 15"/>
          <p:cNvSpPr>
            <a:spLocks noChangeArrowheads="1"/>
          </p:cNvSpPr>
          <p:nvPr/>
        </p:nvSpPr>
        <p:spPr bwMode="auto">
          <a:xfrm>
            <a:off x="691640" y="5054281"/>
            <a:ext cx="7840800" cy="1364476"/>
          </a:xfrm>
          <a:prstGeom prst="rect">
            <a:avLst/>
          </a:prstGeom>
          <a:noFill/>
          <a:ln w="28575" cap="rnd">
            <a:solidFill>
              <a:srgbClr val="969696"/>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377825" tIns="86360">
            <a:spAutoFit/>
          </a:bodyPr>
          <a:lstStyle/>
          <a:p>
            <a:pPr algn="l"/>
            <a:r>
              <a:rPr lang="zh-CN" altLang="en-US" sz="2000" dirty="0">
                <a:ea typeface="微软雅黑" pitchFamily="34" charset="-122"/>
              </a:rPr>
              <a:t>草稿视图：草稿视图类似之前的Word 2010或2007中的普通视图，该图只显示了字体、字号、字形、段落及行间距等最基本的格式，但是将页面的布局简化，适合于快速键入或编辑文字并编排文字的格式。</a:t>
            </a:r>
            <a:endParaRPr lang="zh-CN" altLang="en-US" dirty="0"/>
          </a:p>
        </p:txBody>
      </p:sp>
    </p:spTree>
    <p:extLst>
      <p:ext uri="{BB962C8B-B14F-4D97-AF65-F5344CB8AC3E}">
        <p14:creationId xmlns:p14="http://schemas.microsoft.com/office/powerpoint/2010/main" val="1677420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800"/>
                                        </p:tgtEl>
                                        <p:attrNameLst>
                                          <p:attrName>style.visibility</p:attrName>
                                        </p:attrNameLst>
                                      </p:cBhvr>
                                      <p:to>
                                        <p:strVal val="visible"/>
                                      </p:to>
                                    </p:set>
                                    <p:animEffect transition="in" filter="blinds(horizontal)">
                                      <p:cBhvr>
                                        <p:cTn id="7" dur="500"/>
                                        <p:tgtEl>
                                          <p:spTgt spid="3380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804"/>
                                        </p:tgtEl>
                                        <p:attrNameLst>
                                          <p:attrName>style.visibility</p:attrName>
                                        </p:attrNameLst>
                                      </p:cBhvr>
                                      <p:to>
                                        <p:strVal val="visible"/>
                                      </p:to>
                                    </p:set>
                                    <p:animEffect transition="in" filter="blinds(horizontal)">
                                      <p:cBhvr>
                                        <p:cTn id="13" dur="500"/>
                                        <p:tgtEl>
                                          <p:spTgt spid="338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3805"/>
                                        </p:tgtEl>
                                        <p:attrNameLst>
                                          <p:attrName>style.visibility</p:attrName>
                                        </p:attrNameLst>
                                      </p:cBhvr>
                                      <p:to>
                                        <p:strVal val="visible"/>
                                      </p:to>
                                    </p:set>
                                    <p:animEffect transition="in" filter="blinds(horizontal)">
                                      <p:cBhvr>
                                        <p:cTn id="18" dur="500"/>
                                        <p:tgtEl>
                                          <p:spTgt spid="33805"/>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809"/>
                                        </p:tgtEl>
                                        <p:attrNameLst>
                                          <p:attrName>style.visibility</p:attrName>
                                        </p:attrNameLst>
                                      </p:cBhvr>
                                      <p:to>
                                        <p:strVal val="visible"/>
                                      </p:to>
                                    </p:set>
                                    <p:animEffect transition="in" filter="blinds(horizontal)">
                                      <p:cBhvr>
                                        <p:cTn id="24" dur="500"/>
                                        <p:tgtEl>
                                          <p:spTgt spid="3380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3810"/>
                                        </p:tgtEl>
                                        <p:attrNameLst>
                                          <p:attrName>style.visibility</p:attrName>
                                        </p:attrNameLst>
                                      </p:cBhvr>
                                      <p:to>
                                        <p:strVal val="visible"/>
                                      </p:to>
                                    </p:set>
                                    <p:animEffect transition="in" filter="blinds(horizontal)">
                                      <p:cBhvr>
                                        <p:cTn id="29" dur="500"/>
                                        <p:tgtEl>
                                          <p:spTgt spid="33810"/>
                                        </p:tgtEl>
                                      </p:cBhvr>
                                    </p:animEffect>
                                  </p:childTnLst>
                                </p:cTn>
                              </p:par>
                              <p:par>
                                <p:cTn id="30" presetID="3" presetClass="entr" presetSubtype="1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3814"/>
                                        </p:tgtEl>
                                        <p:attrNameLst>
                                          <p:attrName>style.visibility</p:attrName>
                                        </p:attrNameLst>
                                      </p:cBhvr>
                                      <p:to>
                                        <p:strVal val="visible"/>
                                      </p:to>
                                    </p:set>
                                    <p:animEffect transition="in" filter="blinds(horizontal)">
                                      <p:cBhvr>
                                        <p:cTn id="35" dur="500"/>
                                        <p:tgtEl>
                                          <p:spTgt spid="3381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3815"/>
                                        </p:tgtEl>
                                        <p:attrNameLst>
                                          <p:attrName>style.visibility</p:attrName>
                                        </p:attrNameLst>
                                      </p:cBhvr>
                                      <p:to>
                                        <p:strVal val="visible"/>
                                      </p:to>
                                    </p:set>
                                    <p:animEffect transition="in" filter="blinds(horizontal)">
                                      <p:cBhvr>
                                        <p:cTn id="40" dur="500"/>
                                        <p:tgtEl>
                                          <p:spTgt spid="33815"/>
                                        </p:tgtEl>
                                      </p:cBhvr>
                                    </p:animEffect>
                                  </p:childTnLst>
                                </p:cTn>
                              </p:par>
                              <p:par>
                                <p:cTn id="41" presetID="3"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3819"/>
                                        </p:tgtEl>
                                        <p:attrNameLst>
                                          <p:attrName>style.visibility</p:attrName>
                                        </p:attrNameLst>
                                      </p:cBhvr>
                                      <p:to>
                                        <p:strVal val="visible"/>
                                      </p:to>
                                    </p:set>
                                    <p:animEffect transition="in" filter="blinds(horizontal)">
                                      <p:cBhvr>
                                        <p:cTn id="46" dur="500"/>
                                        <p:tgtEl>
                                          <p:spTgt spid="338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3820"/>
                                        </p:tgtEl>
                                        <p:attrNameLst>
                                          <p:attrName>style.visibility</p:attrName>
                                        </p:attrNameLst>
                                      </p:cBhvr>
                                      <p:to>
                                        <p:strVal val="visible"/>
                                      </p:to>
                                    </p:set>
                                    <p:animEffect transition="in" filter="blinds(horizontal)">
                                      <p:cBhvr>
                                        <p:cTn id="51" dur="500"/>
                                        <p:tgtEl>
                                          <p:spTgt spid="33820"/>
                                        </p:tgtEl>
                                      </p:cBhvr>
                                    </p:animEffect>
                                  </p:childTnLst>
                                </p:cTn>
                              </p:par>
                              <p:par>
                                <p:cTn id="52" presetID="3" presetClass="entr" presetSubtype="1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blinds(horizontal)">
                                      <p:cBhvr>
                                        <p:cTn id="54" dur="500"/>
                                        <p:tgtEl>
                                          <p:spTgt spid="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3824"/>
                                        </p:tgtEl>
                                        <p:attrNameLst>
                                          <p:attrName>style.visibility</p:attrName>
                                        </p:attrNameLst>
                                      </p:cBhvr>
                                      <p:to>
                                        <p:strVal val="visible"/>
                                      </p:to>
                                    </p:set>
                                    <p:animEffect transition="in" filter="blinds(horizontal)">
                                      <p:cBhvr>
                                        <p:cTn id="57" dur="500"/>
                                        <p:tgtEl>
                                          <p:spTgt spid="33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bldLvl="0" animBg="1" autoUpdateAnimBg="0"/>
      <p:bldP spid="33804" grpId="0" bldLvl="0" animBg="1" autoUpdateAnimBg="0"/>
      <p:bldP spid="33805" grpId="0" bldLvl="0" animBg="1" autoUpdateAnimBg="0"/>
      <p:bldP spid="33809" grpId="0" bldLvl="0" animBg="1" autoUpdateAnimBg="0"/>
      <p:bldP spid="33810" grpId="0" bldLvl="0" animBg="1" autoUpdateAnimBg="0"/>
      <p:bldP spid="33814" grpId="0" bldLvl="0" animBg="1" autoUpdateAnimBg="0"/>
      <p:bldP spid="33815" grpId="0" bldLvl="0" animBg="1" autoUpdateAnimBg="0"/>
      <p:bldP spid="33819" grpId="0" bldLvl="0" animBg="1" autoUpdateAnimBg="0"/>
      <p:bldP spid="33820" grpId="0" bldLvl="0" animBg="1" autoUpdateAnimBg="0"/>
      <p:bldP spid="33824" grpId="0" bldLvl="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755650" y="346075"/>
            <a:ext cx="7696200" cy="563563"/>
          </a:xfrm>
        </p:spPr>
        <p:txBody>
          <a:bodyPr/>
          <a:lstStyle/>
          <a:p>
            <a:pPr eaLnBrk="1" hangingPunct="1"/>
            <a:r>
              <a:rPr smtClean="0">
                <a:ea typeface="宋体" pitchFamily="2" charset="-122"/>
              </a:rPr>
              <a:t>任务</a:t>
            </a:r>
            <a:r>
              <a:rPr lang="en-US" altLang="zh-CN" smtClean="0">
                <a:ea typeface="宋体" pitchFamily="2" charset="-122"/>
              </a:rPr>
              <a:t>1 Word 2010</a:t>
            </a:r>
            <a:r>
              <a:rPr smtClean="0">
                <a:ea typeface="宋体" pitchFamily="2" charset="-122"/>
              </a:rPr>
              <a:t>的基本操作</a:t>
            </a:r>
            <a:endParaRPr lang="en-US" altLang="zh-CN" smtClean="0">
              <a:ea typeface="宋体" pitchFamily="2" charset="-122"/>
            </a:endParaRPr>
          </a:p>
        </p:txBody>
      </p:sp>
      <p:sp>
        <p:nvSpPr>
          <p:cNvPr id="21507" name="Rectangle 3"/>
          <p:cNvSpPr>
            <a:spLocks noGrp="1" noChangeArrowheads="1"/>
          </p:cNvSpPr>
          <p:nvPr>
            <p:ph type="body" idx="4294967295"/>
          </p:nvPr>
        </p:nvSpPr>
        <p:spPr>
          <a:xfrm>
            <a:off x="755650" y="1195388"/>
            <a:ext cx="7488238" cy="1154112"/>
          </a:xfrm>
        </p:spPr>
        <p:txBody>
          <a:bodyPr/>
          <a:lstStyle/>
          <a:p>
            <a:r>
              <a:rPr lang="zh-CN" altLang="en-US" sz="2400" b="0" dirty="0" smtClean="0">
                <a:ea typeface="宋体" pitchFamily="2" charset="-122"/>
              </a:rPr>
              <a:t>打开文档</a:t>
            </a:r>
          </a:p>
          <a:p>
            <a:pPr lvl="1"/>
            <a:r>
              <a:rPr lang="en-US" altLang="zh-CN" sz="1800" dirty="0" smtClean="0">
                <a:latin typeface="Arial" pitchFamily="34" charset="0"/>
                <a:ea typeface="宋体" pitchFamily="2" charset="-122"/>
              </a:rPr>
              <a:t>1. </a:t>
            </a:r>
            <a:r>
              <a:rPr lang="zh-CN" altLang="en-US" sz="1800" dirty="0" smtClean="0">
                <a:latin typeface="Arial" pitchFamily="34" charset="0"/>
                <a:ea typeface="宋体" pitchFamily="2" charset="-122"/>
              </a:rPr>
              <a:t>打开本地磁盘上的文档</a:t>
            </a:r>
          </a:p>
          <a:p>
            <a:pPr lvl="1"/>
            <a:r>
              <a:rPr lang="en-US" altLang="zh-CN" sz="1800" dirty="0" smtClean="0">
                <a:latin typeface="Arial" pitchFamily="34" charset="0"/>
                <a:ea typeface="宋体" pitchFamily="2" charset="-122"/>
              </a:rPr>
              <a:t>2. </a:t>
            </a:r>
            <a:r>
              <a:rPr lang="zh-CN" altLang="en-US" sz="1800" dirty="0" smtClean="0">
                <a:latin typeface="Arial" pitchFamily="34" charset="0"/>
                <a:ea typeface="宋体" pitchFamily="2" charset="-122"/>
              </a:rPr>
              <a:t>以只读方式和副本方式打开文档</a:t>
            </a: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B391FC05-B1EB-4865-8BED-4745B453C801}" type="slidenum">
              <a:rPr lang="zh-CN" altLang="en-US" sz="1200">
                <a:solidFill>
                  <a:schemeClr val="bg1"/>
                </a:solidFill>
                <a:latin typeface="+mn-lt"/>
                <a:ea typeface="宋体" charset="-122"/>
              </a:rPr>
              <a:pPr>
                <a:defRPr/>
              </a:pPr>
              <a:t>72</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21510"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1511"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1512"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21513" name="Picture 10" descr="E:\liuwen\Application Data\Microsoft\抓图\cha01\005.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84338" y="2427288"/>
            <a:ext cx="5451475" cy="34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3644481" y="5953125"/>
            <a:ext cx="1531188" cy="284693"/>
          </a:xfrm>
          <a:prstGeom prst="rect">
            <a:avLst/>
          </a:prstGeom>
        </p:spPr>
        <p:txBody>
          <a:bodyPr wrap="none">
            <a:spAutoFit/>
          </a:bodyPr>
          <a:lstStyle/>
          <a:p>
            <a:pPr algn="ctr">
              <a:lnSpc>
                <a:spcPts val="1500"/>
              </a:lnSpc>
              <a:spcBef>
                <a:spcPts val="300"/>
              </a:spcBef>
              <a:spcAft>
                <a:spcPts val="600"/>
              </a:spcAft>
              <a:defRPr/>
            </a:pPr>
            <a:r>
              <a:rPr lang="en-US" altLang="zh-CN" sz="1400" kern="100" dirty="0" smtClean="0">
                <a:latin typeface="Folio Lt BT"/>
                <a:ea typeface="汉仪细等线简"/>
                <a:cs typeface="Times New Roman"/>
              </a:rPr>
              <a:t> </a:t>
            </a:r>
            <a:r>
              <a:rPr lang="zh-CN" sz="1400" kern="100" dirty="0" smtClean="0">
                <a:latin typeface="Folio Lt BT"/>
                <a:ea typeface="汉仪细等线简"/>
                <a:cs typeface="Times New Roman"/>
              </a:rPr>
              <a:t>“打开”</a:t>
            </a:r>
            <a:r>
              <a:rPr lang="zh-CN" sz="1400" kern="100" dirty="0">
                <a:latin typeface="Folio Lt BT"/>
                <a:ea typeface="汉仪细等线简"/>
                <a:cs typeface="Times New Roman"/>
              </a:rPr>
              <a:t>对话框</a:t>
            </a:r>
          </a:p>
        </p:txBody>
      </p:sp>
      <p:sp>
        <p:nvSpPr>
          <p:cNvPr id="2" name="矩形 1"/>
          <p:cNvSpPr/>
          <p:nvPr/>
        </p:nvSpPr>
        <p:spPr>
          <a:xfrm>
            <a:off x="6372225" y="5589588"/>
            <a:ext cx="144463" cy="287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animEffect transition="in" filter="fade">
                                      <p:cBhvr>
                                        <p:cTn id="7" dur="500"/>
                                        <p:tgtEl>
                                          <p:spTgt spid="215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0" name="图片 9" descr="ofSpeed2_6_ZA10106704.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713" y="946150"/>
            <a:ext cx="56673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3"/>
          <p:cNvSpPr>
            <a:spLocks noGrp="1" noChangeArrowheads="1"/>
          </p:cNvSpPr>
          <p:nvPr>
            <p:ph type="title" idx="4294967295"/>
          </p:nvPr>
        </p:nvSpPr>
        <p:spPr>
          <a:xfrm>
            <a:off x="274638" y="63500"/>
            <a:ext cx="8904287" cy="614363"/>
          </a:xfrm>
        </p:spPr>
        <p:txBody>
          <a:bodyPr/>
          <a:lstStyle/>
          <a:p>
            <a:pPr eaLnBrk="1" hangingPunct="1"/>
            <a:r>
              <a:rPr lang="zh-CN" altLang="en-US" smtClean="0">
                <a:ea typeface="宋体" pitchFamily="2" charset="-122"/>
              </a:rPr>
              <a:t>新的文件格式情况如何？</a:t>
            </a:r>
          </a:p>
        </p:txBody>
      </p:sp>
      <p:sp>
        <p:nvSpPr>
          <p:cNvPr id="212995" name="Rectangle 4"/>
          <p:cNvSpPr>
            <a:spLocks noChangeArrowheads="1"/>
          </p:cNvSpPr>
          <p:nvPr/>
        </p:nvSpPr>
        <p:spPr bwMode="auto">
          <a:xfrm>
            <a:off x="6119813" y="854075"/>
            <a:ext cx="2744787"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spcAft>
                <a:spcPct val="75000"/>
              </a:spcAft>
            </a:pPr>
            <a:r>
              <a:rPr lang="zh-CN" altLang="en-US" sz="2000" dirty="0">
                <a:solidFill>
                  <a:srgbClr val="FFFFFF"/>
                </a:solidFill>
                <a:ea typeface="宋体" pitchFamily="2" charset="-122"/>
              </a:rPr>
              <a:t>从</a:t>
            </a:r>
            <a:r>
              <a:rPr lang="en-US" altLang="zh-CN" sz="2000" dirty="0" smtClean="0">
                <a:solidFill>
                  <a:srgbClr val="FFFFFF"/>
                </a:solidFill>
                <a:ea typeface="宋体" pitchFamily="2" charset="-122"/>
              </a:rPr>
              <a:t>Word </a:t>
            </a:r>
            <a:r>
              <a:rPr lang="en-US" altLang="zh-CN" sz="2000" dirty="0">
                <a:solidFill>
                  <a:srgbClr val="FFFFFF"/>
                </a:solidFill>
                <a:ea typeface="宋体" pitchFamily="2" charset="-122"/>
              </a:rPr>
              <a:t>2007</a:t>
            </a:r>
            <a:r>
              <a:rPr lang="zh-CN" altLang="en-US" sz="2000" dirty="0">
                <a:solidFill>
                  <a:srgbClr val="FFFFFF"/>
                </a:solidFill>
                <a:ea typeface="宋体" pitchFamily="2" charset="-122"/>
              </a:rPr>
              <a:t>、</a:t>
            </a:r>
            <a:r>
              <a:rPr lang="en-US" altLang="zh-CN" sz="2000" dirty="0">
                <a:solidFill>
                  <a:srgbClr val="FFFFFF"/>
                </a:solidFill>
                <a:ea typeface="宋体" pitchFamily="2" charset="-122"/>
              </a:rPr>
              <a:t>Excel2007 </a:t>
            </a:r>
            <a:r>
              <a:rPr lang="zh-CN" altLang="en-US" sz="2000" dirty="0">
                <a:solidFill>
                  <a:srgbClr val="FFFFFF"/>
                </a:solidFill>
                <a:ea typeface="宋体" pitchFamily="2" charset="-122"/>
              </a:rPr>
              <a:t>和 </a:t>
            </a:r>
            <a:r>
              <a:rPr lang="en-US" altLang="zh-CN" sz="2000" dirty="0">
                <a:solidFill>
                  <a:srgbClr val="FFFFFF"/>
                </a:solidFill>
                <a:ea typeface="宋体" pitchFamily="2" charset="-122"/>
              </a:rPr>
              <a:t>PowerPoint2007 </a:t>
            </a:r>
            <a:r>
              <a:rPr lang="zh-CN" altLang="en-US" sz="2000" dirty="0">
                <a:solidFill>
                  <a:srgbClr val="FFFFFF"/>
                </a:solidFill>
                <a:ea typeface="宋体" pitchFamily="2" charset="-122"/>
              </a:rPr>
              <a:t>都采用了新的文件格式。</a:t>
            </a:r>
          </a:p>
        </p:txBody>
      </p:sp>
      <p:sp>
        <p:nvSpPr>
          <p:cNvPr id="27654" name="Line 5"/>
          <p:cNvSpPr>
            <a:spLocks noChangeShapeType="1"/>
          </p:cNvSpPr>
          <p:nvPr/>
        </p:nvSpPr>
        <p:spPr bwMode="auto">
          <a:xfrm>
            <a:off x="339725" y="3951288"/>
            <a:ext cx="8413750" cy="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998" name="Rectangle 6"/>
          <p:cNvSpPr>
            <a:spLocks noChangeArrowheads="1"/>
          </p:cNvSpPr>
          <p:nvPr/>
        </p:nvSpPr>
        <p:spPr bwMode="auto">
          <a:xfrm>
            <a:off x="277813" y="4502150"/>
            <a:ext cx="5961062"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3838" indent="-223838">
              <a:spcBef>
                <a:spcPct val="20000"/>
              </a:spcBef>
              <a:spcAft>
                <a:spcPct val="35000"/>
              </a:spcAft>
              <a:buFontTx/>
              <a:buChar char="•"/>
            </a:pPr>
            <a:r>
              <a:rPr lang="zh-CN" altLang="en-US">
                <a:solidFill>
                  <a:srgbClr val="FFCC00"/>
                </a:solidFill>
                <a:ea typeface="宋体" pitchFamily="2" charset="-122"/>
              </a:rPr>
              <a:t>提高文件的安全性，减少文件损坏的几率。</a:t>
            </a:r>
          </a:p>
          <a:p>
            <a:pPr marL="223838" indent="-223838">
              <a:spcBef>
                <a:spcPct val="20000"/>
              </a:spcBef>
              <a:spcAft>
                <a:spcPct val="35000"/>
              </a:spcAft>
              <a:buFontTx/>
              <a:buChar char="•"/>
            </a:pPr>
            <a:r>
              <a:rPr lang="zh-CN" altLang="en-US">
                <a:solidFill>
                  <a:srgbClr val="FFCC00"/>
                </a:solidFill>
                <a:ea typeface="宋体" pitchFamily="2" charset="-122"/>
              </a:rPr>
              <a:t>减小文件大小。</a:t>
            </a:r>
          </a:p>
          <a:p>
            <a:pPr marL="223838" indent="-223838">
              <a:spcBef>
                <a:spcPct val="20000"/>
              </a:spcBef>
              <a:spcAft>
                <a:spcPct val="35000"/>
              </a:spcAft>
              <a:buFontTx/>
              <a:buChar char="•"/>
            </a:pPr>
            <a:r>
              <a:rPr lang="zh-CN" altLang="en-US">
                <a:solidFill>
                  <a:srgbClr val="FFCC00"/>
                </a:solidFill>
                <a:ea typeface="宋体" pitchFamily="2" charset="-122"/>
              </a:rPr>
              <a:t>新功能。</a:t>
            </a:r>
          </a:p>
        </p:txBody>
      </p:sp>
      <p:sp>
        <p:nvSpPr>
          <p:cNvPr id="212999" name="Rectangle 7"/>
          <p:cNvSpPr>
            <a:spLocks noChangeArrowheads="1"/>
          </p:cNvSpPr>
          <p:nvPr/>
        </p:nvSpPr>
        <p:spPr bwMode="auto">
          <a:xfrm>
            <a:off x="277813" y="3984625"/>
            <a:ext cx="59340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spcAft>
                <a:spcPct val="75000"/>
              </a:spcAft>
            </a:pPr>
            <a:r>
              <a:rPr lang="zh-CN" altLang="en-US">
                <a:solidFill>
                  <a:srgbClr val="FFCC00"/>
                </a:solidFill>
                <a:ea typeface="宋体" pitchFamily="2" charset="-122"/>
              </a:rPr>
              <a:t>做出这种改变的原因有很多：</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Effect transition="in" filter="slide(fromTop)">
                                      <p:cBhvr>
                                        <p:cTn id="7" dur="500"/>
                                        <p:tgtEl>
                                          <p:spTgt spid="212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2999">
                                            <p:txEl>
                                              <p:pRg st="0" end="0"/>
                                            </p:txEl>
                                          </p:spTgt>
                                        </p:tgtEl>
                                        <p:attrNameLst>
                                          <p:attrName>style.visibility</p:attrName>
                                        </p:attrNameLst>
                                      </p:cBhvr>
                                      <p:to>
                                        <p:strVal val="visible"/>
                                      </p:to>
                                    </p:set>
                                    <p:animEffect transition="in" filter="slide(fromLeft)">
                                      <p:cBhvr>
                                        <p:cTn id="12" dur="500"/>
                                        <p:tgtEl>
                                          <p:spTgt spid="2129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12998">
                                            <p:txEl>
                                              <p:pRg st="0" end="0"/>
                                            </p:txEl>
                                          </p:spTgt>
                                        </p:tgtEl>
                                        <p:attrNameLst>
                                          <p:attrName>style.visibility</p:attrName>
                                        </p:attrNameLst>
                                      </p:cBhvr>
                                      <p:to>
                                        <p:strVal val="visible"/>
                                      </p:to>
                                    </p:set>
                                    <p:animEffect transition="in" filter="checkerboard(across)">
                                      <p:cBhvr>
                                        <p:cTn id="17" dur="500"/>
                                        <p:tgtEl>
                                          <p:spTgt spid="21299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12998">
                                            <p:txEl>
                                              <p:pRg st="1" end="1"/>
                                            </p:txEl>
                                          </p:spTgt>
                                        </p:tgtEl>
                                        <p:attrNameLst>
                                          <p:attrName>style.visibility</p:attrName>
                                        </p:attrNameLst>
                                      </p:cBhvr>
                                      <p:to>
                                        <p:strVal val="visible"/>
                                      </p:to>
                                    </p:set>
                                    <p:animEffect transition="in" filter="checkerboard(across)">
                                      <p:cBhvr>
                                        <p:cTn id="22" dur="500"/>
                                        <p:tgtEl>
                                          <p:spTgt spid="21299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12998">
                                            <p:txEl>
                                              <p:pRg st="2" end="2"/>
                                            </p:txEl>
                                          </p:spTgt>
                                        </p:tgtEl>
                                        <p:attrNameLst>
                                          <p:attrName>style.visibility</p:attrName>
                                        </p:attrNameLst>
                                      </p:cBhvr>
                                      <p:to>
                                        <p:strVal val="visible"/>
                                      </p:to>
                                    </p:set>
                                    <p:animEffect transition="in" filter="checkerboard(across)">
                                      <p:cBhvr>
                                        <p:cTn id="27" dur="500"/>
                                        <p:tgtEl>
                                          <p:spTgt spid="2129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autoUpdateAnimBg="0"/>
      <p:bldP spid="212998" grpId="0" build="p" autoUpdateAnimBg="0"/>
      <p:bldP spid="212999"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3"/>
          <p:cNvSpPr>
            <a:spLocks noGrp="1" noChangeArrowheads="1"/>
          </p:cNvSpPr>
          <p:nvPr>
            <p:ph type="body" sz="half" idx="4294967295"/>
          </p:nvPr>
        </p:nvSpPr>
        <p:spPr>
          <a:xfrm>
            <a:off x="277813" y="1387475"/>
            <a:ext cx="8037512" cy="3716338"/>
          </a:xfrm>
        </p:spPr>
        <p:txBody>
          <a:bodyPr/>
          <a:lstStyle/>
          <a:p>
            <a:pPr marL="223838" indent="-223838" eaLnBrk="1" hangingPunct="1">
              <a:lnSpc>
                <a:spcPct val="150000"/>
              </a:lnSpc>
              <a:spcAft>
                <a:spcPct val="45000"/>
              </a:spcAft>
            </a:pPr>
            <a:r>
              <a:rPr lang="zh-CN" altLang="en-US" smtClean="0">
                <a:solidFill>
                  <a:schemeClr val="bg1"/>
                </a:solidFill>
                <a:ea typeface="宋体" pitchFamily="2" charset="-122"/>
              </a:rPr>
              <a:t>现在，对于文档、工作簿和演示文稿，默认的文件格式末尾有一个“</a:t>
            </a:r>
            <a:r>
              <a:rPr lang="en-US" altLang="zh-CN" smtClean="0">
                <a:solidFill>
                  <a:schemeClr val="bg1"/>
                </a:solidFill>
                <a:ea typeface="宋体" pitchFamily="2" charset="-122"/>
              </a:rPr>
              <a:t>x”</a:t>
            </a:r>
            <a:r>
              <a:rPr lang="zh-CN" altLang="en-US" smtClean="0">
                <a:solidFill>
                  <a:schemeClr val="bg1"/>
                </a:solidFill>
                <a:ea typeface="宋体" pitchFamily="2" charset="-122"/>
              </a:rPr>
              <a:t>，表示 </a:t>
            </a:r>
            <a:r>
              <a:rPr lang="en-US" altLang="zh-CN" smtClean="0">
                <a:solidFill>
                  <a:schemeClr val="bg1"/>
                </a:solidFill>
                <a:ea typeface="宋体" pitchFamily="2" charset="-122"/>
              </a:rPr>
              <a:t>XML </a:t>
            </a:r>
            <a:r>
              <a:rPr lang="zh-CN" altLang="en-US" smtClean="0">
                <a:solidFill>
                  <a:schemeClr val="bg1"/>
                </a:solidFill>
                <a:ea typeface="宋体" pitchFamily="2" charset="-122"/>
              </a:rPr>
              <a:t>格式。例如，在 </a:t>
            </a:r>
            <a:r>
              <a:rPr lang="en-US" altLang="zh-CN" smtClean="0">
                <a:solidFill>
                  <a:schemeClr val="bg1"/>
                </a:solidFill>
                <a:ea typeface="宋体" pitchFamily="2" charset="-122"/>
              </a:rPr>
              <a:t>Word </a:t>
            </a:r>
            <a:r>
              <a:rPr lang="zh-CN" altLang="en-US" smtClean="0">
                <a:solidFill>
                  <a:schemeClr val="bg1"/>
                </a:solidFill>
                <a:ea typeface="宋体" pitchFamily="2" charset="-122"/>
              </a:rPr>
              <a:t>中，</a:t>
            </a:r>
            <a:r>
              <a:rPr lang="zh-CN" altLang="en-US" smtClean="0">
                <a:solidFill>
                  <a:srgbClr val="FFFF00"/>
                </a:solidFill>
                <a:ea typeface="宋体" pitchFamily="2" charset="-122"/>
              </a:rPr>
              <a:t>现在默认情况下文档用扩展名 </a:t>
            </a:r>
            <a:r>
              <a:rPr lang="en-US" altLang="zh-CN" smtClean="0">
                <a:solidFill>
                  <a:srgbClr val="FFFF00"/>
                </a:solidFill>
                <a:ea typeface="宋体" pitchFamily="2" charset="-122"/>
              </a:rPr>
              <a:t>.docx </a:t>
            </a:r>
            <a:r>
              <a:rPr lang="zh-CN" altLang="en-US" smtClean="0">
                <a:solidFill>
                  <a:srgbClr val="FFFF00"/>
                </a:solidFill>
                <a:ea typeface="宋体" pitchFamily="2" charset="-122"/>
              </a:rPr>
              <a:t>进行保存</a:t>
            </a:r>
            <a:r>
              <a:rPr lang="zh-CN" altLang="en-US" smtClean="0">
                <a:solidFill>
                  <a:schemeClr val="bg1"/>
                </a:solidFill>
                <a:ea typeface="宋体" pitchFamily="2" charset="-122"/>
              </a:rPr>
              <a:t>，而不是 </a:t>
            </a:r>
            <a:r>
              <a:rPr lang="en-US" altLang="zh-CN" smtClean="0">
                <a:solidFill>
                  <a:schemeClr val="bg1"/>
                </a:solidFill>
                <a:ea typeface="宋体" pitchFamily="2" charset="-122"/>
              </a:rPr>
              <a:t>.doc</a:t>
            </a:r>
            <a:r>
              <a:rPr lang="zh-CN" altLang="en-US" smtClean="0">
                <a:solidFill>
                  <a:schemeClr val="bg1"/>
                </a:solidFill>
                <a:ea typeface="宋体" pitchFamily="2" charset="-122"/>
              </a:rPr>
              <a:t>。</a:t>
            </a:r>
          </a:p>
          <a:p>
            <a:pPr marL="223838" indent="-223838" eaLnBrk="1" hangingPunct="1">
              <a:lnSpc>
                <a:spcPct val="150000"/>
              </a:lnSpc>
              <a:spcAft>
                <a:spcPct val="45000"/>
              </a:spcAft>
            </a:pPr>
            <a:r>
              <a:rPr lang="zh-CN" altLang="en-US" smtClean="0">
                <a:solidFill>
                  <a:schemeClr val="bg1"/>
                </a:solidFill>
                <a:ea typeface="宋体" pitchFamily="2" charset="-122"/>
              </a:rPr>
              <a:t>如果将文件保存为</a:t>
            </a:r>
            <a:r>
              <a:rPr lang="zh-CN" altLang="en-US" smtClean="0">
                <a:solidFill>
                  <a:srgbClr val="FFFF00"/>
                </a:solidFill>
                <a:ea typeface="宋体" pitchFamily="2" charset="-122"/>
              </a:rPr>
              <a:t>模板</a:t>
            </a:r>
            <a:r>
              <a:rPr lang="zh-CN" altLang="en-US" smtClean="0">
                <a:solidFill>
                  <a:schemeClr val="bg1"/>
                </a:solidFill>
                <a:ea typeface="宋体" pitchFamily="2" charset="-122"/>
              </a:rPr>
              <a:t>，则应用同样的规则：在旧的模板扩展名后加上一个“</a:t>
            </a:r>
            <a:r>
              <a:rPr lang="en-US" altLang="zh-CN" smtClean="0">
                <a:solidFill>
                  <a:schemeClr val="bg1"/>
                </a:solidFill>
                <a:ea typeface="宋体" pitchFamily="2" charset="-122"/>
              </a:rPr>
              <a:t>x”</a:t>
            </a:r>
            <a:r>
              <a:rPr lang="zh-CN" altLang="en-US" smtClean="0">
                <a:solidFill>
                  <a:schemeClr val="bg1"/>
                </a:solidFill>
                <a:ea typeface="宋体" pitchFamily="2" charset="-122"/>
              </a:rPr>
              <a:t>。例如，</a:t>
            </a:r>
            <a:r>
              <a:rPr lang="zh-CN" altLang="en-US" smtClean="0">
                <a:solidFill>
                  <a:srgbClr val="FFFF00"/>
                </a:solidFill>
                <a:ea typeface="宋体" pitchFamily="2" charset="-122"/>
              </a:rPr>
              <a:t>在 </a:t>
            </a:r>
            <a:r>
              <a:rPr lang="en-US" altLang="zh-CN" smtClean="0">
                <a:solidFill>
                  <a:srgbClr val="FFFF00"/>
                </a:solidFill>
                <a:ea typeface="宋体" pitchFamily="2" charset="-122"/>
              </a:rPr>
              <a:t>Word </a:t>
            </a:r>
            <a:r>
              <a:rPr lang="zh-CN" altLang="en-US" smtClean="0">
                <a:solidFill>
                  <a:srgbClr val="FFFF00"/>
                </a:solidFill>
                <a:ea typeface="宋体" pitchFamily="2" charset="-122"/>
              </a:rPr>
              <a:t>中为 </a:t>
            </a:r>
            <a:r>
              <a:rPr lang="en-US" altLang="zh-CN" smtClean="0">
                <a:solidFill>
                  <a:srgbClr val="FFFF00"/>
                </a:solidFill>
                <a:ea typeface="宋体" pitchFamily="2" charset="-122"/>
              </a:rPr>
              <a:t>.dotx</a:t>
            </a:r>
            <a:r>
              <a:rPr lang="zh-CN" altLang="en-US" smtClean="0">
                <a:solidFill>
                  <a:schemeClr val="bg1"/>
                </a:solidFill>
                <a:ea typeface="宋体" pitchFamily="2" charset="-122"/>
              </a:rPr>
              <a:t>。</a:t>
            </a:r>
          </a:p>
          <a:p>
            <a:pPr marL="223838" indent="-223838" eaLnBrk="1" hangingPunct="1">
              <a:lnSpc>
                <a:spcPct val="150000"/>
              </a:lnSpc>
              <a:spcAft>
                <a:spcPct val="45000"/>
              </a:spcAft>
            </a:pPr>
            <a:r>
              <a:rPr lang="zh-CN" altLang="en-US" smtClean="0">
                <a:solidFill>
                  <a:schemeClr val="bg1"/>
                </a:solidFill>
                <a:ea typeface="宋体" pitchFamily="2" charset="-122"/>
              </a:rPr>
              <a:t>如果文件中包含代码或宏，则必须保存为支持宏的新文件格式。对于 </a:t>
            </a:r>
            <a:r>
              <a:rPr lang="en-US" altLang="zh-CN" smtClean="0">
                <a:solidFill>
                  <a:srgbClr val="FFFF00"/>
                </a:solidFill>
                <a:ea typeface="宋体" pitchFamily="2" charset="-122"/>
              </a:rPr>
              <a:t>Word </a:t>
            </a:r>
            <a:r>
              <a:rPr lang="zh-CN" altLang="en-US" smtClean="0">
                <a:solidFill>
                  <a:srgbClr val="FFFF00"/>
                </a:solidFill>
                <a:ea typeface="宋体" pitchFamily="2" charset="-122"/>
              </a:rPr>
              <a:t>文档，将转换为 </a:t>
            </a:r>
            <a:r>
              <a:rPr lang="en-US" altLang="zh-CN" smtClean="0">
                <a:solidFill>
                  <a:srgbClr val="FFFF00"/>
                </a:solidFill>
                <a:ea typeface="宋体" pitchFamily="2" charset="-122"/>
              </a:rPr>
              <a:t>.docm</a:t>
            </a:r>
            <a:r>
              <a:rPr lang="zh-CN" altLang="en-US" smtClean="0">
                <a:solidFill>
                  <a:srgbClr val="FFFF00"/>
                </a:solidFill>
                <a:ea typeface="宋体" pitchFamily="2" charset="-122"/>
              </a:rPr>
              <a:t>；对于 </a:t>
            </a:r>
            <a:r>
              <a:rPr lang="en-US" altLang="zh-CN" smtClean="0">
                <a:solidFill>
                  <a:srgbClr val="FFFF00"/>
                </a:solidFill>
                <a:ea typeface="宋体" pitchFamily="2" charset="-122"/>
              </a:rPr>
              <a:t>Word </a:t>
            </a:r>
            <a:r>
              <a:rPr lang="zh-CN" altLang="en-US" smtClean="0">
                <a:solidFill>
                  <a:srgbClr val="FFFF00"/>
                </a:solidFill>
                <a:ea typeface="宋体" pitchFamily="2" charset="-122"/>
              </a:rPr>
              <a:t>模板，则为 </a:t>
            </a:r>
            <a:r>
              <a:rPr lang="en-US" altLang="zh-CN" smtClean="0">
                <a:solidFill>
                  <a:srgbClr val="FFFF00"/>
                </a:solidFill>
                <a:ea typeface="宋体" pitchFamily="2" charset="-122"/>
              </a:rPr>
              <a:t>.dotm</a:t>
            </a:r>
            <a:r>
              <a:rPr lang="zh-CN" altLang="en-US" smtClean="0">
                <a:solidFill>
                  <a:schemeClr val="bg1"/>
                </a:solidFill>
                <a:ea typeface="宋体" pitchFamily="2" charset="-122"/>
              </a:rPr>
              <a:t>。</a:t>
            </a:r>
          </a:p>
        </p:txBody>
      </p:sp>
      <p:sp>
        <p:nvSpPr>
          <p:cNvPr id="28676" name="Rectangle 4"/>
          <p:cNvSpPr>
            <a:spLocks noGrp="1" noChangeArrowheads="1"/>
          </p:cNvSpPr>
          <p:nvPr>
            <p:ph type="title" idx="4294967295"/>
          </p:nvPr>
        </p:nvSpPr>
        <p:spPr>
          <a:xfrm>
            <a:off x="260350" y="73025"/>
            <a:ext cx="8901113" cy="609600"/>
          </a:xfrm>
        </p:spPr>
        <p:txBody>
          <a:bodyPr/>
          <a:lstStyle/>
          <a:p>
            <a:pPr eaLnBrk="1" hangingPunct="1"/>
            <a:r>
              <a:rPr lang="zh-CN" altLang="en-US" smtClean="0">
                <a:ea typeface="宋体" pitchFamily="2" charset="-122"/>
              </a:rPr>
              <a:t>新的文件格式情况如何？ </a:t>
            </a:r>
          </a:p>
        </p:txBody>
      </p:sp>
      <p:sp>
        <p:nvSpPr>
          <p:cNvPr id="28677" name="Rectangle 5"/>
          <p:cNvSpPr>
            <a:spLocks noChangeArrowheads="1"/>
          </p:cNvSpPr>
          <p:nvPr/>
        </p:nvSpPr>
        <p:spPr bwMode="auto">
          <a:xfrm>
            <a:off x="1757363" y="3757613"/>
            <a:ext cx="5462587"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spcAft>
                <a:spcPct val="75000"/>
              </a:spcAft>
            </a:pPr>
            <a:endParaRPr lang="en-US" altLang="zh-CN" sz="2000">
              <a:solidFill>
                <a:srgbClr val="000000"/>
              </a:solidFill>
              <a:ea typeface="宋体" pitchFamily="2" charset="-122"/>
            </a:endParaRPr>
          </a:p>
        </p:txBody>
      </p:sp>
      <p:sp>
        <p:nvSpPr>
          <p:cNvPr id="215045" name="Rectangle 6"/>
          <p:cNvSpPr>
            <a:spLocks noChangeArrowheads="1"/>
          </p:cNvSpPr>
          <p:nvPr/>
        </p:nvSpPr>
        <p:spPr bwMode="auto">
          <a:xfrm>
            <a:off x="277813" y="854075"/>
            <a:ext cx="85248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spcAft>
                <a:spcPct val="75000"/>
              </a:spcAft>
            </a:pPr>
            <a:r>
              <a:rPr lang="zh-CN" altLang="en-US" sz="2000" b="1">
                <a:solidFill>
                  <a:srgbClr val="FFFFFF"/>
                </a:solidFill>
                <a:ea typeface="宋体" pitchFamily="2" charset="-122"/>
              </a:rPr>
              <a:t>有关 </a:t>
            </a:r>
            <a:r>
              <a:rPr lang="en-US" altLang="zh-CN" sz="2000" b="1">
                <a:solidFill>
                  <a:srgbClr val="FFFFFF"/>
                </a:solidFill>
                <a:ea typeface="宋体" pitchFamily="2" charset="-122"/>
              </a:rPr>
              <a:t>Word</a:t>
            </a:r>
            <a:r>
              <a:rPr lang="zh-CN" altLang="en-US" sz="2000" b="1">
                <a:solidFill>
                  <a:srgbClr val="FFFFFF"/>
                </a:solidFill>
                <a:ea typeface="宋体" pitchFamily="2" charset="-122"/>
              </a:rPr>
              <a:t>、</a:t>
            </a:r>
            <a:r>
              <a:rPr lang="en-US" altLang="zh-CN" sz="2000" b="1">
                <a:solidFill>
                  <a:srgbClr val="FFFFFF"/>
                </a:solidFill>
                <a:ea typeface="宋体" pitchFamily="2" charset="-122"/>
              </a:rPr>
              <a:t>Excel </a:t>
            </a:r>
            <a:r>
              <a:rPr lang="zh-CN" altLang="en-US" sz="2000" b="1">
                <a:solidFill>
                  <a:srgbClr val="FFFFFF"/>
                </a:solidFill>
                <a:ea typeface="宋体" pitchFamily="2" charset="-122"/>
              </a:rPr>
              <a:t>和 </a:t>
            </a:r>
            <a:r>
              <a:rPr lang="en-US" altLang="zh-CN" sz="2000" b="1">
                <a:solidFill>
                  <a:srgbClr val="FFFFFF"/>
                </a:solidFill>
                <a:ea typeface="宋体" pitchFamily="2" charset="-122"/>
              </a:rPr>
              <a:t>PowerPoint </a:t>
            </a:r>
            <a:r>
              <a:rPr lang="zh-CN" altLang="en-US" sz="2000" b="1">
                <a:solidFill>
                  <a:srgbClr val="FFFFFF"/>
                </a:solidFill>
                <a:ea typeface="宋体" pitchFamily="2" charset="-122"/>
              </a:rPr>
              <a:t>中的新格式的进一步信息：</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15045">
                                            <p:txEl>
                                              <p:pRg st="0" end="0"/>
                                            </p:txEl>
                                          </p:spTgt>
                                        </p:tgtEl>
                                        <p:attrNameLst>
                                          <p:attrName>style.visibility</p:attrName>
                                        </p:attrNameLst>
                                      </p:cBhvr>
                                      <p:to>
                                        <p:strVal val="visible"/>
                                      </p:to>
                                    </p:set>
                                    <p:animEffect transition="in" filter="slide(fromLeft)">
                                      <p:cBhvr>
                                        <p:cTn id="7" dur="500"/>
                                        <p:tgtEl>
                                          <p:spTgt spid="21504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5042">
                                            <p:txEl>
                                              <p:pRg st="0" end="0"/>
                                            </p:txEl>
                                          </p:spTgt>
                                        </p:tgtEl>
                                        <p:attrNameLst>
                                          <p:attrName>style.visibility</p:attrName>
                                        </p:attrNameLst>
                                      </p:cBhvr>
                                      <p:to>
                                        <p:strVal val="visible"/>
                                      </p:to>
                                    </p:set>
                                    <p:animEffect transition="in" filter="slide(fromLeft)">
                                      <p:cBhvr>
                                        <p:cTn id="12" dur="500"/>
                                        <p:tgtEl>
                                          <p:spTgt spid="21504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15042">
                                            <p:txEl>
                                              <p:pRg st="1" end="1"/>
                                            </p:txEl>
                                          </p:spTgt>
                                        </p:tgtEl>
                                        <p:attrNameLst>
                                          <p:attrName>style.visibility</p:attrName>
                                        </p:attrNameLst>
                                      </p:cBhvr>
                                      <p:to>
                                        <p:strVal val="visible"/>
                                      </p:to>
                                    </p:set>
                                    <p:animEffect transition="in" filter="slide(fromLeft)">
                                      <p:cBhvr>
                                        <p:cTn id="17" dur="500"/>
                                        <p:tgtEl>
                                          <p:spTgt spid="21504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215042">
                                            <p:txEl>
                                              <p:pRg st="2" end="2"/>
                                            </p:txEl>
                                          </p:spTgt>
                                        </p:tgtEl>
                                        <p:attrNameLst>
                                          <p:attrName>style.visibility</p:attrName>
                                        </p:attrNameLst>
                                      </p:cBhvr>
                                      <p:to>
                                        <p:strVal val="visible"/>
                                      </p:to>
                                    </p:set>
                                    <p:animEffect transition="in" filter="slide(fromLeft)">
                                      <p:cBhvr>
                                        <p:cTn id="22" dur="500"/>
                                        <p:tgtEl>
                                          <p:spTgt spid="2150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build="p" bldLvl="2" autoUpdateAnimBg="0"/>
      <p:bldP spid="215045" grpId="0" build="p" autoUpdateAnimBg="0"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755650" y="346075"/>
            <a:ext cx="7696200" cy="563563"/>
          </a:xfrm>
        </p:spPr>
        <p:txBody>
          <a:bodyPr/>
          <a:lstStyle/>
          <a:p>
            <a:pPr eaLnBrk="1" hangingPunct="1"/>
            <a:r>
              <a:rPr dirty="0" smtClean="0">
                <a:ea typeface="宋体" pitchFamily="2" charset="-122"/>
              </a:rPr>
              <a:t>任务</a:t>
            </a:r>
            <a:r>
              <a:rPr lang="en-US" altLang="zh-CN" dirty="0" smtClean="0">
                <a:ea typeface="宋体" pitchFamily="2" charset="-122"/>
              </a:rPr>
              <a:t>1 Word 2010</a:t>
            </a:r>
            <a:r>
              <a:rPr dirty="0" smtClean="0">
                <a:ea typeface="宋体" pitchFamily="2" charset="-122"/>
              </a:rPr>
              <a:t>的基本操作</a:t>
            </a:r>
            <a:endParaRPr lang="en-US" altLang="zh-CN" dirty="0" smtClean="0">
              <a:ea typeface="宋体" pitchFamily="2" charset="-122"/>
            </a:endParaRPr>
          </a:p>
        </p:txBody>
      </p:sp>
      <p:sp>
        <p:nvSpPr>
          <p:cNvPr id="10243" name="Rectangle 3"/>
          <p:cNvSpPr>
            <a:spLocks noGrp="1" noChangeArrowheads="1"/>
          </p:cNvSpPr>
          <p:nvPr>
            <p:ph type="body" idx="4294967295"/>
          </p:nvPr>
        </p:nvSpPr>
        <p:spPr>
          <a:xfrm>
            <a:off x="683568" y="1268760"/>
            <a:ext cx="7488238" cy="2664296"/>
          </a:xfrm>
        </p:spPr>
        <p:txBody>
          <a:bodyPr/>
          <a:lstStyle/>
          <a:p>
            <a:pPr>
              <a:defRPr/>
            </a:pPr>
            <a:r>
              <a:rPr lang="zh-CN" altLang="en-US" sz="2400" b="0" dirty="0" smtClean="0">
                <a:ea typeface="宋体" pitchFamily="2" charset="-122"/>
              </a:rPr>
              <a:t>新建文档</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新建空白文档</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新建基于模版的文档</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新建博客文章</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新建稿纸</a:t>
            </a:r>
            <a:endParaRPr lang="en-US" altLang="zh-CN" sz="2400" b="0" dirty="0" smtClean="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EA887880-598E-4BCE-AA42-2F9823746164}" type="slidenum">
              <a:rPr lang="zh-CN" altLang="en-US" sz="1200">
                <a:solidFill>
                  <a:schemeClr val="bg1"/>
                </a:solidFill>
                <a:latin typeface="+mn-lt"/>
                <a:ea typeface="宋体" charset="-122"/>
              </a:rPr>
              <a:pPr>
                <a:defRPr/>
              </a:pPr>
              <a:t>75</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25606"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5607"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5608"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Tree>
    <p:extLst>
      <p:ext uri="{BB962C8B-B14F-4D97-AF65-F5344CB8AC3E}">
        <p14:creationId xmlns:p14="http://schemas.microsoft.com/office/powerpoint/2010/main" val="861063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755650" y="346075"/>
            <a:ext cx="7696200" cy="563563"/>
          </a:xfrm>
        </p:spPr>
        <p:txBody>
          <a:bodyPr/>
          <a:lstStyle/>
          <a:p>
            <a:pPr eaLnBrk="1" hangingPunct="1"/>
            <a:r>
              <a:rPr smtClean="0">
                <a:ea typeface="宋体" pitchFamily="2" charset="-122"/>
              </a:rPr>
              <a:t>任务</a:t>
            </a:r>
            <a:r>
              <a:rPr lang="en-US" altLang="zh-CN" smtClean="0">
                <a:ea typeface="宋体" pitchFamily="2" charset="-122"/>
              </a:rPr>
              <a:t>1 Word 2010</a:t>
            </a:r>
            <a:r>
              <a:rPr smtClean="0">
                <a:ea typeface="宋体" pitchFamily="2" charset="-122"/>
              </a:rPr>
              <a:t>的基本操作</a:t>
            </a:r>
            <a:endParaRPr lang="en-US" altLang="zh-CN" smtClean="0">
              <a:ea typeface="宋体" pitchFamily="2" charset="-122"/>
            </a:endParaRPr>
          </a:p>
        </p:txBody>
      </p:sp>
      <p:sp>
        <p:nvSpPr>
          <p:cNvPr id="10243" name="Rectangle 3"/>
          <p:cNvSpPr>
            <a:spLocks noGrp="1" noChangeArrowheads="1"/>
          </p:cNvSpPr>
          <p:nvPr>
            <p:ph type="body" idx="4294967295"/>
          </p:nvPr>
        </p:nvSpPr>
        <p:spPr>
          <a:xfrm>
            <a:off x="828675" y="1268413"/>
            <a:ext cx="7488238" cy="504825"/>
          </a:xfrm>
        </p:spPr>
        <p:txBody>
          <a:bodyPr/>
          <a:lstStyle/>
          <a:p>
            <a:pPr>
              <a:defRPr/>
            </a:pPr>
            <a:r>
              <a:rPr lang="zh-CN" altLang="en-US" sz="2400" b="0" dirty="0" smtClean="0">
                <a:ea typeface="宋体" pitchFamily="2" charset="-122"/>
              </a:rPr>
              <a:t>保存与关闭文档</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保存：文件</a:t>
            </a:r>
            <a:r>
              <a:rPr lang="en-US" altLang="zh-CN" sz="2400" b="0" dirty="0" smtClean="0">
                <a:ea typeface="宋体" pitchFamily="2" charset="-122"/>
              </a:rPr>
              <a:t>——</a:t>
            </a:r>
            <a:r>
              <a:rPr lang="zh-CN" altLang="en-US" sz="2400" b="0" dirty="0" smtClean="0">
                <a:ea typeface="宋体" pitchFamily="2" charset="-122"/>
              </a:rPr>
              <a:t>保存；</a:t>
            </a:r>
            <a:r>
              <a:rPr lang="en-US" altLang="zh-CN" sz="2400" b="0" dirty="0" err="1" smtClean="0">
                <a:ea typeface="宋体" pitchFamily="2" charset="-122"/>
              </a:rPr>
              <a:t>Ctrl+S</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关闭：文件</a:t>
            </a:r>
            <a:r>
              <a:rPr lang="en-US" altLang="zh-CN" sz="2400" b="0" dirty="0" smtClean="0">
                <a:ea typeface="宋体" pitchFamily="2" charset="-122"/>
              </a:rPr>
              <a:t>——</a:t>
            </a:r>
            <a:r>
              <a:rPr lang="zh-CN" altLang="en-US" sz="2400" b="0" dirty="0" smtClean="0">
                <a:ea typeface="宋体" pitchFamily="2" charset="-122"/>
              </a:rPr>
              <a:t>退出；单击“关闭”按钮</a:t>
            </a:r>
            <a:endParaRPr lang="en-US" altLang="zh-CN" sz="2400" b="0" dirty="0" smtClean="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EA887880-598E-4BCE-AA42-2F9823746164}" type="slidenum">
              <a:rPr lang="zh-CN" altLang="en-US" sz="1200">
                <a:solidFill>
                  <a:schemeClr val="bg1"/>
                </a:solidFill>
                <a:latin typeface="+mn-lt"/>
                <a:ea typeface="宋体" charset="-122"/>
              </a:rPr>
              <a:pPr>
                <a:defRPr/>
              </a:pPr>
              <a:t>76</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25606"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5607"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5608"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25609" name="Picture 2" descr="F:\抓图\cha01\012.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25650" y="2686050"/>
            <a:ext cx="5197475"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矩形 11"/>
          <p:cNvSpPr>
            <a:spLocks noChangeArrowheads="1"/>
          </p:cNvSpPr>
          <p:nvPr/>
        </p:nvSpPr>
        <p:spPr bwMode="auto">
          <a:xfrm>
            <a:off x="3306763" y="5969000"/>
            <a:ext cx="18838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pitchFamily="2" charset="-122"/>
              </a:rPr>
              <a:t> </a:t>
            </a:r>
            <a:r>
              <a:rPr lang="zh-CN" altLang="en-US" sz="1600" dirty="0" smtClean="0">
                <a:ea typeface="宋体" pitchFamily="2" charset="-122"/>
              </a:rPr>
              <a:t>“另存为”</a:t>
            </a:r>
            <a:r>
              <a:rPr lang="zh-CN" altLang="en-US" sz="1600" dirty="0">
                <a:ea typeface="宋体" pitchFamily="2" charset="-122"/>
              </a:rPr>
              <a:t>对话框</a:t>
            </a:r>
          </a:p>
        </p:txBody>
      </p:sp>
    </p:spTree>
    <p:extLst>
      <p:ext uri="{BB962C8B-B14F-4D97-AF65-F5344CB8AC3E}">
        <p14:creationId xmlns:p14="http://schemas.microsoft.com/office/powerpoint/2010/main" val="28501187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755650" y="346075"/>
            <a:ext cx="7696200" cy="563563"/>
          </a:xfrm>
        </p:spPr>
        <p:txBody>
          <a:bodyPr/>
          <a:lstStyle/>
          <a:p>
            <a:pPr eaLnBrk="1" hangingPunct="1"/>
            <a:r>
              <a:rPr dirty="0" smtClean="0">
                <a:ea typeface="宋体" pitchFamily="2" charset="-122"/>
              </a:rPr>
              <a:t>任务</a:t>
            </a:r>
            <a:r>
              <a:rPr lang="en-US" altLang="zh-CN" dirty="0" smtClean="0">
                <a:ea typeface="宋体" pitchFamily="2" charset="-122"/>
              </a:rPr>
              <a:t>1 Word 2010</a:t>
            </a:r>
            <a:r>
              <a:rPr dirty="0" smtClean="0">
                <a:ea typeface="宋体" pitchFamily="2" charset="-122"/>
              </a:rPr>
              <a:t>的基本操作</a:t>
            </a:r>
            <a:endParaRPr lang="en-US" altLang="zh-CN" dirty="0" smtClean="0">
              <a:ea typeface="宋体" pitchFamily="2" charset="-122"/>
            </a:endParaRPr>
          </a:p>
        </p:txBody>
      </p:sp>
      <p:sp>
        <p:nvSpPr>
          <p:cNvPr id="10243" name="Rectangle 3"/>
          <p:cNvSpPr>
            <a:spLocks noGrp="1" noChangeArrowheads="1"/>
          </p:cNvSpPr>
          <p:nvPr>
            <p:ph type="body" idx="4294967295"/>
          </p:nvPr>
        </p:nvSpPr>
        <p:spPr>
          <a:xfrm>
            <a:off x="828675" y="1268413"/>
            <a:ext cx="7775575" cy="504825"/>
          </a:xfrm>
          <a:solidFill>
            <a:srgbClr val="FFCC99"/>
          </a:solidFill>
        </p:spPr>
        <p:txBody>
          <a:bodyPr/>
          <a:lstStyle/>
          <a:p>
            <a:pPr>
              <a:defRPr/>
            </a:pPr>
            <a:r>
              <a:rPr lang="zh-CN" altLang="en-US" sz="2400" b="0" dirty="0" smtClean="0">
                <a:ea typeface="宋体" pitchFamily="2" charset="-122"/>
              </a:rPr>
              <a:t>提高：</a:t>
            </a:r>
            <a:r>
              <a:rPr lang="zh-CN" altLang="en-US" sz="2400" b="0" dirty="0" smtClean="0">
                <a:solidFill>
                  <a:srgbClr val="0000FF"/>
                </a:solidFill>
                <a:ea typeface="宋体" pitchFamily="2" charset="-122"/>
              </a:rPr>
              <a:t>将文档保存为模板</a:t>
            </a:r>
            <a:endParaRPr lang="en-US" altLang="zh-CN" sz="2400" b="0" dirty="0" smtClean="0">
              <a:solidFill>
                <a:srgbClr val="0000FF"/>
              </a:solidFill>
              <a:ea typeface="宋体" pitchFamily="2" charset="-122"/>
            </a:endParaRPr>
          </a:p>
          <a:p>
            <a:pPr>
              <a:defRPr/>
            </a:pPr>
            <a:r>
              <a:rPr lang="zh-CN" altLang="en-US" sz="2400" b="0" dirty="0" smtClean="0">
                <a:ea typeface="宋体" pitchFamily="2" charset="-122"/>
              </a:rPr>
              <a:t>如果制作的文档今后还需要反复使用，可将其保存为模板。</a:t>
            </a:r>
            <a:endParaRPr lang="en-US" altLang="zh-CN" sz="2400" b="0" dirty="0" smtClean="0">
              <a:ea typeface="宋体" pitchFamily="2" charset="-122"/>
            </a:endParaRPr>
          </a:p>
          <a:p>
            <a:pPr>
              <a:defRPr/>
            </a:pPr>
            <a:r>
              <a:rPr lang="zh-CN" altLang="en-US" sz="2400" b="0" dirty="0" smtClean="0">
                <a:ea typeface="宋体" pitchFamily="2" charset="-122"/>
              </a:rPr>
              <a:t>文件</a:t>
            </a:r>
            <a:r>
              <a:rPr lang="en-US" altLang="zh-CN" sz="2400" b="0" dirty="0" smtClean="0">
                <a:ea typeface="宋体" pitchFamily="2" charset="-122"/>
              </a:rPr>
              <a:t>——</a:t>
            </a:r>
            <a:r>
              <a:rPr lang="zh-CN" altLang="en-US" sz="2400" b="0" dirty="0" smtClean="0">
                <a:ea typeface="宋体" pitchFamily="2" charset="-122"/>
              </a:rPr>
              <a:t>另存为</a:t>
            </a:r>
            <a:r>
              <a:rPr lang="en-US" altLang="zh-CN" sz="2400" b="0" dirty="0" smtClean="0">
                <a:ea typeface="宋体" pitchFamily="2" charset="-122"/>
              </a:rPr>
              <a:t>——</a:t>
            </a:r>
            <a:r>
              <a:rPr lang="zh-CN" altLang="en-US" sz="2400" b="0" dirty="0" smtClean="0">
                <a:ea typeface="宋体" pitchFamily="2" charset="-122"/>
              </a:rPr>
              <a:t>输入文件名，选择路径</a:t>
            </a:r>
            <a:r>
              <a:rPr lang="en-US" altLang="zh-CN" sz="2400" b="0" dirty="0" smtClean="0">
                <a:ea typeface="宋体" pitchFamily="2" charset="-122"/>
              </a:rPr>
              <a:t>——</a:t>
            </a:r>
            <a:r>
              <a:rPr lang="zh-CN" altLang="en-US" sz="2400" b="0" dirty="0" smtClean="0">
                <a:ea typeface="宋体" pitchFamily="2" charset="-122"/>
              </a:rPr>
              <a:t>文件类型，选“</a:t>
            </a:r>
            <a:r>
              <a:rPr lang="en-US" altLang="zh-CN" sz="2400" b="0" dirty="0" smtClean="0">
                <a:solidFill>
                  <a:srgbClr val="C00000"/>
                </a:solidFill>
                <a:ea typeface="宋体" pitchFamily="2" charset="-122"/>
              </a:rPr>
              <a:t>Word</a:t>
            </a:r>
            <a:r>
              <a:rPr lang="zh-CN" altLang="en-US" sz="2400" b="0" dirty="0" smtClean="0">
                <a:solidFill>
                  <a:srgbClr val="C00000"/>
                </a:solidFill>
                <a:ea typeface="宋体" pitchFamily="2" charset="-122"/>
              </a:rPr>
              <a:t>模板</a:t>
            </a:r>
            <a:r>
              <a:rPr lang="zh-CN" altLang="en-US" sz="2400" b="0" dirty="0" smtClean="0">
                <a:ea typeface="宋体" pitchFamily="2" charset="-122"/>
              </a:rPr>
              <a:t>”。</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   </a:t>
            </a:r>
            <a:endParaRPr lang="en-US" altLang="zh-CN" sz="2400" b="0" dirty="0" smtClean="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A05E7B6C-9F43-451F-80E5-B72B0D3C8DD3}" type="slidenum">
              <a:rPr lang="zh-CN" altLang="en-US" sz="1200">
                <a:solidFill>
                  <a:schemeClr val="bg1"/>
                </a:solidFill>
                <a:latin typeface="+mn-lt"/>
                <a:ea typeface="宋体" charset="-122"/>
              </a:rPr>
              <a:pPr>
                <a:defRPr/>
              </a:pPr>
              <a:t>77</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26630"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6631"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26632"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26633" name="Picture 2" descr="F:\抓图\cha01\012.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36725" y="3362325"/>
            <a:ext cx="5199063"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矩形 11"/>
          <p:cNvSpPr>
            <a:spLocks noChangeArrowheads="1"/>
          </p:cNvSpPr>
          <p:nvPr/>
        </p:nvSpPr>
        <p:spPr bwMode="auto">
          <a:xfrm>
            <a:off x="3306763" y="6084888"/>
            <a:ext cx="18838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pitchFamily="2" charset="-122"/>
              </a:rPr>
              <a:t> </a:t>
            </a:r>
            <a:r>
              <a:rPr lang="zh-CN" altLang="en-US" sz="1600" dirty="0" smtClean="0">
                <a:ea typeface="宋体" pitchFamily="2" charset="-122"/>
              </a:rPr>
              <a:t>“另存为”</a:t>
            </a:r>
            <a:r>
              <a:rPr lang="zh-CN" altLang="en-US" sz="1600" dirty="0">
                <a:ea typeface="宋体" pitchFamily="2" charset="-122"/>
              </a:rPr>
              <a:t>对话框</a:t>
            </a:r>
          </a:p>
        </p:txBody>
      </p:sp>
    </p:spTree>
    <p:extLst>
      <p:ext uri="{BB962C8B-B14F-4D97-AF65-F5344CB8AC3E}">
        <p14:creationId xmlns:p14="http://schemas.microsoft.com/office/powerpoint/2010/main" val="9632680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32771" name="Rectangle 3"/>
          <p:cNvSpPr>
            <a:spLocks noGrp="1" noChangeArrowheads="1"/>
          </p:cNvSpPr>
          <p:nvPr>
            <p:ph type="body" idx="4294967295"/>
          </p:nvPr>
        </p:nvSpPr>
        <p:spPr>
          <a:xfrm>
            <a:off x="828675" y="1268413"/>
            <a:ext cx="2951237" cy="504403"/>
          </a:xfrm>
        </p:spPr>
        <p:txBody>
          <a:bodyPr/>
          <a:lstStyle/>
          <a:p>
            <a:pPr>
              <a:defRPr/>
            </a:pPr>
            <a:r>
              <a:rPr lang="zh-CN" altLang="en-US" sz="2400" b="0" dirty="0">
                <a:ea typeface="宋体" pitchFamily="2" charset="-122"/>
              </a:rPr>
              <a:t>新建文档方法</a:t>
            </a:r>
            <a:r>
              <a:rPr lang="en-US" altLang="zh-CN" sz="2400" b="0" dirty="0">
                <a:ea typeface="宋体" pitchFamily="2" charset="-122"/>
              </a:rPr>
              <a:t>2</a:t>
            </a:r>
            <a:endParaRPr lang="zh-CN" altLang="en-US" sz="2400" b="0" dirty="0" smtClean="0">
              <a:ea typeface="宋体" pitchFamily="2" charset="-122"/>
            </a:endParaRPr>
          </a:p>
          <a:p>
            <a:pPr>
              <a:defRPr/>
            </a:pPr>
            <a:endParaRPr lang="zh-CN" altLang="en-US"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直接单击“自定义</a:t>
            </a:r>
            <a:endParaRPr lang="en-US" altLang="zh-CN" sz="2400" b="0" dirty="0" smtClean="0">
              <a:ea typeface="宋体" pitchFamily="2" charset="-122"/>
            </a:endParaRPr>
          </a:p>
          <a:p>
            <a:pPr marL="0" indent="0">
              <a:buFont typeface="Wingdings" pitchFamily="2" charset="2"/>
              <a:buNone/>
              <a:defRPr/>
            </a:pPr>
            <a:r>
              <a:rPr lang="zh-CN" altLang="en-US" sz="2400" b="0" dirty="0" smtClean="0">
                <a:ea typeface="宋体" pitchFamily="2" charset="-122"/>
              </a:rPr>
              <a:t>快速访问工具栏”</a:t>
            </a:r>
            <a:r>
              <a:rPr lang="en-US" altLang="zh-CN" sz="2400" b="0" dirty="0" smtClean="0">
                <a:ea typeface="宋体" pitchFamily="2" charset="-122"/>
              </a:rPr>
              <a:t> </a:t>
            </a:r>
            <a:endParaRPr lang="zh-CN" altLang="en-US" sz="2400" b="0" dirty="0" smtClean="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C5E9911B-EE18-41AD-8A2E-30EE5221A198}" type="slidenum">
              <a:rPr lang="zh-CN" altLang="en-US" sz="1200">
                <a:solidFill>
                  <a:schemeClr val="bg1"/>
                </a:solidFill>
                <a:latin typeface="+mn-lt"/>
                <a:ea typeface="宋体" charset="-122"/>
              </a:rPr>
              <a:pPr>
                <a:defRPr/>
              </a:pPr>
              <a:t>78</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35846"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5847"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5848"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2778" name="矩形 11"/>
          <p:cNvSpPr>
            <a:spLocks noChangeArrowheads="1"/>
          </p:cNvSpPr>
          <p:nvPr/>
        </p:nvSpPr>
        <p:spPr bwMode="auto">
          <a:xfrm>
            <a:off x="5148263" y="5876925"/>
            <a:ext cx="10631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pitchFamily="2" charset="-122"/>
              </a:rPr>
              <a:t> </a:t>
            </a:r>
            <a:r>
              <a:rPr lang="zh-CN" altLang="en-US" sz="1600" dirty="0" smtClean="0">
                <a:ea typeface="宋体" pitchFamily="2" charset="-122"/>
              </a:rPr>
              <a:t>新建</a:t>
            </a:r>
            <a:r>
              <a:rPr lang="zh-CN" altLang="en-US" sz="1600" dirty="0">
                <a:ea typeface="宋体" pitchFamily="2" charset="-122"/>
              </a:rPr>
              <a:t>文档</a:t>
            </a: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8" y="1892300"/>
            <a:ext cx="548640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643438" y="1916113"/>
            <a:ext cx="1763712" cy="3673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7" name="椭圆 6"/>
          <p:cNvSpPr/>
          <p:nvPr/>
        </p:nvSpPr>
        <p:spPr>
          <a:xfrm>
            <a:off x="4859338" y="2420938"/>
            <a:ext cx="936625" cy="1444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778"/>
                                        </p:tgtEl>
                                        <p:attrNameLst>
                                          <p:attrName>style.visibility</p:attrName>
                                        </p:attrNameLst>
                                      </p:cBhvr>
                                      <p:to>
                                        <p:strVal val="visible"/>
                                      </p:to>
                                    </p:set>
                                    <p:animEffect transition="in" filter="fade">
                                      <p:cBhvr>
                                        <p:cTn id="7" dur="500"/>
                                        <p:tgtEl>
                                          <p:spTgt spid="327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2771">
                                            <p:txEl>
                                              <p:pRg st="2" end="2"/>
                                            </p:txEl>
                                          </p:spTgt>
                                        </p:tgtEl>
                                        <p:attrNameLst>
                                          <p:attrName>style.visibility</p:attrName>
                                        </p:attrNameLst>
                                      </p:cBhvr>
                                      <p:to>
                                        <p:strVal val="visible"/>
                                      </p:to>
                                    </p:set>
                                    <p:anim calcmode="lin" valueType="num">
                                      <p:cBhvr additive="base">
                                        <p:cTn id="12"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2771">
                                            <p:txEl>
                                              <p:pRg st="3" end="3"/>
                                            </p:txEl>
                                          </p:spTgt>
                                        </p:tgtEl>
                                        <p:attrNameLst>
                                          <p:attrName>style.visibility</p:attrName>
                                        </p:attrNameLst>
                                      </p:cBhvr>
                                      <p:to>
                                        <p:strVal val="visible"/>
                                      </p:to>
                                    </p:set>
                                    <p:anim calcmode="lin" valueType="num">
                                      <p:cBhvr additive="base">
                                        <p:cTn id="18"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72706"/>
                                        </p:tgtEl>
                                        <p:attrNameLst>
                                          <p:attrName>style.visibility</p:attrName>
                                        </p:attrNameLst>
                                      </p:cBhvr>
                                      <p:to>
                                        <p:strVal val="visible"/>
                                      </p:to>
                                    </p:set>
                                    <p:animEffect transition="in" filter="fade">
                                      <p:cBhvr>
                                        <p:cTn id="24" dur="1000"/>
                                        <p:tgtEl>
                                          <p:spTgt spid="72706"/>
                                        </p:tgtEl>
                                      </p:cBhvr>
                                    </p:animEffect>
                                    <p:anim calcmode="lin" valueType="num">
                                      <p:cBhvr>
                                        <p:cTn id="25" dur="1000" fill="hold"/>
                                        <p:tgtEl>
                                          <p:spTgt spid="72706"/>
                                        </p:tgtEl>
                                        <p:attrNameLst>
                                          <p:attrName>ppt_x</p:attrName>
                                        </p:attrNameLst>
                                      </p:cBhvr>
                                      <p:tavLst>
                                        <p:tav tm="0">
                                          <p:val>
                                            <p:strVal val="#ppt_x"/>
                                          </p:val>
                                        </p:tav>
                                        <p:tav tm="100000">
                                          <p:val>
                                            <p:strVal val="#ppt_x"/>
                                          </p:val>
                                        </p:tav>
                                      </p:tavLst>
                                    </p:anim>
                                    <p:anim calcmode="lin" valueType="num">
                                      <p:cBhvr>
                                        <p:cTn id="26" dur="1000" fill="hold"/>
                                        <p:tgtEl>
                                          <p:spTgt spid="72706"/>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ircle(in)">
                                      <p:cBhvr>
                                        <p:cTn id="3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p:bldP spid="4"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33795" name="Rectangle 3"/>
          <p:cNvSpPr>
            <a:spLocks noGrp="1" noChangeArrowheads="1"/>
          </p:cNvSpPr>
          <p:nvPr>
            <p:ph type="body" idx="4294967295"/>
          </p:nvPr>
        </p:nvSpPr>
        <p:spPr>
          <a:xfrm>
            <a:off x="828675" y="1268413"/>
            <a:ext cx="7488238" cy="1970087"/>
          </a:xfrm>
        </p:spPr>
        <p:txBody>
          <a:bodyPr/>
          <a:lstStyle/>
          <a:p>
            <a:pPr>
              <a:defRPr/>
            </a:pPr>
            <a:r>
              <a:rPr lang="zh-CN" altLang="en-US" sz="2400" b="0" dirty="0" smtClean="0">
                <a:ea typeface="宋体" pitchFamily="2" charset="-122"/>
              </a:rPr>
              <a:t>在文档中输入文字和符号</a:t>
            </a:r>
          </a:p>
          <a:p>
            <a:pPr>
              <a:buFont typeface="Arial" pitchFamily="34" charset="0"/>
              <a:buChar char="•"/>
              <a:defRPr/>
            </a:pPr>
            <a:r>
              <a:rPr lang="en-US" altLang="zh-CN" sz="2400" b="0" dirty="0" smtClean="0">
                <a:latin typeface="宋体" pitchFamily="2" charset="-122"/>
                <a:ea typeface="宋体" pitchFamily="2" charset="-122"/>
              </a:rPr>
              <a:t>1.</a:t>
            </a:r>
            <a:r>
              <a:rPr lang="zh-CN" altLang="en-US" sz="2400" b="0" dirty="0" smtClean="0">
                <a:latin typeface="宋体" pitchFamily="2" charset="-122"/>
                <a:ea typeface="宋体" pitchFamily="2" charset="-122"/>
              </a:rPr>
              <a:t>使用输入法输入文本</a:t>
            </a:r>
            <a:endParaRPr lang="en-US" altLang="zh-CN" sz="2400" b="0" dirty="0" smtClean="0">
              <a:latin typeface="宋体" pitchFamily="2" charset="-122"/>
              <a:ea typeface="宋体" pitchFamily="2" charset="-122"/>
            </a:endParaRPr>
          </a:p>
          <a:p>
            <a:pPr>
              <a:buFont typeface="Arial" pitchFamily="34" charset="0"/>
              <a:buChar char="•"/>
              <a:defRPr/>
            </a:pPr>
            <a:r>
              <a:rPr lang="en-US" altLang="zh-CN" sz="2400" b="0" dirty="0" smtClean="0">
                <a:latin typeface="宋体" pitchFamily="2" charset="-122"/>
                <a:ea typeface="宋体" pitchFamily="2" charset="-122"/>
              </a:rPr>
              <a:t>2.</a:t>
            </a:r>
            <a:r>
              <a:rPr lang="zh-CN" altLang="en-US" sz="2400" b="0" dirty="0" smtClean="0">
                <a:latin typeface="宋体" pitchFamily="2" charset="-122"/>
                <a:ea typeface="宋体" pitchFamily="2" charset="-122"/>
              </a:rPr>
              <a:t>插入，改写</a:t>
            </a:r>
            <a:endParaRPr lang="en-US" altLang="zh-CN" sz="2400" b="0" dirty="0" smtClean="0">
              <a:latin typeface="宋体" pitchFamily="2" charset="-122"/>
              <a:ea typeface="宋体" pitchFamily="2" charset="-122"/>
            </a:endParaRPr>
          </a:p>
          <a:p>
            <a:pPr>
              <a:buFont typeface="Arial" pitchFamily="34" charset="0"/>
              <a:buChar char="•"/>
              <a:defRPr/>
            </a:pPr>
            <a:r>
              <a:rPr lang="en-US" altLang="zh-CN" sz="2400" b="0" dirty="0" smtClean="0">
                <a:latin typeface="宋体" pitchFamily="2" charset="-122"/>
                <a:ea typeface="宋体" pitchFamily="2" charset="-122"/>
              </a:rPr>
              <a:t>3.</a:t>
            </a:r>
            <a:r>
              <a:rPr lang="zh-CN" altLang="en-US" sz="2400" b="0" dirty="0" smtClean="0">
                <a:latin typeface="宋体" pitchFamily="2" charset="-122"/>
                <a:ea typeface="宋体" pitchFamily="2" charset="-122"/>
              </a:rPr>
              <a:t>插入符号：插入</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符号</a:t>
            </a:r>
            <a:r>
              <a:rPr lang="en-US" altLang="zh-CN" sz="2400" b="0" dirty="0" smtClean="0">
                <a:latin typeface="宋体" pitchFamily="2" charset="-122"/>
                <a:ea typeface="宋体" pitchFamily="2" charset="-122"/>
              </a:rPr>
              <a:t>——</a:t>
            </a:r>
            <a:r>
              <a:rPr lang="zh-CN" altLang="en-US" sz="2400" b="0" dirty="0" smtClean="0">
                <a:latin typeface="宋体" pitchFamily="2" charset="-122"/>
                <a:ea typeface="宋体" pitchFamily="2" charset="-122"/>
              </a:rPr>
              <a:t>其他符号</a:t>
            </a:r>
            <a:endParaRPr lang="en-US" altLang="zh-CN" sz="2400" b="0" dirty="0" smtClean="0">
              <a:latin typeface="宋体" pitchFamily="2" charset="-122"/>
              <a:ea typeface="宋体" pitchFamily="2" charset="-122"/>
            </a:endParaRPr>
          </a:p>
          <a:p>
            <a:pPr marL="0" indent="0">
              <a:buFont typeface="Wingdings" pitchFamily="2" charset="2"/>
              <a:buNone/>
              <a:defRPr/>
            </a:pPr>
            <a:endParaRPr lang="zh-CN" altLang="en-US" sz="2400" b="0" dirty="0" smtClean="0">
              <a:ea typeface="宋体" pitchFamily="2" charset="-122"/>
            </a:endParaRPr>
          </a:p>
          <a:p>
            <a:pPr>
              <a:defRPr/>
            </a:pPr>
            <a:endParaRPr lang="zh-CN" altLang="en-US" sz="2400" b="0" dirty="0" smtClean="0">
              <a:ea typeface="宋体" pitchFamily="2" charset="-122"/>
            </a:endParaRPr>
          </a:p>
          <a:p>
            <a:pPr>
              <a:defRPr/>
            </a:pPr>
            <a:endParaRPr lang="zh-CN" altLang="en-US" sz="2400" b="0" dirty="0" smtClean="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9FD79174-D283-41FF-8B07-42F7B54DAD0D}" type="slidenum">
              <a:rPr lang="zh-CN" altLang="en-US" sz="1200">
                <a:solidFill>
                  <a:schemeClr val="bg1"/>
                </a:solidFill>
                <a:latin typeface="+mn-lt"/>
                <a:ea typeface="宋体" charset="-122"/>
              </a:rPr>
              <a:pPr>
                <a:defRPr/>
              </a:pPr>
              <a:t>79</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36870"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6871"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6872"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33801"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3682" y="3026246"/>
            <a:ext cx="4325938"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6875" name="Text Box 3"/>
          <p:cNvSpPr txBox="1">
            <a:spLocks noChangeArrowheads="1"/>
          </p:cNvSpPr>
          <p:nvPr/>
        </p:nvSpPr>
        <p:spPr bwMode="auto">
          <a:xfrm>
            <a:off x="20638" y="708025"/>
            <a:ext cx="4079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000">
                <a:solidFill>
                  <a:srgbClr val="FFFFFF"/>
                </a:solidFill>
                <a:latin typeface="Times New Roman" pitchFamily="18" charset="0"/>
                <a:ea typeface="汉仪大黑简"/>
                <a:cs typeface="Times New Roman" pitchFamily="18" charset="0"/>
              </a:rPr>
              <a:t>注 意</a:t>
            </a:r>
            <a:endParaRPr lang="zh-CN" altLang="en-US">
              <a:ea typeface="汉仪大黑简"/>
              <a:cs typeface="Times New Roman" pitchFamily="18" charset="0"/>
            </a:endParaRPr>
          </a:p>
        </p:txBody>
      </p:sp>
      <p:sp>
        <p:nvSpPr>
          <p:cNvPr id="33804" name="Rectangle 5"/>
          <p:cNvSpPr>
            <a:spLocks noChangeArrowheads="1"/>
          </p:cNvSpPr>
          <p:nvPr/>
        </p:nvSpPr>
        <p:spPr bwMode="auto">
          <a:xfrm>
            <a:off x="3132138" y="5919365"/>
            <a:ext cx="23034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endParaRPr lang="en-US" altLang="zh-CN" sz="800" dirty="0">
              <a:latin typeface="Folio Lt BT"/>
              <a:ea typeface="汉仪细等线简"/>
              <a:cs typeface="汉仪细等线简"/>
            </a:endParaRPr>
          </a:p>
          <a:p>
            <a:pPr eaLnBrk="0" hangingPunct="0"/>
            <a:r>
              <a:rPr lang="en-US" altLang="zh-CN" sz="1600" dirty="0" smtClean="0">
                <a:ea typeface="宋体" pitchFamily="2" charset="-122"/>
              </a:rPr>
              <a:t>  </a:t>
            </a:r>
            <a:r>
              <a:rPr lang="en-US" altLang="zh-CN" sz="1600" dirty="0">
                <a:ea typeface="汉仪细等线简"/>
                <a:cs typeface="汉仪细等线简"/>
              </a:rPr>
              <a:t>“</a:t>
            </a:r>
            <a:r>
              <a:rPr lang="zh-CN" altLang="en-US" sz="1600" dirty="0">
                <a:latin typeface="Folio Lt BT"/>
                <a:ea typeface="汉仪细等线简"/>
                <a:cs typeface="汉仪细等线简"/>
              </a:rPr>
              <a:t>符号</a:t>
            </a:r>
            <a:r>
              <a:rPr lang="zh-CN" altLang="en-US" sz="1600" dirty="0">
                <a:ea typeface="汉仪细等线简"/>
                <a:cs typeface="汉仪细等线简"/>
              </a:rPr>
              <a:t>”</a:t>
            </a:r>
            <a:r>
              <a:rPr lang="zh-CN" altLang="en-US" sz="1600" dirty="0">
                <a:latin typeface="Folio Lt BT"/>
                <a:ea typeface="汉仪细等线简"/>
                <a:cs typeface="汉仪细等线简"/>
              </a:rPr>
              <a:t>对话框</a:t>
            </a:r>
            <a:endParaRPr lang="zh-CN" altLang="en-US" sz="16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3801"/>
                                        </p:tgtEl>
                                        <p:attrNameLst>
                                          <p:attrName>style.visibility</p:attrName>
                                        </p:attrNameLst>
                                      </p:cBhvr>
                                      <p:to>
                                        <p:strVal val="visible"/>
                                      </p:to>
                                    </p:set>
                                    <p:animEffect transition="in" filter="barn(inVertical)">
                                      <p:cBhvr>
                                        <p:cTn id="19" dur="500"/>
                                        <p:tgtEl>
                                          <p:spTgt spid="3380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3804"/>
                                        </p:tgtEl>
                                        <p:attrNameLst>
                                          <p:attrName>style.visibility</p:attrName>
                                        </p:attrNameLst>
                                      </p:cBhvr>
                                      <p:to>
                                        <p:strVal val="visible"/>
                                      </p:to>
                                    </p:set>
                                    <p:animEffect transition="in" filter="barn(inVertical)">
                                      <p:cBhvr>
                                        <p:cTn id="22" dur="500"/>
                                        <p:tgtEl>
                                          <p:spTgt spid="33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灯片编号占位符 5"/>
          <p:cNvSpPr>
            <a:spLocks noGrp="1"/>
          </p:cNvSpPr>
          <p:nvPr>
            <p:ph type="sldNum" sz="quarter" idx="4294967295"/>
          </p:nvPr>
        </p:nvSpPr>
        <p:spPr/>
        <p:txBody>
          <a:bodyPr/>
          <a:lstStyle/>
          <a:p>
            <a:pPr>
              <a:defRPr/>
            </a:pPr>
            <a:endParaRPr lang="zh-CN" altLang="en-US"/>
          </a:p>
          <a:p>
            <a:pPr>
              <a:defRPr/>
            </a:pPr>
            <a:fld id="{FDA16A27-8726-413F-9C71-78EC88ED283E}" type="slidenum">
              <a:rPr lang="zh-CN" altLang="en-US"/>
              <a:t>8</a:t>
            </a:fld>
            <a:endParaRPr lang="en-US" altLang="zh-CN"/>
          </a:p>
        </p:txBody>
      </p:sp>
      <p:sp>
        <p:nvSpPr>
          <p:cNvPr id="29698" name="Rectangle 2"/>
          <p:cNvSpPr>
            <a:spLocks noGrp="1" noChangeArrowheads="1"/>
          </p:cNvSpPr>
          <p:nvPr>
            <p:ph type="title"/>
          </p:nvPr>
        </p:nvSpPr>
        <p:spPr/>
        <p:txBody>
          <a:bodyPr/>
          <a:lstStyle/>
          <a:p>
            <a:pPr eaLnBrk="1" hangingPunct="1">
              <a:defRPr/>
            </a:pPr>
            <a:r>
              <a:rPr lang="zh-CN" altLang="en-US"/>
              <a:t>常见操作系统</a:t>
            </a:r>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770063"/>
            <a:ext cx="2198688"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3500000" algn="ctr" rotWithShape="0">
                    <a:schemeClr val="bg2">
                      <a:alpha val="50000"/>
                    </a:schemeClr>
                  </a:outerShdw>
                </a:effectLst>
              </a14:hiddenEffects>
            </a:ext>
          </a:extLst>
        </p:spPr>
      </p:pic>
      <p:pic>
        <p:nvPicPr>
          <p:cNvPr id="29700" name="Picture 4" descr="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257675"/>
            <a:ext cx="202247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UNI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200" y="1584325"/>
            <a:ext cx="2074863"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LINU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1225" y="2576513"/>
            <a:ext cx="2446338"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7" descr="MAC OS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863" y="3308350"/>
            <a:ext cx="2540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Rectangle 9"/>
          <p:cNvSpPr>
            <a:spLocks noChangeArrowheads="1"/>
          </p:cNvSpPr>
          <p:nvPr/>
        </p:nvSpPr>
        <p:spPr bwMode="auto">
          <a:xfrm>
            <a:off x="6213475" y="6323013"/>
            <a:ext cx="2547938"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2.2 </a:t>
            </a:r>
            <a:r>
              <a:rPr lang="zh-CN" altLang="en-US" sz="2000" b="1">
                <a:latin typeface="黑体" panose="02010609060101010101" pitchFamily="49" charset="-122"/>
                <a:ea typeface="黑体" panose="02010609060101010101" pitchFamily="49" charset="-122"/>
              </a:rPr>
              <a:t>常见的操作系统</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32792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additive="base">
                                        <p:cTn id="7" dur="500" fill="hold"/>
                                        <p:tgtEl>
                                          <p:spTgt spid="29699"/>
                                        </p:tgtEl>
                                        <p:attrNameLst>
                                          <p:attrName>ppt_x</p:attrName>
                                        </p:attrNameLst>
                                      </p:cBhvr>
                                      <p:tavLst>
                                        <p:tav tm="0">
                                          <p:val>
                                            <p:strVal val="#ppt_x"/>
                                          </p:val>
                                        </p:tav>
                                        <p:tav tm="100000">
                                          <p:val>
                                            <p:strVal val="#ppt_x"/>
                                          </p:val>
                                        </p:tav>
                                      </p:tavLst>
                                    </p:anim>
                                    <p:anim calcmode="lin" valueType="num">
                                      <p:cBhvr additive="base">
                                        <p:cTn id="8" dur="500" fill="hold"/>
                                        <p:tgtEl>
                                          <p:spTgt spid="296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701"/>
                                        </p:tgtEl>
                                        <p:attrNameLst>
                                          <p:attrName>style.visibility</p:attrName>
                                        </p:attrNameLst>
                                      </p:cBhvr>
                                      <p:to>
                                        <p:strVal val="visible"/>
                                      </p:to>
                                    </p:set>
                                    <p:anim calcmode="lin" valueType="num">
                                      <p:cBhvr additive="base">
                                        <p:cTn id="13" dur="500" fill="hold"/>
                                        <p:tgtEl>
                                          <p:spTgt spid="29701"/>
                                        </p:tgtEl>
                                        <p:attrNameLst>
                                          <p:attrName>ppt_x</p:attrName>
                                        </p:attrNameLst>
                                      </p:cBhvr>
                                      <p:tavLst>
                                        <p:tav tm="0">
                                          <p:val>
                                            <p:strVal val="#ppt_x"/>
                                          </p:val>
                                        </p:tav>
                                        <p:tav tm="100000">
                                          <p:val>
                                            <p:strVal val="#ppt_x"/>
                                          </p:val>
                                        </p:tav>
                                      </p:tavLst>
                                    </p:anim>
                                    <p:anim calcmode="lin" valueType="num">
                                      <p:cBhvr additive="base">
                                        <p:cTn id="14" dur="500" fill="hold"/>
                                        <p:tgtEl>
                                          <p:spTgt spid="297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700"/>
                                        </p:tgtEl>
                                        <p:attrNameLst>
                                          <p:attrName>style.visibility</p:attrName>
                                        </p:attrNameLst>
                                      </p:cBhvr>
                                      <p:to>
                                        <p:strVal val="visible"/>
                                      </p:to>
                                    </p:set>
                                    <p:anim calcmode="lin" valueType="num">
                                      <p:cBhvr additive="base">
                                        <p:cTn id="19" dur="500" fill="hold"/>
                                        <p:tgtEl>
                                          <p:spTgt spid="29700"/>
                                        </p:tgtEl>
                                        <p:attrNameLst>
                                          <p:attrName>ppt_x</p:attrName>
                                        </p:attrNameLst>
                                      </p:cBhvr>
                                      <p:tavLst>
                                        <p:tav tm="0">
                                          <p:val>
                                            <p:strVal val="#ppt_x"/>
                                          </p:val>
                                        </p:tav>
                                        <p:tav tm="100000">
                                          <p:val>
                                            <p:strVal val="#ppt_x"/>
                                          </p:val>
                                        </p:tav>
                                      </p:tavLst>
                                    </p:anim>
                                    <p:anim calcmode="lin" valueType="num">
                                      <p:cBhvr additive="base">
                                        <p:cTn id="20"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703"/>
                                        </p:tgtEl>
                                        <p:attrNameLst>
                                          <p:attrName>style.visibility</p:attrName>
                                        </p:attrNameLst>
                                      </p:cBhvr>
                                      <p:to>
                                        <p:strVal val="visible"/>
                                      </p:to>
                                    </p:set>
                                    <p:anim calcmode="lin" valueType="num">
                                      <p:cBhvr additive="base">
                                        <p:cTn id="25" dur="500" fill="hold"/>
                                        <p:tgtEl>
                                          <p:spTgt spid="29703"/>
                                        </p:tgtEl>
                                        <p:attrNameLst>
                                          <p:attrName>ppt_x</p:attrName>
                                        </p:attrNameLst>
                                      </p:cBhvr>
                                      <p:tavLst>
                                        <p:tav tm="0">
                                          <p:val>
                                            <p:strVal val="#ppt_x"/>
                                          </p:val>
                                        </p:tav>
                                        <p:tav tm="100000">
                                          <p:val>
                                            <p:strVal val="#ppt_x"/>
                                          </p:val>
                                        </p:tav>
                                      </p:tavLst>
                                    </p:anim>
                                    <p:anim calcmode="lin" valueType="num">
                                      <p:cBhvr additive="base">
                                        <p:cTn id="26"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702"/>
                                        </p:tgtEl>
                                        <p:attrNameLst>
                                          <p:attrName>style.visibility</p:attrName>
                                        </p:attrNameLst>
                                      </p:cBhvr>
                                      <p:to>
                                        <p:strVal val="visible"/>
                                      </p:to>
                                    </p:set>
                                    <p:anim calcmode="lin" valueType="num">
                                      <p:cBhvr additive="base">
                                        <p:cTn id="31" dur="500" fill="hold"/>
                                        <p:tgtEl>
                                          <p:spTgt spid="29702"/>
                                        </p:tgtEl>
                                        <p:attrNameLst>
                                          <p:attrName>ppt_x</p:attrName>
                                        </p:attrNameLst>
                                      </p:cBhvr>
                                      <p:tavLst>
                                        <p:tav tm="0">
                                          <p:val>
                                            <p:strVal val="#ppt_x"/>
                                          </p:val>
                                        </p:tav>
                                        <p:tav tm="100000">
                                          <p:val>
                                            <p:strVal val="#ppt_x"/>
                                          </p:val>
                                        </p:tav>
                                      </p:tavLst>
                                    </p:anim>
                                    <p:anim calcmode="lin" valueType="num">
                                      <p:cBhvr additive="base">
                                        <p:cTn id="32" dur="500" fill="hold"/>
                                        <p:tgtEl>
                                          <p:spTgt spid="29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37891" name="Rectangle 3"/>
          <p:cNvSpPr>
            <a:spLocks noGrp="1" noChangeArrowheads="1"/>
          </p:cNvSpPr>
          <p:nvPr>
            <p:ph type="body" idx="4294967295"/>
          </p:nvPr>
        </p:nvSpPr>
        <p:spPr>
          <a:xfrm>
            <a:off x="828675" y="1268413"/>
            <a:ext cx="7488238" cy="1873250"/>
          </a:xfrm>
        </p:spPr>
        <p:txBody>
          <a:bodyPr/>
          <a:lstStyle/>
          <a:p>
            <a:r>
              <a:rPr lang="zh-CN" altLang="en-US" b="0" dirty="0" smtClean="0">
                <a:ea typeface="宋体" pitchFamily="2" charset="-122"/>
              </a:rPr>
              <a:t>选定文本</a:t>
            </a:r>
            <a:endParaRPr lang="en-US" altLang="zh-CN" b="0" dirty="0" smtClean="0">
              <a:ea typeface="宋体" pitchFamily="2" charset="-122"/>
            </a:endParaRPr>
          </a:p>
          <a:p>
            <a:pPr lvl="1">
              <a:buFont typeface="Arial" pitchFamily="34" charset="0"/>
              <a:buChar char="•"/>
            </a:pPr>
            <a:r>
              <a:rPr lang="en-US" altLang="zh-CN" sz="2400" dirty="0" smtClean="0">
                <a:solidFill>
                  <a:schemeClr val="tx2"/>
                </a:solidFill>
                <a:latin typeface="宋体" pitchFamily="2" charset="-122"/>
                <a:ea typeface="宋体" pitchFamily="2" charset="-122"/>
                <a:cs typeface="+mn-cs"/>
              </a:rPr>
              <a:t>1.</a:t>
            </a:r>
            <a:r>
              <a:rPr lang="zh-CN" altLang="en-US" sz="2400" dirty="0" smtClean="0">
                <a:solidFill>
                  <a:schemeClr val="tx2"/>
                </a:solidFill>
                <a:latin typeface="宋体" pitchFamily="2" charset="-122"/>
                <a:ea typeface="宋体" pitchFamily="2" charset="-122"/>
                <a:cs typeface="+mn-cs"/>
              </a:rPr>
              <a:t>利用</a:t>
            </a:r>
            <a:r>
              <a:rPr lang="zh-CN" altLang="en-US" sz="2400" dirty="0">
                <a:solidFill>
                  <a:schemeClr val="tx2"/>
                </a:solidFill>
                <a:latin typeface="宋体" pitchFamily="2" charset="-122"/>
                <a:ea typeface="宋体" pitchFamily="2" charset="-122"/>
                <a:cs typeface="+mn-cs"/>
              </a:rPr>
              <a:t>鼠标选定文本</a:t>
            </a:r>
          </a:p>
          <a:p>
            <a:pPr lvl="1">
              <a:buFont typeface="Arial" pitchFamily="34" charset="0"/>
              <a:buChar char="•"/>
            </a:pPr>
            <a:r>
              <a:rPr lang="en-US" altLang="zh-CN" sz="2400" dirty="0" smtClean="0">
                <a:solidFill>
                  <a:schemeClr val="tx2"/>
                </a:solidFill>
                <a:latin typeface="宋体" pitchFamily="2" charset="-122"/>
                <a:ea typeface="宋体" pitchFamily="2" charset="-122"/>
                <a:cs typeface="+mn-cs"/>
              </a:rPr>
              <a:t>2.</a:t>
            </a:r>
            <a:r>
              <a:rPr lang="zh-CN" altLang="en-US" sz="2400" dirty="0" smtClean="0">
                <a:solidFill>
                  <a:schemeClr val="tx2"/>
                </a:solidFill>
                <a:latin typeface="宋体" pitchFamily="2" charset="-122"/>
                <a:ea typeface="宋体" pitchFamily="2" charset="-122"/>
                <a:cs typeface="+mn-cs"/>
              </a:rPr>
              <a:t>利用</a:t>
            </a:r>
            <a:r>
              <a:rPr lang="zh-CN" altLang="en-US" sz="2400" dirty="0">
                <a:solidFill>
                  <a:schemeClr val="tx2"/>
                </a:solidFill>
                <a:latin typeface="宋体" pitchFamily="2" charset="-122"/>
                <a:ea typeface="宋体" pitchFamily="2" charset="-122"/>
                <a:cs typeface="+mn-cs"/>
              </a:rPr>
              <a:t>选定栏选定文本</a:t>
            </a:r>
          </a:p>
          <a:p>
            <a:pPr lvl="1">
              <a:buFont typeface="Arial" pitchFamily="34" charset="0"/>
              <a:buChar char="•"/>
            </a:pPr>
            <a:r>
              <a:rPr lang="en-US" altLang="zh-CN" sz="2400" dirty="0" smtClean="0">
                <a:solidFill>
                  <a:schemeClr val="tx2"/>
                </a:solidFill>
                <a:latin typeface="宋体" pitchFamily="2" charset="-122"/>
                <a:ea typeface="宋体" pitchFamily="2" charset="-122"/>
                <a:cs typeface="+mn-cs"/>
              </a:rPr>
              <a:t>3.</a:t>
            </a:r>
            <a:r>
              <a:rPr lang="zh-CN" altLang="en-US" sz="2400" dirty="0" smtClean="0">
                <a:solidFill>
                  <a:schemeClr val="tx2"/>
                </a:solidFill>
                <a:latin typeface="宋体" pitchFamily="2" charset="-122"/>
                <a:ea typeface="宋体" pitchFamily="2" charset="-122"/>
                <a:cs typeface="+mn-cs"/>
              </a:rPr>
              <a:t>用</a:t>
            </a:r>
            <a:r>
              <a:rPr lang="zh-CN" altLang="en-US" sz="2400" dirty="0">
                <a:solidFill>
                  <a:schemeClr val="tx2"/>
                </a:solidFill>
                <a:latin typeface="宋体" pitchFamily="2" charset="-122"/>
                <a:ea typeface="宋体" pitchFamily="2" charset="-122"/>
                <a:cs typeface="+mn-cs"/>
              </a:rPr>
              <a:t>扩展选定方式选定文本</a:t>
            </a:r>
          </a:p>
          <a:p>
            <a:endParaRPr lang="zh-CN" altLang="en-US" sz="2400" b="0" dirty="0" smtClean="0">
              <a:ea typeface="宋体" pitchFamily="2" charset="-122"/>
            </a:endParaRPr>
          </a:p>
          <a:p>
            <a:endParaRPr lang="zh-CN" altLang="en-US" sz="2400" b="0" dirty="0" smtClean="0">
              <a:ea typeface="宋体" pitchFamily="2" charset="-122"/>
            </a:endParaRPr>
          </a:p>
          <a:p>
            <a:endParaRPr lang="zh-CN" altLang="en-US" sz="2400" b="0" dirty="0" smtClean="0">
              <a:ea typeface="宋体" pitchFamily="2" charset="-122"/>
            </a:endParaRPr>
          </a:p>
          <a:p>
            <a:endParaRPr lang="zh-CN" altLang="en-US" sz="2400" b="0" dirty="0" smtClean="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B4C8B8B5-A9F6-476D-9504-AFEFF083D1B2}" type="slidenum">
              <a:rPr lang="zh-CN" altLang="en-US" sz="1200">
                <a:solidFill>
                  <a:schemeClr val="bg1"/>
                </a:solidFill>
                <a:latin typeface="+mn-lt"/>
                <a:ea typeface="宋体" charset="-122"/>
              </a:rPr>
              <a:pPr>
                <a:defRPr/>
              </a:pPr>
              <a:t>80</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37894"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7895"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7896"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7897"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7898" name="Text Box 3"/>
          <p:cNvSpPr txBox="1">
            <a:spLocks noChangeArrowheads="1"/>
          </p:cNvSpPr>
          <p:nvPr/>
        </p:nvSpPr>
        <p:spPr bwMode="auto">
          <a:xfrm>
            <a:off x="20638" y="708025"/>
            <a:ext cx="4079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000">
                <a:solidFill>
                  <a:srgbClr val="FFFFFF"/>
                </a:solidFill>
                <a:latin typeface="Times New Roman" pitchFamily="18" charset="0"/>
                <a:ea typeface="汉仪大黑简"/>
                <a:cs typeface="Times New Roman" pitchFamily="18" charset="0"/>
              </a:rPr>
              <a:t>注 意</a:t>
            </a:r>
            <a:endParaRPr lang="zh-CN" altLang="en-US">
              <a:ea typeface="汉仪大黑简"/>
              <a:cs typeface="Times New Roman" pitchFamily="18" charset="0"/>
            </a:endParaRPr>
          </a:p>
        </p:txBody>
      </p:sp>
      <p:pic>
        <p:nvPicPr>
          <p:cNvPr id="37899" name="Picture 2" descr="F:\抓图\cha01\018.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727325" y="3126010"/>
            <a:ext cx="4103688"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矩形 13"/>
          <p:cNvSpPr>
            <a:spLocks noChangeArrowheads="1"/>
          </p:cNvSpPr>
          <p:nvPr/>
        </p:nvSpPr>
        <p:spPr bwMode="auto">
          <a:xfrm>
            <a:off x="3913188" y="561072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ea typeface="宋体" pitchFamily="2" charset="-122"/>
              </a:rPr>
              <a:t>选定</a:t>
            </a:r>
            <a:r>
              <a:rPr lang="zh-CN" altLang="en-US" sz="1600" dirty="0">
                <a:ea typeface="宋体" pitchFamily="2" charset="-122"/>
              </a:rPr>
              <a:t>文本</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35843" name="Rectangle 3"/>
          <p:cNvSpPr>
            <a:spLocks noGrp="1" noChangeArrowheads="1"/>
          </p:cNvSpPr>
          <p:nvPr>
            <p:ph type="body" idx="4294967295"/>
          </p:nvPr>
        </p:nvSpPr>
        <p:spPr>
          <a:xfrm>
            <a:off x="828675" y="1268413"/>
            <a:ext cx="7488238" cy="1873250"/>
          </a:xfrm>
        </p:spPr>
        <p:txBody>
          <a:bodyPr/>
          <a:lstStyle/>
          <a:p>
            <a:pPr>
              <a:defRPr/>
            </a:pPr>
            <a:r>
              <a:rPr lang="zh-CN" altLang="en-US" b="0" dirty="0" smtClean="0">
                <a:ea typeface="宋体" pitchFamily="2" charset="-122"/>
              </a:rPr>
              <a:t>移动、删除和复制文本</a:t>
            </a:r>
            <a:endParaRPr lang="en-US" altLang="zh-CN" b="0" dirty="0" smtClean="0">
              <a:ea typeface="宋体" pitchFamily="2" charset="-122"/>
            </a:endParaRPr>
          </a:p>
          <a:p>
            <a:pPr lvl="1">
              <a:defRPr/>
            </a:pPr>
            <a:r>
              <a:rPr lang="en-US" altLang="zh-CN" sz="2000" dirty="0" smtClean="0">
                <a:latin typeface="Arial" pitchFamily="34" charset="0"/>
                <a:ea typeface="宋体" pitchFamily="2" charset="-122"/>
              </a:rPr>
              <a:t>1. </a:t>
            </a:r>
            <a:r>
              <a:rPr lang="zh-CN" altLang="en-US" sz="2000" dirty="0" smtClean="0">
                <a:latin typeface="Arial" pitchFamily="34" charset="0"/>
                <a:ea typeface="宋体" pitchFamily="2" charset="-122"/>
              </a:rPr>
              <a:t>删除文本</a:t>
            </a:r>
            <a:endParaRPr lang="en-US" altLang="zh-CN" sz="2000" dirty="0" smtClean="0">
              <a:latin typeface="Arial" pitchFamily="34" charset="0"/>
              <a:ea typeface="宋体" pitchFamily="2" charset="-122"/>
            </a:endParaRPr>
          </a:p>
          <a:p>
            <a:pPr marL="457200" lvl="1" indent="0">
              <a:buFont typeface="Wingdings" pitchFamily="2" charset="2"/>
              <a:buNone/>
              <a:defRPr/>
            </a:pPr>
            <a:r>
              <a:rPr lang="en-US" altLang="zh-CN" sz="2000" dirty="0">
                <a:latin typeface="Arial" pitchFamily="34" charset="0"/>
                <a:ea typeface="宋体" pitchFamily="2" charset="-122"/>
              </a:rPr>
              <a:t>	</a:t>
            </a:r>
            <a:r>
              <a:rPr lang="en-US" altLang="zh-CN" sz="2000" dirty="0" smtClean="0">
                <a:latin typeface="Arial" pitchFamily="34" charset="0"/>
                <a:ea typeface="宋体" pitchFamily="2" charset="-122"/>
              </a:rPr>
              <a:t>Backspace</a:t>
            </a:r>
            <a:r>
              <a:rPr lang="zh-CN" altLang="en-US" sz="2000" dirty="0" smtClean="0">
                <a:latin typeface="Arial" pitchFamily="34" charset="0"/>
                <a:ea typeface="宋体" pitchFamily="2" charset="-122"/>
              </a:rPr>
              <a:t>退格键，</a:t>
            </a:r>
            <a:r>
              <a:rPr lang="en-US" altLang="zh-CN" sz="2000" dirty="0" smtClean="0">
                <a:latin typeface="Arial" pitchFamily="34" charset="0"/>
                <a:ea typeface="宋体" pitchFamily="2" charset="-122"/>
              </a:rPr>
              <a:t>Delete</a:t>
            </a:r>
            <a:r>
              <a:rPr lang="zh-CN" altLang="en-US" sz="2000" dirty="0" smtClean="0">
                <a:latin typeface="Arial" pitchFamily="34" charset="0"/>
                <a:ea typeface="宋体" pitchFamily="2" charset="-122"/>
              </a:rPr>
              <a:t>键，剪切</a:t>
            </a:r>
          </a:p>
          <a:p>
            <a:pPr lvl="1">
              <a:defRPr/>
            </a:pPr>
            <a:r>
              <a:rPr lang="en-US" altLang="zh-CN" sz="2000" dirty="0" smtClean="0">
                <a:latin typeface="Arial" pitchFamily="34" charset="0"/>
                <a:ea typeface="宋体" pitchFamily="2" charset="-122"/>
              </a:rPr>
              <a:t>2. </a:t>
            </a:r>
            <a:r>
              <a:rPr lang="zh-CN" altLang="en-US" sz="2000" dirty="0" smtClean="0">
                <a:latin typeface="Arial" pitchFamily="34" charset="0"/>
                <a:ea typeface="宋体" pitchFamily="2" charset="-122"/>
              </a:rPr>
              <a:t>移动文本</a:t>
            </a:r>
            <a:endParaRPr lang="en-US" altLang="zh-CN" sz="2000" dirty="0" smtClean="0">
              <a:latin typeface="Arial" pitchFamily="34" charset="0"/>
              <a:ea typeface="宋体" pitchFamily="2" charset="-122"/>
            </a:endParaRPr>
          </a:p>
          <a:p>
            <a:pPr marL="457200" lvl="1" indent="0">
              <a:buFont typeface="Wingdings" pitchFamily="2" charset="2"/>
              <a:buNone/>
              <a:defRPr/>
            </a:pPr>
            <a:r>
              <a:rPr lang="en-US" altLang="zh-CN" sz="2000" dirty="0">
                <a:latin typeface="Arial" pitchFamily="34" charset="0"/>
                <a:ea typeface="宋体" pitchFamily="2" charset="-122"/>
              </a:rPr>
              <a:t> </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选中内容后，直接拖动 </a:t>
            </a:r>
            <a:endParaRPr lang="en-US" altLang="zh-CN" sz="2000" dirty="0" smtClean="0">
              <a:latin typeface="Arial" pitchFamily="34" charset="0"/>
              <a:ea typeface="宋体" pitchFamily="2" charset="-122"/>
            </a:endParaRPr>
          </a:p>
          <a:p>
            <a:pPr marL="457200" lvl="1" indent="0">
              <a:buFont typeface="Wingdings" pitchFamily="2" charset="2"/>
              <a:buNone/>
              <a:defRPr/>
            </a:pPr>
            <a:r>
              <a:rPr lang="en-US" altLang="zh-CN" sz="2000" dirty="0">
                <a:latin typeface="Arial" pitchFamily="34" charset="0"/>
                <a:ea typeface="宋体" pitchFamily="2" charset="-122"/>
              </a:rPr>
              <a:t> </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剪切</a:t>
            </a:r>
            <a:r>
              <a:rPr lang="en-US" altLang="zh-CN" sz="2000" dirty="0" smtClean="0">
                <a:latin typeface="Arial" pitchFamily="34" charset="0"/>
                <a:ea typeface="宋体" pitchFamily="2" charset="-122"/>
              </a:rPr>
              <a:t>——</a:t>
            </a:r>
            <a:r>
              <a:rPr lang="zh-CN" altLang="en-US" sz="2000" dirty="0" smtClean="0">
                <a:latin typeface="Arial" pitchFamily="34" charset="0"/>
                <a:ea typeface="宋体" pitchFamily="2" charset="-122"/>
              </a:rPr>
              <a:t>粘贴</a:t>
            </a:r>
          </a:p>
          <a:p>
            <a:pPr lvl="1">
              <a:defRPr/>
            </a:pPr>
            <a:r>
              <a:rPr lang="en-US" altLang="zh-CN" sz="2000" dirty="0" smtClean="0">
                <a:latin typeface="Arial" pitchFamily="34" charset="0"/>
                <a:ea typeface="宋体" pitchFamily="2" charset="-122"/>
              </a:rPr>
              <a:t>3. </a:t>
            </a:r>
            <a:r>
              <a:rPr lang="zh-CN" altLang="en-US" sz="2000" dirty="0" smtClean="0">
                <a:latin typeface="Arial" pitchFamily="34" charset="0"/>
                <a:ea typeface="宋体" pitchFamily="2" charset="-122"/>
              </a:rPr>
              <a:t>复制文本</a:t>
            </a:r>
            <a:endParaRPr lang="en-US" altLang="zh-CN" sz="2000" dirty="0" smtClean="0">
              <a:latin typeface="Arial" pitchFamily="34" charset="0"/>
              <a:ea typeface="宋体" pitchFamily="2" charset="-122"/>
            </a:endParaRPr>
          </a:p>
          <a:p>
            <a:pPr marL="457200" lvl="1" indent="0">
              <a:buFont typeface="Wingdings" pitchFamily="2" charset="2"/>
              <a:buNone/>
              <a:defRPr/>
            </a:pPr>
            <a:r>
              <a:rPr lang="zh-CN" altLang="en-US" sz="2000" dirty="0" smtClean="0">
                <a:latin typeface="Arial" pitchFamily="34" charset="0"/>
                <a:ea typeface="宋体" pitchFamily="2" charset="-122"/>
              </a:rPr>
              <a:t>      选中内容后，按下</a:t>
            </a:r>
            <a:r>
              <a:rPr lang="en-US" altLang="zh-CN" sz="2000" dirty="0" smtClean="0">
                <a:latin typeface="Arial" pitchFamily="34" charset="0"/>
                <a:ea typeface="宋体" pitchFamily="2" charset="-122"/>
              </a:rPr>
              <a:t>Ctrl</a:t>
            </a:r>
            <a:r>
              <a:rPr lang="zh-CN" altLang="en-US" sz="2000" dirty="0" smtClean="0">
                <a:latin typeface="Arial" pitchFamily="34" charset="0"/>
                <a:ea typeface="宋体" pitchFamily="2" charset="-122"/>
              </a:rPr>
              <a:t>直接拖动 </a:t>
            </a:r>
            <a:endParaRPr lang="en-US" altLang="zh-CN" sz="2000" dirty="0" smtClean="0">
              <a:latin typeface="Arial" pitchFamily="34" charset="0"/>
              <a:ea typeface="宋体" pitchFamily="2" charset="-122"/>
            </a:endParaRPr>
          </a:p>
          <a:p>
            <a:pPr marL="457200" lvl="1" indent="0">
              <a:buFont typeface="Wingdings" pitchFamily="2" charset="2"/>
              <a:buNone/>
              <a:defRPr/>
            </a:pP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剪切</a:t>
            </a:r>
            <a:r>
              <a:rPr lang="en-US" altLang="zh-CN" sz="2000" dirty="0" smtClean="0">
                <a:latin typeface="Arial" pitchFamily="34" charset="0"/>
                <a:ea typeface="宋体" pitchFamily="2" charset="-122"/>
              </a:rPr>
              <a:t>——</a:t>
            </a:r>
            <a:r>
              <a:rPr lang="zh-CN" altLang="en-US" sz="2000" dirty="0" smtClean="0">
                <a:latin typeface="Arial" pitchFamily="34" charset="0"/>
                <a:ea typeface="宋体" pitchFamily="2" charset="-122"/>
              </a:rPr>
              <a:t>粘贴</a:t>
            </a:r>
          </a:p>
          <a:p>
            <a:pPr lvl="1">
              <a:defRPr/>
            </a:pPr>
            <a:endParaRPr lang="zh-CN" altLang="en-US" sz="2000" dirty="0" smtClean="0">
              <a:latin typeface="Arial" pitchFamily="34" charset="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3159E8B6-5545-40AF-908C-38E0F60FB7DF}" type="slidenum">
              <a:rPr lang="zh-CN" altLang="en-US" sz="1200">
                <a:solidFill>
                  <a:schemeClr val="bg1"/>
                </a:solidFill>
                <a:latin typeface="+mn-lt"/>
                <a:ea typeface="宋体" charset="-122"/>
              </a:rPr>
              <a:pPr>
                <a:defRPr/>
              </a:pPr>
              <a:t>81</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38918"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8919"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8920"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8921"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8922" name="Text Box 3"/>
          <p:cNvSpPr txBox="1">
            <a:spLocks noChangeArrowheads="1"/>
          </p:cNvSpPr>
          <p:nvPr/>
        </p:nvSpPr>
        <p:spPr bwMode="auto">
          <a:xfrm>
            <a:off x="20638" y="708025"/>
            <a:ext cx="4079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000">
                <a:solidFill>
                  <a:srgbClr val="FFFFFF"/>
                </a:solidFill>
                <a:latin typeface="Times New Roman" pitchFamily="18" charset="0"/>
                <a:ea typeface="汉仪大黑简"/>
                <a:cs typeface="Times New Roman" pitchFamily="18" charset="0"/>
              </a:rPr>
              <a:t>注 意</a:t>
            </a:r>
            <a:endParaRPr lang="zh-CN" altLang="en-US">
              <a:ea typeface="汉仪大黑简"/>
              <a:cs typeface="Times New Roman"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39939" name="Rectangle 3"/>
          <p:cNvSpPr>
            <a:spLocks noGrp="1" noChangeArrowheads="1"/>
          </p:cNvSpPr>
          <p:nvPr>
            <p:ph type="body" idx="4294967295"/>
          </p:nvPr>
        </p:nvSpPr>
        <p:spPr>
          <a:xfrm>
            <a:off x="828675" y="1268413"/>
            <a:ext cx="7488238" cy="2736850"/>
          </a:xfrm>
        </p:spPr>
        <p:txBody>
          <a:bodyPr/>
          <a:lstStyle/>
          <a:p>
            <a:r>
              <a:rPr lang="zh-CN" altLang="en-US" b="0" dirty="0" smtClean="0">
                <a:ea typeface="宋体" pitchFamily="2" charset="-122"/>
              </a:rPr>
              <a:t>撤销与恢复操作</a:t>
            </a:r>
            <a:endParaRPr lang="en-US" altLang="zh-CN" b="0" dirty="0" smtClean="0">
              <a:ea typeface="宋体" pitchFamily="2" charset="-122"/>
            </a:endParaRPr>
          </a:p>
          <a:p>
            <a:pPr lvl="1">
              <a:lnSpc>
                <a:spcPct val="150000"/>
              </a:lnSpc>
            </a:pPr>
            <a:r>
              <a:rPr lang="zh-CN" altLang="en-US" sz="2000" dirty="0" smtClean="0">
                <a:latin typeface="Arial" pitchFamily="34" charset="0"/>
                <a:ea typeface="宋体" pitchFamily="2" charset="-122"/>
              </a:rPr>
              <a:t>如果不小心删除了一段不该删除的文本，可通过单击“自定义快速访问工具栏”中的</a:t>
            </a:r>
            <a:r>
              <a:rPr lang="zh-CN" altLang="en-US" sz="2000" b="1" dirty="0" smtClean="0">
                <a:solidFill>
                  <a:srgbClr val="0000FF"/>
                </a:solidFill>
                <a:latin typeface="Arial" pitchFamily="34" charset="0"/>
                <a:ea typeface="宋体" pitchFamily="2" charset="-122"/>
              </a:rPr>
              <a:t>“撤销”按钮     </a:t>
            </a:r>
            <a:r>
              <a:rPr lang="zh-CN" altLang="en-US" sz="2000" dirty="0" smtClean="0">
                <a:latin typeface="Arial" pitchFamily="34" charset="0"/>
                <a:ea typeface="宋体" pitchFamily="2" charset="-122"/>
              </a:rPr>
              <a:t>把刚刚删除的内容恢复过来。如果又要删除该段文本，则可以单击“自定义快速访问工具栏”中的</a:t>
            </a:r>
            <a:r>
              <a:rPr lang="zh-CN" altLang="en-US" sz="2000" b="1" dirty="0" smtClean="0">
                <a:solidFill>
                  <a:srgbClr val="0000FF"/>
                </a:solidFill>
                <a:latin typeface="Arial" pitchFamily="34" charset="0"/>
                <a:ea typeface="宋体" pitchFamily="2" charset="-122"/>
              </a:rPr>
              <a:t>“恢复”按钮</a:t>
            </a:r>
            <a:r>
              <a:rPr lang="zh-CN" altLang="en-US" sz="2000" b="1" dirty="0" smtClean="0">
                <a:latin typeface="Arial" pitchFamily="34" charset="0"/>
                <a:ea typeface="宋体" pitchFamily="2" charset="-122"/>
              </a:rPr>
              <a:t>     </a:t>
            </a:r>
            <a:r>
              <a:rPr lang="zh-CN" altLang="en-US" sz="2000" dirty="0" smtClean="0">
                <a:latin typeface="Arial" pitchFamily="34" charset="0"/>
                <a:ea typeface="宋体" pitchFamily="2" charset="-122"/>
              </a:rPr>
              <a:t>。</a:t>
            </a: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010A31A8-E6F9-4842-A585-3AA4195BC661}" type="slidenum">
              <a:rPr lang="zh-CN" altLang="en-US" sz="1200">
                <a:solidFill>
                  <a:schemeClr val="bg1"/>
                </a:solidFill>
                <a:latin typeface="+mn-lt"/>
                <a:ea typeface="宋体" charset="-122"/>
              </a:rPr>
              <a:pPr>
                <a:defRPr/>
              </a:pPr>
              <a:t>82</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39942"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9943"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9944"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39945"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39946" name="Picture 3" descr="F:\CDROM\图标\撤销.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5494338" y="2146300"/>
            <a:ext cx="280987"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4" descr="F:\CDROM\图标\恢复.t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773613" y="2767013"/>
            <a:ext cx="2174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40963" name="Rectangle 3"/>
          <p:cNvSpPr>
            <a:spLocks noGrp="1" noChangeArrowheads="1"/>
          </p:cNvSpPr>
          <p:nvPr>
            <p:ph type="body" idx="4294967295"/>
          </p:nvPr>
        </p:nvSpPr>
        <p:spPr>
          <a:xfrm>
            <a:off x="828675" y="1268413"/>
            <a:ext cx="7488238" cy="2665412"/>
          </a:xfrm>
        </p:spPr>
        <p:txBody>
          <a:bodyPr/>
          <a:lstStyle/>
          <a:p>
            <a:r>
              <a:rPr lang="zh-CN" altLang="en-US" b="0" dirty="0" smtClean="0">
                <a:ea typeface="宋体" pitchFamily="2" charset="-122"/>
              </a:rPr>
              <a:t>查找与替换文本</a:t>
            </a:r>
            <a:endParaRPr lang="en-US" altLang="zh-CN" b="0" dirty="0" smtClean="0">
              <a:ea typeface="宋体" pitchFamily="2" charset="-122"/>
            </a:endParaRPr>
          </a:p>
          <a:p>
            <a:pPr lvl="1"/>
            <a:r>
              <a:rPr lang="en-US" altLang="zh-CN" sz="2400" dirty="0" smtClean="0">
                <a:latin typeface="Arial" pitchFamily="34" charset="0"/>
                <a:ea typeface="宋体" pitchFamily="2" charset="-122"/>
              </a:rPr>
              <a:t>1. </a:t>
            </a:r>
            <a:r>
              <a:rPr lang="zh-CN" altLang="en-US" sz="2400" dirty="0" smtClean="0">
                <a:latin typeface="Arial" pitchFamily="34" charset="0"/>
                <a:ea typeface="宋体" pitchFamily="2" charset="-122"/>
              </a:rPr>
              <a:t>查找文本</a:t>
            </a:r>
          </a:p>
          <a:p>
            <a:pPr lvl="1"/>
            <a:r>
              <a:rPr lang="en-US" altLang="zh-CN" sz="2400" dirty="0" smtClean="0">
                <a:latin typeface="Arial" pitchFamily="34" charset="0"/>
                <a:ea typeface="宋体" pitchFamily="2" charset="-122"/>
              </a:rPr>
              <a:t>2. </a:t>
            </a:r>
            <a:r>
              <a:rPr lang="zh-CN" altLang="en-US" sz="2400" dirty="0" smtClean="0">
                <a:latin typeface="Arial" pitchFamily="34" charset="0"/>
                <a:ea typeface="宋体" pitchFamily="2" charset="-122"/>
              </a:rPr>
              <a:t>替换文本</a:t>
            </a: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13D6A4B1-ACCC-4874-8E4C-FA4D89CE6651}" type="slidenum">
              <a:rPr lang="zh-CN" altLang="en-US" sz="1200">
                <a:solidFill>
                  <a:schemeClr val="bg1"/>
                </a:solidFill>
                <a:latin typeface="+mn-lt"/>
                <a:ea typeface="宋体" charset="-122"/>
              </a:rPr>
              <a:pPr>
                <a:defRPr/>
              </a:pPr>
              <a:t>83</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40966"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0967"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0968"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0969"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pic>
        <p:nvPicPr>
          <p:cNvPr id="40970" name="Picture 2" descr="F:\抓图\cha01\022.tif"/>
          <p:cNvPicPr>
            <a:picLocks noChangeAspect="1" noChangeArrowheads="1"/>
          </p:cNvPicPr>
          <p:nvPr/>
        </p:nvPicPr>
        <p:blipFill>
          <a:blip r:embed="rId2" r:link="rId3">
            <a:extLst>
              <a:ext uri="{28A0092B-C50C-407E-A947-70E740481C1C}">
                <a14:useLocalDpi xmlns:a14="http://schemas.microsoft.com/office/drawing/2010/main" val="0"/>
              </a:ext>
            </a:extLst>
          </a:blip>
          <a:srcRect b="38380"/>
          <a:stretch>
            <a:fillRect/>
          </a:stretch>
        </p:blipFill>
        <p:spPr bwMode="auto">
          <a:xfrm>
            <a:off x="3968750" y="1804988"/>
            <a:ext cx="4132263"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1" name="矩形 12"/>
          <p:cNvSpPr>
            <a:spLocks noChangeArrowheads="1"/>
          </p:cNvSpPr>
          <p:nvPr/>
        </p:nvSpPr>
        <p:spPr bwMode="auto">
          <a:xfrm>
            <a:off x="4679670" y="5589588"/>
            <a:ext cx="2294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pitchFamily="2" charset="-122"/>
              </a:rPr>
              <a:t> </a:t>
            </a:r>
            <a:r>
              <a:rPr lang="zh-CN" altLang="en-US" sz="1600" dirty="0" smtClean="0">
                <a:ea typeface="宋体" pitchFamily="2" charset="-122"/>
              </a:rPr>
              <a:t>“查找和替换”</a:t>
            </a:r>
            <a:r>
              <a:rPr lang="zh-CN" altLang="en-US" sz="1600" dirty="0">
                <a:ea typeface="宋体" pitchFamily="2" charset="-122"/>
              </a:rPr>
              <a:t>对话框</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763588" y="381000"/>
            <a:ext cx="7696200" cy="563563"/>
          </a:xfrm>
        </p:spPr>
        <p:txBody>
          <a:bodyPr/>
          <a:lstStyle/>
          <a:p>
            <a:r>
              <a:rPr lang="en-US" altLang="zh-CN" smtClean="0">
                <a:ea typeface="宋体" pitchFamily="2" charset="-122"/>
              </a:rPr>
              <a:t>Office 2010</a:t>
            </a:r>
            <a:r>
              <a:rPr smtClean="0">
                <a:ea typeface="宋体" pitchFamily="2" charset="-122"/>
              </a:rPr>
              <a:t>十大新增功能之一</a:t>
            </a:r>
          </a:p>
        </p:txBody>
      </p:sp>
      <p:sp>
        <p:nvSpPr>
          <p:cNvPr id="41987" name="内容占位符 2"/>
          <p:cNvSpPr>
            <a:spLocks noGrp="1"/>
          </p:cNvSpPr>
          <p:nvPr>
            <p:ph idx="1"/>
          </p:nvPr>
        </p:nvSpPr>
        <p:spPr/>
        <p:txBody>
          <a:bodyPr/>
          <a:lstStyle/>
          <a:p>
            <a:pPr marL="0" indent="0">
              <a:buFont typeface="Wingdings" pitchFamily="2" charset="2"/>
              <a:buNone/>
            </a:pPr>
            <a:r>
              <a:rPr lang="zh-CN" altLang="en-US" smtClean="0">
                <a:solidFill>
                  <a:srgbClr val="C00000"/>
                </a:solidFill>
                <a:ea typeface="宋体" pitchFamily="2" charset="-122"/>
              </a:rPr>
              <a:t>自定义功能区</a:t>
            </a:r>
            <a:endParaRPr lang="en-US" altLang="zh-CN" smtClean="0">
              <a:solidFill>
                <a:srgbClr val="C00000"/>
              </a:solidFill>
              <a:ea typeface="宋体" pitchFamily="2" charset="-122"/>
            </a:endParaRPr>
          </a:p>
          <a:p>
            <a:pPr marL="0" indent="0">
              <a:buFont typeface="Wingdings" pitchFamily="2" charset="2"/>
              <a:buNone/>
            </a:pPr>
            <a:r>
              <a:rPr lang="zh-CN" altLang="en-US" smtClean="0">
                <a:ea typeface="宋体" pitchFamily="2" charset="-122"/>
              </a:rPr>
              <a:t>文件</a:t>
            </a:r>
            <a:r>
              <a:rPr lang="en-US" altLang="zh-CN" smtClean="0">
                <a:ea typeface="宋体" pitchFamily="2" charset="-122"/>
              </a:rPr>
              <a:t>——</a:t>
            </a:r>
            <a:r>
              <a:rPr lang="zh-CN" altLang="en-US" smtClean="0">
                <a:ea typeface="宋体" pitchFamily="2" charset="-122"/>
              </a:rPr>
              <a:t>选项</a:t>
            </a:r>
            <a:r>
              <a:rPr lang="en-US" altLang="zh-CN" smtClean="0">
                <a:ea typeface="宋体" pitchFamily="2" charset="-122"/>
              </a:rPr>
              <a:t>——</a:t>
            </a:r>
            <a:r>
              <a:rPr lang="zh-CN" altLang="en-US" smtClean="0">
                <a:ea typeface="宋体" pitchFamily="2" charset="-122"/>
              </a:rPr>
              <a:t>自定义功能区</a:t>
            </a:r>
          </a:p>
        </p:txBody>
      </p:sp>
      <p:sp>
        <p:nvSpPr>
          <p:cNvPr id="4" name="日期占位符 3"/>
          <p:cNvSpPr>
            <a:spLocks noGrp="1"/>
          </p:cNvSpPr>
          <p:nvPr>
            <p:ph type="dt" sz="quarter" idx="10"/>
          </p:nvPr>
        </p:nvSpPr>
        <p:spPr/>
        <p:txBody>
          <a:bodyPr/>
          <a:lstStyle/>
          <a:p>
            <a:pPr>
              <a:defRPr/>
            </a:pPr>
            <a:fld id="{D2B329D4-1BB4-4A71-8CB4-9FF6DBF9202C}" type="datetime8">
              <a:rPr lang="zh-CN" altLang="en-US" smtClean="0"/>
              <a:pPr>
                <a:defRPr/>
              </a:pPr>
              <a:t>2025年10月10日3时59分</a:t>
            </a:fld>
            <a:endParaRPr lang="zh-CN" altLang="en-US"/>
          </a:p>
        </p:txBody>
      </p:sp>
      <p:sp>
        <p:nvSpPr>
          <p:cNvPr id="5" name="灯片编号占位符 4"/>
          <p:cNvSpPr>
            <a:spLocks noGrp="1"/>
          </p:cNvSpPr>
          <p:nvPr>
            <p:ph type="sldNum" sz="quarter" idx="11"/>
          </p:nvPr>
        </p:nvSpPr>
        <p:spPr/>
        <p:txBody>
          <a:bodyPr/>
          <a:lstStyle/>
          <a:p>
            <a:pPr>
              <a:defRPr/>
            </a:pPr>
            <a:fld id="{7811D20E-55C6-4BD4-9824-6822D5582569}" type="slidenum">
              <a:rPr lang="zh-CN" altLang="en-US" smtClean="0"/>
              <a:pPr>
                <a:defRPr/>
              </a:pPr>
              <a:t>84</a:t>
            </a:fld>
            <a:endParaRPr lang="en-US" altLang="zh-CN" dirty="0"/>
          </a:p>
        </p:txBody>
      </p:sp>
      <p:pic>
        <p:nvPicPr>
          <p:cNvPr id="419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2244725"/>
            <a:ext cx="8096250" cy="441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795963" y="4076700"/>
            <a:ext cx="1079500" cy="144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8" name="矩形 7"/>
          <p:cNvSpPr/>
          <p:nvPr/>
        </p:nvSpPr>
        <p:spPr>
          <a:xfrm>
            <a:off x="6443663" y="5732463"/>
            <a:ext cx="792162" cy="144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763588" y="381000"/>
            <a:ext cx="7696200" cy="563563"/>
          </a:xfrm>
        </p:spPr>
        <p:txBody>
          <a:bodyPr/>
          <a:lstStyle/>
          <a:p>
            <a:r>
              <a:rPr smtClean="0">
                <a:ea typeface="宋体" pitchFamily="2" charset="-122"/>
              </a:rPr>
              <a:t>自定义快速访问工具栏</a:t>
            </a:r>
          </a:p>
        </p:txBody>
      </p:sp>
      <p:sp>
        <p:nvSpPr>
          <p:cNvPr id="43011" name="内容占位符 2"/>
          <p:cNvSpPr>
            <a:spLocks noGrp="1"/>
          </p:cNvSpPr>
          <p:nvPr>
            <p:ph idx="1"/>
          </p:nvPr>
        </p:nvSpPr>
        <p:spPr/>
        <p:txBody>
          <a:bodyPr/>
          <a:lstStyle/>
          <a:p>
            <a:r>
              <a:rPr lang="zh-CN" altLang="en-US" smtClean="0">
                <a:ea typeface="宋体" pitchFamily="2" charset="-122"/>
              </a:rPr>
              <a:t>单击右侧快翻按钮，选择要添加的项。</a:t>
            </a:r>
          </a:p>
        </p:txBody>
      </p:sp>
      <p:sp>
        <p:nvSpPr>
          <p:cNvPr id="4" name="日期占位符 3"/>
          <p:cNvSpPr>
            <a:spLocks noGrp="1"/>
          </p:cNvSpPr>
          <p:nvPr>
            <p:ph type="dt" sz="quarter" idx="10"/>
          </p:nvPr>
        </p:nvSpPr>
        <p:spPr/>
        <p:txBody>
          <a:bodyPr/>
          <a:lstStyle/>
          <a:p>
            <a:pPr>
              <a:defRPr/>
            </a:pPr>
            <a:fld id="{D2B329D4-1BB4-4A71-8CB4-9FF6DBF9202C}" type="datetime8">
              <a:rPr lang="zh-CN" altLang="en-US" smtClean="0"/>
              <a:pPr>
                <a:defRPr/>
              </a:pPr>
              <a:t>2025年10月10日3时59分</a:t>
            </a:fld>
            <a:endParaRPr lang="zh-CN" altLang="en-US"/>
          </a:p>
        </p:txBody>
      </p:sp>
      <p:sp>
        <p:nvSpPr>
          <p:cNvPr id="5" name="灯片编号占位符 4"/>
          <p:cNvSpPr>
            <a:spLocks noGrp="1"/>
          </p:cNvSpPr>
          <p:nvPr>
            <p:ph type="sldNum" sz="quarter" idx="11"/>
          </p:nvPr>
        </p:nvSpPr>
        <p:spPr/>
        <p:txBody>
          <a:bodyPr/>
          <a:lstStyle/>
          <a:p>
            <a:pPr>
              <a:defRPr/>
            </a:pPr>
            <a:fld id="{50B570CB-884C-43C4-AC17-16984D905D98}" type="slidenum">
              <a:rPr lang="zh-CN" altLang="en-US" smtClean="0"/>
              <a:pPr>
                <a:defRPr/>
              </a:pPr>
              <a:t>85</a:t>
            </a:fld>
            <a:endParaRPr lang="en-US" altLang="zh-C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892300"/>
            <a:ext cx="548640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708275" y="1916113"/>
            <a:ext cx="1763713" cy="36734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763588" y="381000"/>
            <a:ext cx="7696200" cy="563563"/>
          </a:xfrm>
        </p:spPr>
        <p:txBody>
          <a:bodyPr/>
          <a:lstStyle/>
          <a:p>
            <a:r>
              <a:rPr lang="en-US" altLang="zh-CN" smtClean="0">
                <a:ea typeface="宋体" pitchFamily="2" charset="-122"/>
              </a:rPr>
              <a:t>Office 2010</a:t>
            </a:r>
            <a:r>
              <a:rPr smtClean="0">
                <a:ea typeface="宋体" pitchFamily="2" charset="-122"/>
              </a:rPr>
              <a:t>十大新增功能之二</a:t>
            </a:r>
          </a:p>
        </p:txBody>
      </p:sp>
      <p:sp>
        <p:nvSpPr>
          <p:cNvPr id="44035" name="内容占位符 2"/>
          <p:cNvSpPr>
            <a:spLocks noGrp="1"/>
          </p:cNvSpPr>
          <p:nvPr>
            <p:ph idx="1"/>
          </p:nvPr>
        </p:nvSpPr>
        <p:spPr>
          <a:xfrm>
            <a:off x="395288" y="950913"/>
            <a:ext cx="8229600" cy="5172075"/>
          </a:xfrm>
        </p:spPr>
        <p:txBody>
          <a:bodyPr/>
          <a:lstStyle/>
          <a:p>
            <a:pPr marL="0" indent="0">
              <a:buFont typeface="Wingdings" pitchFamily="2" charset="2"/>
              <a:buNone/>
            </a:pPr>
            <a:r>
              <a:rPr lang="zh-CN" altLang="en-US" smtClean="0">
                <a:solidFill>
                  <a:srgbClr val="C00000"/>
                </a:solidFill>
                <a:ea typeface="宋体" pitchFamily="2" charset="-122"/>
              </a:rPr>
              <a:t>导航窗格</a:t>
            </a:r>
            <a:endParaRPr lang="en-US" altLang="zh-CN" smtClean="0">
              <a:solidFill>
                <a:srgbClr val="C00000"/>
              </a:solidFill>
              <a:ea typeface="宋体" pitchFamily="2" charset="-122"/>
            </a:endParaRPr>
          </a:p>
          <a:p>
            <a:pPr marL="0" indent="0">
              <a:buFont typeface="Wingdings" pitchFamily="2" charset="2"/>
              <a:buNone/>
            </a:pPr>
            <a:r>
              <a:rPr lang="zh-CN" altLang="en-US" smtClean="0">
                <a:ea typeface="宋体" pitchFamily="2" charset="-122"/>
              </a:rPr>
              <a:t>开始</a:t>
            </a:r>
            <a:r>
              <a:rPr lang="en-US" altLang="zh-CN" smtClean="0">
                <a:ea typeface="宋体" pitchFamily="2" charset="-122"/>
              </a:rPr>
              <a:t>——</a:t>
            </a:r>
            <a:r>
              <a:rPr lang="zh-CN" altLang="en-US" smtClean="0">
                <a:ea typeface="宋体" pitchFamily="2" charset="-122"/>
              </a:rPr>
              <a:t>查找，就可以打开导航窗格</a:t>
            </a:r>
          </a:p>
        </p:txBody>
      </p:sp>
      <p:sp>
        <p:nvSpPr>
          <p:cNvPr id="4" name="日期占位符 3"/>
          <p:cNvSpPr>
            <a:spLocks noGrp="1"/>
          </p:cNvSpPr>
          <p:nvPr>
            <p:ph type="dt" sz="quarter" idx="10"/>
          </p:nvPr>
        </p:nvSpPr>
        <p:spPr/>
        <p:txBody>
          <a:bodyPr/>
          <a:lstStyle/>
          <a:p>
            <a:pPr>
              <a:defRPr/>
            </a:pPr>
            <a:fld id="{D2B329D4-1BB4-4A71-8CB4-9FF6DBF9202C}" type="datetime8">
              <a:rPr lang="zh-CN" altLang="en-US" smtClean="0"/>
              <a:pPr>
                <a:defRPr/>
              </a:pPr>
              <a:t>2025年10月10日3时59分</a:t>
            </a:fld>
            <a:endParaRPr lang="zh-CN" altLang="en-US"/>
          </a:p>
        </p:txBody>
      </p:sp>
      <p:sp>
        <p:nvSpPr>
          <p:cNvPr id="5" name="灯片编号占位符 4"/>
          <p:cNvSpPr>
            <a:spLocks noGrp="1"/>
          </p:cNvSpPr>
          <p:nvPr>
            <p:ph type="sldNum" sz="quarter" idx="11"/>
          </p:nvPr>
        </p:nvSpPr>
        <p:spPr/>
        <p:txBody>
          <a:bodyPr/>
          <a:lstStyle/>
          <a:p>
            <a:pPr>
              <a:defRPr/>
            </a:pPr>
            <a:fld id="{027DFB40-CCF0-445C-A681-4F83ED7543D6}" type="slidenum">
              <a:rPr lang="zh-CN" altLang="en-US" smtClean="0"/>
              <a:pPr>
                <a:defRPr/>
              </a:pPr>
              <a:t>86</a:t>
            </a:fld>
            <a:endParaRPr lang="en-US" altLang="zh-CN" dirty="0"/>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00288"/>
            <a:ext cx="5688013" cy="400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a:xfrm>
            <a:off x="755650" y="2997200"/>
            <a:ext cx="360363" cy="2873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11" name="直接连接符 10"/>
          <p:cNvCxnSpPr/>
          <p:nvPr/>
        </p:nvCxnSpPr>
        <p:spPr>
          <a:xfrm flipV="1">
            <a:off x="1116013" y="2060575"/>
            <a:ext cx="5543550" cy="9366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6659563" y="2060575"/>
            <a:ext cx="1657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b="1">
                <a:solidFill>
                  <a:srgbClr val="FF0000"/>
                </a:solidFill>
                <a:ea typeface="宋体" pitchFamily="2" charset="-122"/>
              </a:rPr>
              <a:t>浏览文档标题</a:t>
            </a:r>
          </a:p>
        </p:txBody>
      </p:sp>
      <p:sp>
        <p:nvSpPr>
          <p:cNvPr id="18" name="圆角矩形 17"/>
          <p:cNvSpPr/>
          <p:nvPr/>
        </p:nvSpPr>
        <p:spPr>
          <a:xfrm>
            <a:off x="1187450" y="3068638"/>
            <a:ext cx="180975"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19" name="直接连接符 18"/>
          <p:cNvCxnSpPr>
            <a:stCxn id="18" idx="2"/>
            <a:endCxn id="44044" idx="1"/>
          </p:cNvCxnSpPr>
          <p:nvPr/>
        </p:nvCxnSpPr>
        <p:spPr>
          <a:xfrm>
            <a:off x="1277938" y="3284538"/>
            <a:ext cx="5381625" cy="252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044" name="TextBox 19"/>
          <p:cNvSpPr txBox="1">
            <a:spLocks noChangeArrowheads="1"/>
          </p:cNvSpPr>
          <p:nvPr/>
        </p:nvSpPr>
        <p:spPr bwMode="auto">
          <a:xfrm>
            <a:off x="6659563" y="33528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b="1">
                <a:solidFill>
                  <a:srgbClr val="FF0000"/>
                </a:solidFill>
                <a:ea typeface="宋体" pitchFamily="2" charset="-122"/>
              </a:rPr>
              <a:t>浏览文档页面</a:t>
            </a:r>
          </a:p>
        </p:txBody>
      </p:sp>
      <p:sp>
        <p:nvSpPr>
          <p:cNvPr id="23" name="圆角矩形 22"/>
          <p:cNvSpPr/>
          <p:nvPr/>
        </p:nvSpPr>
        <p:spPr>
          <a:xfrm>
            <a:off x="1403350" y="2997200"/>
            <a:ext cx="360363" cy="2159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cxnSp>
        <p:nvCxnSpPr>
          <p:cNvPr id="24" name="直接连接符 23"/>
          <p:cNvCxnSpPr>
            <a:stCxn id="23" idx="3"/>
            <a:endCxn id="25" idx="1"/>
          </p:cNvCxnSpPr>
          <p:nvPr/>
        </p:nvCxnSpPr>
        <p:spPr>
          <a:xfrm>
            <a:off x="1763713" y="3105150"/>
            <a:ext cx="5048250" cy="12192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a:spLocks noChangeArrowheads="1"/>
          </p:cNvSpPr>
          <p:nvPr/>
        </p:nvSpPr>
        <p:spPr bwMode="auto">
          <a:xfrm>
            <a:off x="6811963" y="4140200"/>
            <a:ext cx="1657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zh-CN" altLang="en-US" b="1">
                <a:solidFill>
                  <a:srgbClr val="FF0000"/>
                </a:solidFill>
                <a:ea typeface="宋体" pitchFamily="2" charset="-122"/>
              </a:rPr>
              <a:t>搜索文档内容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23" grpId="0" animBg="1"/>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755650" y="346075"/>
            <a:ext cx="7696200" cy="563563"/>
          </a:xfrm>
        </p:spPr>
        <p:txBody>
          <a:bodyPr/>
          <a:lstStyle/>
          <a:p>
            <a:pPr eaLnBrk="1" hangingPunct="1"/>
            <a:r>
              <a:rPr lang="zh-CN" altLang="en-US" dirty="0">
                <a:ea typeface="宋体" pitchFamily="2" charset="-122"/>
              </a:rPr>
              <a:t>任务</a:t>
            </a:r>
            <a:r>
              <a:rPr lang="en-US" altLang="zh-CN" dirty="0">
                <a:ea typeface="宋体" pitchFamily="2" charset="-122"/>
              </a:rPr>
              <a:t>1 Word 2010</a:t>
            </a:r>
            <a:r>
              <a:rPr lang="zh-CN" altLang="en-US" dirty="0">
                <a:ea typeface="宋体" pitchFamily="2" charset="-122"/>
              </a:rPr>
              <a:t>的基本操作</a:t>
            </a:r>
            <a:endParaRPr dirty="0" smtClean="0">
              <a:ea typeface="宋体" pitchFamily="2" charset="-122"/>
            </a:endParaRPr>
          </a:p>
        </p:txBody>
      </p:sp>
      <p:sp>
        <p:nvSpPr>
          <p:cNvPr id="40963" name="Rectangle 3"/>
          <p:cNvSpPr>
            <a:spLocks noGrp="1" noChangeArrowheads="1"/>
          </p:cNvSpPr>
          <p:nvPr>
            <p:ph type="body" idx="4294967295"/>
          </p:nvPr>
        </p:nvSpPr>
        <p:spPr>
          <a:xfrm>
            <a:off x="828675" y="1268413"/>
            <a:ext cx="7488238" cy="2665412"/>
          </a:xfrm>
        </p:spPr>
        <p:txBody>
          <a:bodyPr/>
          <a:lstStyle/>
          <a:p>
            <a:r>
              <a:rPr lang="zh-CN" altLang="en-US" b="0" dirty="0" smtClean="0">
                <a:ea typeface="宋体" pitchFamily="2" charset="-122"/>
              </a:rPr>
              <a:t>练习</a:t>
            </a:r>
            <a:endParaRPr lang="en-US" altLang="zh-CN" b="0" dirty="0" smtClean="0">
              <a:ea typeface="宋体" pitchFamily="2" charset="-122"/>
            </a:endParaRPr>
          </a:p>
          <a:p>
            <a:pPr marL="0" indent="0">
              <a:buNone/>
            </a:pPr>
            <a:r>
              <a:rPr lang="en-US" altLang="zh-CN" b="0" dirty="0">
                <a:ea typeface="宋体" pitchFamily="2" charset="-122"/>
              </a:rPr>
              <a:t> </a:t>
            </a:r>
            <a:r>
              <a:rPr lang="en-US" altLang="zh-CN" b="0" dirty="0" smtClean="0">
                <a:ea typeface="宋体" pitchFamily="2" charset="-122"/>
              </a:rPr>
              <a:t>   </a:t>
            </a:r>
            <a:r>
              <a:rPr lang="zh-CN" altLang="en-US" b="0" dirty="0" smtClean="0">
                <a:ea typeface="宋体" pitchFamily="2" charset="-122"/>
              </a:rPr>
              <a:t>打开：找春天</a:t>
            </a:r>
            <a:r>
              <a:rPr lang="en-US" altLang="zh-CN" b="0" dirty="0" smtClean="0">
                <a:ea typeface="宋体" pitchFamily="2" charset="-122"/>
              </a:rPr>
              <a:t>.</a:t>
            </a:r>
            <a:r>
              <a:rPr lang="en-US" altLang="zh-CN" b="0" dirty="0" err="1" smtClean="0">
                <a:ea typeface="宋体" pitchFamily="2" charset="-122"/>
              </a:rPr>
              <a:t>docx</a:t>
            </a:r>
            <a:endParaRPr lang="en-US" altLang="zh-CN" b="0" dirty="0" smtClean="0">
              <a:ea typeface="宋体" pitchFamily="2" charset="-122"/>
            </a:endParaRPr>
          </a:p>
          <a:p>
            <a:pPr marL="0" indent="0">
              <a:buNone/>
            </a:pPr>
            <a:r>
              <a:rPr lang="en-US" altLang="zh-CN" b="0" dirty="0">
                <a:ea typeface="宋体" pitchFamily="2" charset="-122"/>
              </a:rPr>
              <a:t> </a:t>
            </a:r>
            <a:r>
              <a:rPr lang="en-US" altLang="zh-CN" b="0" dirty="0" smtClean="0">
                <a:ea typeface="宋体" pitchFamily="2" charset="-122"/>
              </a:rPr>
              <a:t>   </a:t>
            </a:r>
            <a:r>
              <a:rPr lang="zh-CN" altLang="en-US" b="0" dirty="0" smtClean="0">
                <a:ea typeface="宋体" pitchFamily="2" charset="-122"/>
              </a:rPr>
              <a:t>对里面的错别字进行修改。</a:t>
            </a:r>
            <a:endParaRPr lang="en-US" altLang="zh-CN" b="0" dirty="0" smtClean="0">
              <a:ea typeface="宋体" pitchFamily="2" charset="-122"/>
            </a:endParaRPr>
          </a:p>
          <a:p>
            <a:endParaRPr lang="zh-CN" altLang="en-US" sz="2400" dirty="0" smtClean="0">
              <a:latin typeface="Arial" pitchFamily="34" charset="0"/>
              <a:ea typeface="宋体" pitchFamily="2" charset="-122"/>
            </a:endParaRPr>
          </a:p>
        </p:txBody>
      </p:sp>
      <p:sp>
        <p:nvSpPr>
          <p:cNvPr id="5" name="灯片编号占位符 4"/>
          <p:cNvSpPr txBox="1">
            <a:spLocks noGrp="1"/>
          </p:cNvSpPr>
          <p:nvPr/>
        </p:nvSpPr>
        <p:spPr bwMode="auto">
          <a:xfrm>
            <a:off x="196850" y="6434138"/>
            <a:ext cx="2133600" cy="241300"/>
          </a:xfrm>
          <a:prstGeom prst="rect">
            <a:avLst/>
          </a:prstGeom>
          <a:noFill/>
          <a:ln>
            <a:miter lim="800000"/>
            <a:headEnd/>
            <a:tailEnd/>
          </a:ln>
        </p:spPr>
        <p:txBody>
          <a:bodyPr/>
          <a:lstStyle/>
          <a:p>
            <a:pPr>
              <a:defRPr/>
            </a:pPr>
            <a:fld id="{13D6A4B1-ACCC-4874-8E4C-FA4D89CE6651}" type="slidenum">
              <a:rPr lang="zh-CN" altLang="en-US" sz="1200">
                <a:solidFill>
                  <a:schemeClr val="bg1"/>
                </a:solidFill>
                <a:latin typeface="+mn-lt"/>
                <a:ea typeface="宋体" charset="-122"/>
              </a:rPr>
              <a:pPr>
                <a:defRPr/>
              </a:pPr>
              <a:t>87</a:t>
            </a:fld>
            <a:endParaRPr lang="en-US" altLang="zh-CN" sz="1200" dirty="0">
              <a:solidFill>
                <a:schemeClr val="bg1"/>
              </a:solidFill>
              <a:latin typeface="+mn-lt"/>
              <a:ea typeface="宋体" charset="-122"/>
            </a:endParaRPr>
          </a:p>
        </p:txBody>
      </p:sp>
      <p:sp>
        <p:nvSpPr>
          <p:cNvPr id="6" name="日期占位符 5"/>
          <p:cNvSpPr txBox="1">
            <a:spLocks noGrp="1"/>
          </p:cNvSpPr>
          <p:nvPr/>
        </p:nvSpPr>
        <p:spPr bwMode="auto">
          <a:xfrm>
            <a:off x="958850" y="6434138"/>
            <a:ext cx="2133600" cy="244475"/>
          </a:xfrm>
          <a:prstGeom prst="rect">
            <a:avLst/>
          </a:prstGeom>
          <a:noFill/>
          <a:ln>
            <a:miter lim="800000"/>
            <a:headEnd/>
            <a:tailEnd/>
          </a:ln>
        </p:spPr>
        <p:txBody>
          <a:bodyPr/>
          <a:lstStyle/>
          <a:p>
            <a:pPr>
              <a:defRPr/>
            </a:pPr>
            <a:fld id="{37BBAB2E-E367-4ED8-A51D-BEE4BB82E8A7}" type="datetime8">
              <a:rPr lang="zh-CN" altLang="en-US" sz="1200">
                <a:solidFill>
                  <a:schemeClr val="bg1"/>
                </a:solidFill>
                <a:latin typeface="+mn-lt"/>
                <a:ea typeface="宋体" charset="-122"/>
              </a:rPr>
              <a:pPr>
                <a:defRPr/>
              </a:pPr>
              <a:t>2025年10月10日3时59分</a:t>
            </a:fld>
            <a:endParaRPr lang="zh-CN" altLang="en-US" sz="1200" dirty="0">
              <a:solidFill>
                <a:schemeClr val="bg1"/>
              </a:solidFill>
              <a:latin typeface="+mn-lt"/>
              <a:ea typeface="宋体" charset="-122"/>
            </a:endParaRPr>
          </a:p>
        </p:txBody>
      </p:sp>
      <p:sp>
        <p:nvSpPr>
          <p:cNvPr id="40966" name="Rectangle 6"/>
          <p:cNvSpPr>
            <a:spLocks noChangeArrowheads="1"/>
          </p:cNvSpPr>
          <p:nvPr/>
        </p:nvSpPr>
        <p:spPr bwMode="auto">
          <a:xfrm>
            <a:off x="6254750" y="2849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0967" name="Rectangle 7"/>
          <p:cNvSpPr>
            <a:spLocks noChangeArrowheads="1"/>
          </p:cNvSpPr>
          <p:nvPr/>
        </p:nvSpPr>
        <p:spPr bwMode="auto">
          <a:xfrm>
            <a:off x="6973888" y="2541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0968" name="Rectangle 11"/>
          <p:cNvSpPr>
            <a:spLocks noChangeArrowheads="1"/>
          </p:cNvSpPr>
          <p:nvPr/>
        </p:nvSpPr>
        <p:spPr bwMode="auto">
          <a:xfrm>
            <a:off x="6973888" y="3238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
        <p:nvSpPr>
          <p:cNvPr id="40969"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pitchFamily="2" charset="-122"/>
            </a:endParaRPr>
          </a:p>
        </p:txBody>
      </p:sp>
    </p:spTree>
    <p:extLst>
      <p:ext uri="{BB962C8B-B14F-4D97-AF65-F5344CB8AC3E}">
        <p14:creationId xmlns:p14="http://schemas.microsoft.com/office/powerpoint/2010/main" val="21702454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dirty="0" smtClean="0"/>
              <a:t>任务</a:t>
            </a:r>
            <a:r>
              <a:rPr lang="en-US" altLang="zh-CN" dirty="0" smtClean="0"/>
              <a:t>2  </a:t>
            </a:r>
            <a:r>
              <a:rPr dirty="0" smtClean="0"/>
              <a:t>设置文本格式</a:t>
            </a:r>
            <a:r>
              <a:rPr lang="zh-CN" altLang="en-US" dirty="0" smtClean="0"/>
              <a:t>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6CB22E66-7E92-4FCF-B5A0-F36159CA1182}" type="slidenum">
              <a:rPr lang="zh-CN" altLang="en-US" smtClean="0"/>
              <a:pPr>
                <a:defRPr/>
              </a:pPr>
              <a:t>88</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6149"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6150"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6151"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6152"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6153" name="内容占位符 17"/>
          <p:cNvSpPr>
            <a:spLocks noGrp="1"/>
          </p:cNvSpPr>
          <p:nvPr>
            <p:ph idx="1"/>
          </p:nvPr>
        </p:nvSpPr>
        <p:spPr>
          <a:xfrm>
            <a:off x="457200" y="1066800"/>
            <a:ext cx="8229600" cy="1425575"/>
          </a:xfrm>
        </p:spPr>
        <p:txBody>
          <a:bodyPr/>
          <a:lstStyle/>
          <a:p>
            <a:r>
              <a:rPr lang="zh-CN" altLang="en-US" b="0" dirty="0" smtClean="0">
                <a:ea typeface="宋体" charset="-122"/>
              </a:rPr>
              <a:t>设置字体</a:t>
            </a:r>
          </a:p>
          <a:p>
            <a:pPr lvl="1"/>
            <a:r>
              <a:rPr lang="en-US" altLang="zh-CN" sz="2400" dirty="0" smtClean="0">
                <a:ea typeface="宋体" charset="-122"/>
              </a:rPr>
              <a:t>1. </a:t>
            </a:r>
            <a:r>
              <a:rPr lang="zh-CN" altLang="en-US" sz="2400" dirty="0" smtClean="0">
                <a:ea typeface="宋体" charset="-122"/>
              </a:rPr>
              <a:t>在“字体”下拉列表框中设置字体</a:t>
            </a:r>
          </a:p>
          <a:p>
            <a:pPr lvl="1"/>
            <a:r>
              <a:rPr lang="en-US" altLang="zh-CN" sz="2400" dirty="0" smtClean="0">
                <a:ea typeface="宋体" charset="-122"/>
              </a:rPr>
              <a:t>2. </a:t>
            </a:r>
            <a:r>
              <a:rPr lang="zh-CN" altLang="en-US" sz="2400" dirty="0" smtClean="0">
                <a:ea typeface="宋体" charset="-122"/>
              </a:rPr>
              <a:t>通过菜单命令设置字体</a:t>
            </a:r>
          </a:p>
          <a:p>
            <a:endParaRPr lang="zh-CN" altLang="en-US" dirty="0" smtClean="0">
              <a:ea typeface="宋体" charset="-122"/>
            </a:endParaRPr>
          </a:p>
        </p:txBody>
      </p:sp>
      <p:pic>
        <p:nvPicPr>
          <p:cNvPr id="6154" name="Picture 21" descr="F:\CDROM\抓图\Cha02\001.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92275" y="2651125"/>
            <a:ext cx="446405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矩形 22"/>
          <p:cNvSpPr>
            <a:spLocks noChangeArrowheads="1"/>
          </p:cNvSpPr>
          <p:nvPr/>
        </p:nvSpPr>
        <p:spPr bwMode="auto">
          <a:xfrm>
            <a:off x="2555875" y="5876925"/>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ea typeface="宋体" charset="-122"/>
              </a:rPr>
              <a:t>“字体”</a:t>
            </a:r>
            <a:r>
              <a:rPr lang="zh-CN" altLang="en-US" sz="1600" dirty="0">
                <a:ea typeface="宋体" charset="-122"/>
              </a:rPr>
              <a:t>下拉列表</a:t>
            </a:r>
          </a:p>
        </p:txBody>
      </p:sp>
    </p:spTree>
    <p:extLst>
      <p:ext uri="{BB962C8B-B14F-4D97-AF65-F5344CB8AC3E}">
        <p14:creationId xmlns:p14="http://schemas.microsoft.com/office/powerpoint/2010/main" val="14230004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fade">
                                      <p:cBhvr>
                                        <p:cTn id="12"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73698B7A-7834-4E37-AF06-40C4238F45F7}" type="slidenum">
              <a:rPr lang="zh-CN" altLang="en-US" smtClean="0"/>
              <a:pPr>
                <a:defRPr/>
              </a:pPr>
              <a:t>89</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7173"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7174"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7175"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7176"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7177" name="内容占位符 17"/>
          <p:cNvSpPr>
            <a:spLocks noGrp="1"/>
          </p:cNvSpPr>
          <p:nvPr>
            <p:ph idx="1"/>
          </p:nvPr>
        </p:nvSpPr>
        <p:spPr>
          <a:xfrm>
            <a:off x="519113" y="1211263"/>
            <a:ext cx="8229600" cy="704850"/>
          </a:xfrm>
        </p:spPr>
        <p:txBody>
          <a:bodyPr/>
          <a:lstStyle/>
          <a:p>
            <a:r>
              <a:rPr lang="zh-CN" altLang="en-US" b="0" dirty="0" smtClean="0">
                <a:ea typeface="宋体" charset="-122"/>
              </a:rPr>
              <a:t>设置字号</a:t>
            </a:r>
          </a:p>
        </p:txBody>
      </p:sp>
      <p:pic>
        <p:nvPicPr>
          <p:cNvPr id="7178" name="Picture 2" descr="F:\CDROM\抓图\Cha02\004.TIF"/>
          <p:cNvPicPr>
            <a:picLocks noChangeAspect="1" noChangeArrowheads="1"/>
          </p:cNvPicPr>
          <p:nvPr/>
        </p:nvPicPr>
        <p:blipFill>
          <a:blip r:embed="rId2" r:link="rId3">
            <a:extLst>
              <a:ext uri="{28A0092B-C50C-407E-A947-70E740481C1C}">
                <a14:useLocalDpi xmlns:a14="http://schemas.microsoft.com/office/drawing/2010/main" val="0"/>
              </a:ext>
            </a:extLst>
          </a:blip>
          <a:srcRect b="31396"/>
          <a:stretch>
            <a:fillRect/>
          </a:stretch>
        </p:blipFill>
        <p:spPr bwMode="auto">
          <a:xfrm>
            <a:off x="611188" y="1844675"/>
            <a:ext cx="417671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3" descr="F:\CDROM\抓图\Cha02\005.T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003800" y="1844675"/>
            <a:ext cx="38163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矩形 14"/>
          <p:cNvSpPr>
            <a:spLocks noChangeArrowheads="1"/>
          </p:cNvSpPr>
          <p:nvPr/>
        </p:nvSpPr>
        <p:spPr bwMode="auto">
          <a:xfrm>
            <a:off x="1993900" y="588645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ea typeface="宋体" charset="-122"/>
              </a:rPr>
              <a:t>“字号”</a:t>
            </a:r>
            <a:r>
              <a:rPr lang="zh-CN" altLang="en-US" sz="1600" dirty="0">
                <a:ea typeface="宋体" charset="-122"/>
              </a:rPr>
              <a:t>下拉列表</a:t>
            </a:r>
          </a:p>
        </p:txBody>
      </p:sp>
      <p:sp>
        <p:nvSpPr>
          <p:cNvPr id="7181" name="矩形 15"/>
          <p:cNvSpPr>
            <a:spLocks noChangeArrowheads="1"/>
          </p:cNvSpPr>
          <p:nvPr/>
        </p:nvSpPr>
        <p:spPr bwMode="auto">
          <a:xfrm>
            <a:off x="5588536" y="5900738"/>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ea typeface="宋体" charset="-122"/>
              </a:rPr>
              <a:t>将</a:t>
            </a:r>
            <a:r>
              <a:rPr lang="zh-CN" altLang="en-US" sz="1600" dirty="0">
                <a:ea typeface="宋体" charset="-122"/>
              </a:rPr>
              <a:t>选定文本的字号改为二号</a:t>
            </a:r>
          </a:p>
        </p:txBody>
      </p:sp>
    </p:spTree>
    <p:extLst>
      <p:ext uri="{BB962C8B-B14F-4D97-AF65-F5344CB8AC3E}">
        <p14:creationId xmlns:p14="http://schemas.microsoft.com/office/powerpoint/2010/main" val="525830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p:txBody>
          <a:bodyPr/>
          <a:lstStyle/>
          <a:p>
            <a:pPr>
              <a:defRPr/>
            </a:pPr>
            <a:endParaRPr lang="zh-CN" altLang="en-US"/>
          </a:p>
          <a:p>
            <a:pPr>
              <a:defRPr/>
            </a:pPr>
            <a:fld id="{A92918D9-9236-4263-B167-82A6D85BAADD}" type="slidenum">
              <a:rPr lang="zh-CN" altLang="en-US"/>
              <a:t>9</a:t>
            </a:fld>
            <a:endParaRPr lang="en-US" altLang="zh-CN"/>
          </a:p>
        </p:txBody>
      </p:sp>
      <p:sp>
        <p:nvSpPr>
          <p:cNvPr id="30722" name="Rectangle 2"/>
          <p:cNvSpPr>
            <a:spLocks noGrp="1" noChangeArrowheads="1"/>
          </p:cNvSpPr>
          <p:nvPr>
            <p:ph type="title"/>
          </p:nvPr>
        </p:nvSpPr>
        <p:spPr/>
        <p:txBody>
          <a:bodyPr/>
          <a:lstStyle/>
          <a:p>
            <a:pPr eaLnBrk="1" hangingPunct="1">
              <a:defRPr/>
            </a:pPr>
            <a:r>
              <a:rPr lang="en-US" altLang="zh-CN"/>
              <a:t>Windows </a:t>
            </a:r>
            <a:r>
              <a:rPr lang="zh-CN" altLang="en-US"/>
              <a:t>操作系统</a:t>
            </a:r>
          </a:p>
        </p:txBody>
      </p:sp>
      <p:pic>
        <p:nvPicPr>
          <p:cNvPr id="18436" name="Picture 3" descr="bill g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8" y="1889125"/>
            <a:ext cx="2395537"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50" y="1554163"/>
            <a:ext cx="34147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5"/>
          <p:cNvSpPr>
            <a:spLocks noGrp="1" noChangeArrowheads="1"/>
          </p:cNvSpPr>
          <p:nvPr>
            <p:ph type="body" idx="1"/>
          </p:nvPr>
        </p:nvSpPr>
        <p:spPr>
          <a:xfrm>
            <a:off x="1487488" y="5038725"/>
            <a:ext cx="6992937" cy="947738"/>
          </a:xfrm>
          <a:solidFill>
            <a:srgbClr val="FFCCFF"/>
          </a:solidFill>
        </p:spPr>
        <p:txBody>
          <a:bodyPr/>
          <a:lstStyle/>
          <a:p>
            <a:pPr eaLnBrk="1" hangingPunct="1">
              <a:lnSpc>
                <a:spcPct val="110000"/>
              </a:lnSpc>
              <a:buFont typeface="Arial" panose="020B0604020202020204" pitchFamily="34" charset="0"/>
              <a:buNone/>
            </a:pPr>
            <a:r>
              <a:rPr lang="en-US" altLang="zh-CN" sz="2800" b="1" smtClean="0"/>
              <a:t>Microsoft=“</a:t>
            </a:r>
            <a:r>
              <a:rPr lang="en-US" altLang="zh-CN" sz="2800" b="1" smtClean="0">
                <a:solidFill>
                  <a:srgbClr val="FF0000"/>
                </a:solidFill>
              </a:rPr>
              <a:t>micro</a:t>
            </a:r>
            <a:r>
              <a:rPr lang="en-US" altLang="zh-CN" sz="2800" b="1" smtClean="0"/>
              <a:t>computer”+“</a:t>
            </a:r>
            <a:r>
              <a:rPr lang="en-US" altLang="zh-CN" sz="2800" b="1" smtClean="0">
                <a:solidFill>
                  <a:srgbClr val="FF0000"/>
                </a:solidFill>
              </a:rPr>
              <a:t>soft</a:t>
            </a:r>
            <a:r>
              <a:rPr lang="en-US" altLang="zh-CN" sz="2800" b="1" smtClean="0"/>
              <a:t>ware”</a:t>
            </a:r>
          </a:p>
        </p:txBody>
      </p:sp>
      <p:sp>
        <p:nvSpPr>
          <p:cNvPr id="18439" name="Rectangle 6"/>
          <p:cNvSpPr>
            <a:spLocks noChangeArrowheads="1"/>
          </p:cNvSpPr>
          <p:nvPr/>
        </p:nvSpPr>
        <p:spPr bwMode="auto">
          <a:xfrm>
            <a:off x="3722688" y="3646488"/>
            <a:ext cx="5022850" cy="947737"/>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10000"/>
              </a:lnSpc>
              <a:spcBef>
                <a:spcPct val="20000"/>
              </a:spcBef>
              <a:buClr>
                <a:schemeClr val="folHlink"/>
              </a:buClr>
              <a:buFont typeface="Arial" panose="020B0604020202020204" pitchFamily="34" charset="0"/>
              <a:buNone/>
            </a:pPr>
            <a:r>
              <a:rPr lang="en-US" altLang="zh-CN" sz="2400" b="1">
                <a:ea typeface="隶书" panose="02010509060101010101" pitchFamily="49" charset="-122"/>
              </a:rPr>
              <a:t>Windows</a:t>
            </a:r>
            <a:r>
              <a:rPr lang="zh-CN" altLang="en-US" sz="2400" b="1">
                <a:ea typeface="隶书" panose="02010509060101010101" pitchFamily="49" charset="-122"/>
              </a:rPr>
              <a:t>是目前世界上用户最多、且兼容性最强的操作系统。 </a:t>
            </a:r>
          </a:p>
        </p:txBody>
      </p:sp>
      <p:sp>
        <p:nvSpPr>
          <p:cNvPr id="18440" name="Rectangle 8"/>
          <p:cNvSpPr>
            <a:spLocks noChangeArrowheads="1"/>
          </p:cNvSpPr>
          <p:nvPr/>
        </p:nvSpPr>
        <p:spPr bwMode="auto">
          <a:xfrm>
            <a:off x="6213475" y="6323013"/>
            <a:ext cx="2547938" cy="3921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lnSpc>
                <a:spcPct val="110000"/>
              </a:lnSpc>
              <a:spcBef>
                <a:spcPct val="20000"/>
              </a:spcBef>
              <a:buClr>
                <a:schemeClr val="folHlink"/>
              </a:buClr>
              <a:buFont typeface="Arial" panose="020B0604020202020204" pitchFamily="34" charset="0"/>
              <a:buNone/>
            </a:pPr>
            <a:r>
              <a:rPr lang="en-US" altLang="zh-CN" sz="2000" b="1">
                <a:latin typeface="黑体" panose="02010609060101010101" pitchFamily="49" charset="-122"/>
                <a:ea typeface="黑体" panose="02010609060101010101" pitchFamily="49" charset="-122"/>
              </a:rPr>
              <a:t>2.2 </a:t>
            </a:r>
            <a:r>
              <a:rPr lang="zh-CN" altLang="en-US" sz="2000" b="1">
                <a:latin typeface="黑体" panose="02010609060101010101" pitchFamily="49" charset="-122"/>
                <a:ea typeface="黑体" panose="02010609060101010101" pitchFamily="49" charset="-122"/>
              </a:rPr>
              <a:t>常见的操作系统</a:t>
            </a:r>
            <a:endParaRPr lang="en-US" altLang="zh-CN"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9193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4003E785-65C0-4F01-B646-368FB397353A}" type="slidenum">
              <a:rPr lang="zh-CN" altLang="en-US" smtClean="0"/>
              <a:pPr>
                <a:defRPr/>
              </a:pPr>
              <a:t>90</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8197"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8198"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8199"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8200"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8201" name="内容占位符 17"/>
          <p:cNvSpPr>
            <a:spLocks noGrp="1"/>
          </p:cNvSpPr>
          <p:nvPr>
            <p:ph idx="1"/>
          </p:nvPr>
        </p:nvSpPr>
        <p:spPr>
          <a:xfrm>
            <a:off x="539750" y="1125538"/>
            <a:ext cx="8229600" cy="704850"/>
          </a:xfrm>
        </p:spPr>
        <p:txBody>
          <a:bodyPr/>
          <a:lstStyle/>
          <a:p>
            <a:r>
              <a:rPr lang="zh-CN" altLang="en-US" b="0" dirty="0" smtClean="0">
                <a:ea typeface="宋体" charset="-122"/>
              </a:rPr>
              <a:t>设置字形</a:t>
            </a:r>
          </a:p>
        </p:txBody>
      </p:sp>
      <p:pic>
        <p:nvPicPr>
          <p:cNvPr id="8202" name="Picture 2" descr="F:\CDROM\抓图\Cha02\006.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84213" y="2349500"/>
            <a:ext cx="417353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3" descr="F:\CDROM\抓图\Cha02\007.t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076825" y="2420938"/>
            <a:ext cx="4002088"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4" name="矩形 18"/>
          <p:cNvSpPr>
            <a:spLocks noChangeArrowheads="1"/>
          </p:cNvSpPr>
          <p:nvPr/>
        </p:nvSpPr>
        <p:spPr bwMode="auto">
          <a:xfrm>
            <a:off x="1423988" y="5751513"/>
            <a:ext cx="27045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将</a:t>
            </a:r>
            <a:r>
              <a:rPr lang="zh-CN" altLang="en-US" sz="1600" dirty="0">
                <a:ea typeface="宋体" charset="-122"/>
              </a:rPr>
              <a:t>选定的文本变为加粗格式</a:t>
            </a:r>
          </a:p>
        </p:txBody>
      </p:sp>
      <p:sp>
        <p:nvSpPr>
          <p:cNvPr id="8205" name="矩形 19"/>
          <p:cNvSpPr>
            <a:spLocks noChangeArrowheads="1"/>
          </p:cNvSpPr>
          <p:nvPr/>
        </p:nvSpPr>
        <p:spPr bwMode="auto">
          <a:xfrm>
            <a:off x="5294313" y="5756275"/>
            <a:ext cx="322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将</a:t>
            </a:r>
            <a:r>
              <a:rPr lang="zh-CN" altLang="en-US" sz="1600" dirty="0">
                <a:ea typeface="宋体" charset="-122"/>
              </a:rPr>
              <a:t>选定的文本变为倾斜格式</a:t>
            </a:r>
          </a:p>
        </p:txBody>
      </p:sp>
      <p:sp>
        <p:nvSpPr>
          <p:cNvPr id="8206" name="TextBox 1"/>
          <p:cNvSpPr txBox="1">
            <a:spLocks noChangeArrowheads="1"/>
          </p:cNvSpPr>
          <p:nvPr/>
        </p:nvSpPr>
        <p:spPr bwMode="auto">
          <a:xfrm>
            <a:off x="1331913" y="1700213"/>
            <a:ext cx="5745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400">
                <a:solidFill>
                  <a:srgbClr val="0070C0"/>
                </a:solidFill>
                <a:ea typeface="宋体" charset="-122"/>
              </a:rPr>
              <a:t>4</a:t>
            </a:r>
            <a:r>
              <a:rPr lang="zh-CN" altLang="en-US" sz="2400">
                <a:solidFill>
                  <a:srgbClr val="0070C0"/>
                </a:solidFill>
                <a:ea typeface="宋体" charset="-122"/>
              </a:rPr>
              <a:t>种字形</a:t>
            </a:r>
            <a:r>
              <a:rPr lang="en-US" altLang="zh-CN" sz="2400">
                <a:solidFill>
                  <a:srgbClr val="0070C0"/>
                </a:solidFill>
                <a:ea typeface="宋体" charset="-122"/>
              </a:rPr>
              <a:t>:  </a:t>
            </a:r>
            <a:r>
              <a:rPr lang="zh-CN" altLang="en-US" sz="2400">
                <a:solidFill>
                  <a:srgbClr val="0070C0"/>
                </a:solidFill>
                <a:ea typeface="宋体" charset="-122"/>
              </a:rPr>
              <a:t>常规，倾斜，加粗，倾斜 加粗</a:t>
            </a:r>
          </a:p>
        </p:txBody>
      </p:sp>
    </p:spTree>
    <p:extLst>
      <p:ext uri="{BB962C8B-B14F-4D97-AF65-F5344CB8AC3E}">
        <p14:creationId xmlns:p14="http://schemas.microsoft.com/office/powerpoint/2010/main" val="23646285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E7436FC0-86BD-494A-A322-9DE5B82C97AA}" type="slidenum">
              <a:rPr lang="zh-CN" altLang="en-US" smtClean="0"/>
              <a:pPr>
                <a:defRPr/>
              </a:pPr>
              <a:t>91</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9221"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9222"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9223"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9224"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9225" name="内容占位符 17"/>
          <p:cNvSpPr>
            <a:spLocks noGrp="1"/>
          </p:cNvSpPr>
          <p:nvPr>
            <p:ph idx="1"/>
          </p:nvPr>
        </p:nvSpPr>
        <p:spPr>
          <a:xfrm>
            <a:off x="539750" y="1125538"/>
            <a:ext cx="8229600" cy="704850"/>
          </a:xfrm>
        </p:spPr>
        <p:txBody>
          <a:bodyPr/>
          <a:lstStyle/>
          <a:p>
            <a:r>
              <a:rPr lang="zh-CN" altLang="en-US" b="0" dirty="0" smtClean="0">
                <a:ea typeface="宋体" charset="-122"/>
              </a:rPr>
              <a:t>设置颜色</a:t>
            </a:r>
          </a:p>
        </p:txBody>
      </p:sp>
      <p:pic>
        <p:nvPicPr>
          <p:cNvPr id="9226" name="Picture 2" descr="F:\CDROM\抓图\Cha02\009.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55750" y="1916113"/>
            <a:ext cx="6616700"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7" name="矩形 14"/>
          <p:cNvSpPr>
            <a:spLocks noChangeArrowheads="1"/>
          </p:cNvSpPr>
          <p:nvPr/>
        </p:nvSpPr>
        <p:spPr bwMode="auto">
          <a:xfrm>
            <a:off x="2887663" y="5972175"/>
            <a:ext cx="292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“字体颜色”</a:t>
            </a:r>
            <a:r>
              <a:rPr lang="zh-CN" altLang="en-US" sz="1600" dirty="0">
                <a:ea typeface="宋体" charset="-122"/>
              </a:rPr>
              <a:t>下拉列表</a:t>
            </a:r>
          </a:p>
        </p:txBody>
      </p:sp>
    </p:spTree>
    <p:extLst>
      <p:ext uri="{BB962C8B-B14F-4D97-AF65-F5344CB8AC3E}">
        <p14:creationId xmlns:p14="http://schemas.microsoft.com/office/powerpoint/2010/main" val="33775587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C1D08E4F-E674-4FA1-8093-65DA792CB21E}" type="slidenum">
              <a:rPr lang="zh-CN" altLang="en-US" smtClean="0"/>
              <a:pPr>
                <a:defRPr/>
              </a:pPr>
              <a:t>92</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0245"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0246"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0247"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0248"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0249" name="内容占位符 17"/>
          <p:cNvSpPr>
            <a:spLocks noGrp="1"/>
          </p:cNvSpPr>
          <p:nvPr>
            <p:ph idx="1"/>
          </p:nvPr>
        </p:nvSpPr>
        <p:spPr>
          <a:xfrm>
            <a:off x="611188" y="1196975"/>
            <a:ext cx="8229600" cy="706438"/>
          </a:xfrm>
        </p:spPr>
        <p:txBody>
          <a:bodyPr/>
          <a:lstStyle/>
          <a:p>
            <a:r>
              <a:rPr lang="zh-CN" altLang="en-US" b="0" dirty="0" smtClean="0">
                <a:ea typeface="宋体" charset="-122"/>
              </a:rPr>
              <a:t>设置特殊效果</a:t>
            </a:r>
          </a:p>
        </p:txBody>
      </p:sp>
      <p:pic>
        <p:nvPicPr>
          <p:cNvPr id="10250" name="Picture 2" descr="F:\CDROM\抓图\Cha02\010.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24075" y="1773238"/>
            <a:ext cx="6021388"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1" name="矩形 12"/>
          <p:cNvSpPr>
            <a:spLocks noChangeArrowheads="1"/>
          </p:cNvSpPr>
          <p:nvPr/>
        </p:nvSpPr>
        <p:spPr bwMode="auto">
          <a:xfrm>
            <a:off x="3779912" y="5829300"/>
            <a:ext cx="18838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设置</a:t>
            </a:r>
            <a:r>
              <a:rPr lang="zh-CN" altLang="en-US" sz="1600" dirty="0">
                <a:ea typeface="宋体" charset="-122"/>
              </a:rPr>
              <a:t>后的文字效果</a:t>
            </a:r>
          </a:p>
        </p:txBody>
      </p:sp>
    </p:spTree>
    <p:extLst>
      <p:ext uri="{BB962C8B-B14F-4D97-AF65-F5344CB8AC3E}">
        <p14:creationId xmlns:p14="http://schemas.microsoft.com/office/powerpoint/2010/main" val="1098525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C0E76702-DFFF-4B78-A55C-E4EB0BE39F22}" type="slidenum">
              <a:rPr lang="zh-CN" altLang="en-US" smtClean="0"/>
              <a:pPr>
                <a:defRPr/>
              </a:pPr>
              <a:t>93</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6389"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6390"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6391"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6392"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6393" name="内容占位符 17"/>
          <p:cNvSpPr>
            <a:spLocks noGrp="1"/>
          </p:cNvSpPr>
          <p:nvPr>
            <p:ph idx="1"/>
          </p:nvPr>
        </p:nvSpPr>
        <p:spPr>
          <a:xfrm>
            <a:off x="735013" y="1268413"/>
            <a:ext cx="8229600" cy="1368425"/>
          </a:xfrm>
        </p:spPr>
        <p:txBody>
          <a:bodyPr/>
          <a:lstStyle/>
          <a:p>
            <a:r>
              <a:rPr lang="zh-CN" altLang="en-US" b="0" dirty="0" smtClean="0">
                <a:ea typeface="宋体" charset="-122"/>
              </a:rPr>
              <a:t>段落缩进</a:t>
            </a:r>
            <a:endParaRPr lang="en-US" altLang="zh-CN" b="0" dirty="0" smtClean="0">
              <a:ea typeface="宋体" charset="-122"/>
            </a:endParaRPr>
          </a:p>
          <a:p>
            <a:pPr lvl="1"/>
            <a:r>
              <a:rPr lang="en-US" altLang="zh-CN" sz="2000" dirty="0" smtClean="0">
                <a:ea typeface="宋体" charset="-122"/>
              </a:rPr>
              <a:t>1. </a:t>
            </a:r>
            <a:r>
              <a:rPr lang="zh-CN" altLang="en-US" sz="2000" dirty="0" smtClean="0">
                <a:ea typeface="宋体" charset="-122"/>
              </a:rPr>
              <a:t>使用标尺设置缩进</a:t>
            </a:r>
          </a:p>
          <a:p>
            <a:pPr lvl="1"/>
            <a:r>
              <a:rPr lang="en-US" altLang="zh-CN" sz="2000" dirty="0" smtClean="0">
                <a:ea typeface="宋体" charset="-122"/>
              </a:rPr>
              <a:t>2. </a:t>
            </a:r>
            <a:r>
              <a:rPr lang="zh-CN" altLang="en-US" sz="2000" dirty="0" smtClean="0">
                <a:ea typeface="宋体" charset="-122"/>
              </a:rPr>
              <a:t>使用“段落”对话框设置缩进</a:t>
            </a:r>
          </a:p>
          <a:p>
            <a:endParaRPr lang="zh-CN" altLang="en-US" b="0" dirty="0" smtClean="0">
              <a:ea typeface="宋体" charset="-122"/>
            </a:endParaRPr>
          </a:p>
        </p:txBody>
      </p:sp>
      <p:pic>
        <p:nvPicPr>
          <p:cNvPr id="16394" name="Picture 2" descr="F:\CDROM\抓图\Cha02\022.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08175" y="2565400"/>
            <a:ext cx="4284663"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5" name="矩形 12"/>
          <p:cNvSpPr>
            <a:spLocks noChangeArrowheads="1"/>
          </p:cNvSpPr>
          <p:nvPr/>
        </p:nvSpPr>
        <p:spPr bwMode="auto">
          <a:xfrm>
            <a:off x="2903397" y="5902325"/>
            <a:ext cx="2294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“缩进和间距”</a:t>
            </a:r>
            <a:r>
              <a:rPr lang="zh-CN" altLang="en-US" sz="1600" dirty="0">
                <a:ea typeface="宋体" charset="-122"/>
              </a:rPr>
              <a:t>选项卡</a:t>
            </a:r>
          </a:p>
        </p:txBody>
      </p:sp>
    </p:spTree>
    <p:extLst>
      <p:ext uri="{BB962C8B-B14F-4D97-AF65-F5344CB8AC3E}">
        <p14:creationId xmlns:p14="http://schemas.microsoft.com/office/powerpoint/2010/main" val="275227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9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9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94"/>
                                        </p:tgtEl>
                                        <p:attrNameLst>
                                          <p:attrName>style.visibility</p:attrName>
                                        </p:attrNameLst>
                                      </p:cBhvr>
                                      <p:to>
                                        <p:strVal val="visible"/>
                                      </p:to>
                                    </p:set>
                                    <p:anim calcmode="lin" valueType="num">
                                      <p:cBhvr additive="base">
                                        <p:cTn id="13" dur="500" fill="hold"/>
                                        <p:tgtEl>
                                          <p:spTgt spid="16394"/>
                                        </p:tgtEl>
                                        <p:attrNameLst>
                                          <p:attrName>ppt_x</p:attrName>
                                        </p:attrNameLst>
                                      </p:cBhvr>
                                      <p:tavLst>
                                        <p:tav tm="0">
                                          <p:val>
                                            <p:strVal val="#ppt_x"/>
                                          </p:val>
                                        </p:tav>
                                        <p:tav tm="100000">
                                          <p:val>
                                            <p:strVal val="#ppt_x"/>
                                          </p:val>
                                        </p:tav>
                                      </p:tavLst>
                                    </p:anim>
                                    <p:anim calcmode="lin" valueType="num">
                                      <p:cBhvr additive="base">
                                        <p:cTn id="14" dur="500" fill="hold"/>
                                        <p:tgtEl>
                                          <p:spTgt spid="1639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395"/>
                                        </p:tgtEl>
                                        <p:attrNameLst>
                                          <p:attrName>style.visibility</p:attrName>
                                        </p:attrNameLst>
                                      </p:cBhvr>
                                      <p:to>
                                        <p:strVal val="visible"/>
                                      </p:to>
                                    </p:set>
                                    <p:animEffect transition="in" filter="fade">
                                      <p:cBhvr>
                                        <p:cTn id="19"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BCFF8B85-18EE-4FB1-900F-8A3D3A3ADEDC}" type="slidenum">
              <a:rPr lang="zh-CN" altLang="en-US" smtClean="0"/>
              <a:pPr>
                <a:defRPr/>
              </a:pPr>
              <a:t>94</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7413"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7414"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7415"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7416"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7417" name="内容占位符 17"/>
          <p:cNvSpPr>
            <a:spLocks noGrp="1"/>
          </p:cNvSpPr>
          <p:nvPr>
            <p:ph idx="1"/>
          </p:nvPr>
        </p:nvSpPr>
        <p:spPr>
          <a:xfrm>
            <a:off x="735013" y="1268413"/>
            <a:ext cx="8229600" cy="1368425"/>
          </a:xfrm>
        </p:spPr>
        <p:txBody>
          <a:bodyPr/>
          <a:lstStyle/>
          <a:p>
            <a:r>
              <a:rPr lang="zh-CN" altLang="en-US" b="0" dirty="0" smtClean="0">
                <a:ea typeface="宋体" charset="-122"/>
              </a:rPr>
              <a:t>设置段落对齐方式</a:t>
            </a:r>
          </a:p>
          <a:p>
            <a:pPr lvl="1"/>
            <a:r>
              <a:rPr lang="en-US" altLang="zh-CN" sz="2000" dirty="0" smtClean="0">
                <a:ea typeface="宋体" charset="-122"/>
              </a:rPr>
              <a:t>1. </a:t>
            </a:r>
            <a:r>
              <a:rPr lang="zh-CN" altLang="en-US" sz="2000" dirty="0" smtClean="0">
                <a:ea typeface="宋体" charset="-122"/>
              </a:rPr>
              <a:t>段落水平对齐方式</a:t>
            </a:r>
          </a:p>
          <a:p>
            <a:pPr lvl="1"/>
            <a:r>
              <a:rPr lang="en-US" altLang="zh-CN" sz="2000" dirty="0" smtClean="0">
                <a:ea typeface="宋体" charset="-122"/>
              </a:rPr>
              <a:t>2. </a:t>
            </a:r>
            <a:r>
              <a:rPr lang="zh-CN" altLang="en-US" sz="2000" dirty="0" smtClean="0">
                <a:ea typeface="宋体" charset="-122"/>
              </a:rPr>
              <a:t>段落垂直对齐方式</a:t>
            </a:r>
          </a:p>
          <a:p>
            <a:endParaRPr lang="zh-CN" altLang="en-US" b="0" dirty="0" smtClean="0">
              <a:ea typeface="宋体" charset="-122"/>
            </a:endParaRPr>
          </a:p>
        </p:txBody>
      </p:sp>
      <p:pic>
        <p:nvPicPr>
          <p:cNvPr id="17418" name="Picture 1" descr="C:\Documents and Settings\Administrator\Application Data\Tencent\Users\569163183\QQ\WinTemp\RichOle\C`S$BMTPCG0$1C6%G[@0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492375"/>
            <a:ext cx="7834312"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9" name="矩形 13"/>
          <p:cNvSpPr>
            <a:spLocks noChangeArrowheads="1"/>
          </p:cNvSpPr>
          <p:nvPr/>
        </p:nvSpPr>
        <p:spPr bwMode="auto">
          <a:xfrm>
            <a:off x="3988652" y="5900738"/>
            <a:ext cx="2089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“中文版式”</a:t>
            </a:r>
            <a:r>
              <a:rPr lang="zh-CN" altLang="en-US" sz="1600" dirty="0">
                <a:ea typeface="宋体" charset="-122"/>
              </a:rPr>
              <a:t>选项卡</a:t>
            </a:r>
          </a:p>
        </p:txBody>
      </p:sp>
      <p:pic>
        <p:nvPicPr>
          <p:cNvPr id="1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950" y="1758156"/>
            <a:ext cx="33321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3621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8E5204DE-2AC4-46F9-8F18-2D1A1BD25FBD}" type="slidenum">
              <a:rPr lang="zh-CN" altLang="en-US" smtClean="0"/>
              <a:pPr>
                <a:defRPr/>
              </a:pPr>
              <a:t>95</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8437"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8438"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8439"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8440"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8441" name="内容占位符 17"/>
          <p:cNvSpPr>
            <a:spLocks noGrp="1"/>
          </p:cNvSpPr>
          <p:nvPr>
            <p:ph idx="1"/>
          </p:nvPr>
        </p:nvSpPr>
        <p:spPr>
          <a:xfrm>
            <a:off x="735013" y="1268413"/>
            <a:ext cx="8229600" cy="1368425"/>
          </a:xfrm>
        </p:spPr>
        <p:txBody>
          <a:bodyPr/>
          <a:lstStyle/>
          <a:p>
            <a:r>
              <a:rPr lang="zh-CN" altLang="en-US" b="0" dirty="0" smtClean="0">
                <a:ea typeface="宋体" charset="-122"/>
              </a:rPr>
              <a:t>设置段间距</a:t>
            </a:r>
          </a:p>
          <a:p>
            <a:endParaRPr lang="zh-CN" altLang="en-US" b="0" dirty="0" smtClean="0">
              <a:ea typeface="宋体" charset="-122"/>
            </a:endParaRPr>
          </a:p>
        </p:txBody>
      </p:sp>
      <p:pic>
        <p:nvPicPr>
          <p:cNvPr id="18442" name="Picture 2" descr="F:\CDROM\抓图\Cha02\027.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55650" y="1882775"/>
            <a:ext cx="8388350"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矩形 12"/>
          <p:cNvSpPr>
            <a:spLocks noChangeArrowheads="1"/>
          </p:cNvSpPr>
          <p:nvPr/>
        </p:nvSpPr>
        <p:spPr bwMode="auto">
          <a:xfrm>
            <a:off x="3937318" y="5829300"/>
            <a:ext cx="12682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设置</a:t>
            </a:r>
            <a:r>
              <a:rPr lang="zh-CN" altLang="en-US" sz="1600" dirty="0">
                <a:ea typeface="宋体" charset="-122"/>
              </a:rPr>
              <a:t>段间距</a:t>
            </a:r>
          </a:p>
        </p:txBody>
      </p:sp>
    </p:spTree>
    <p:extLst>
      <p:ext uri="{BB962C8B-B14F-4D97-AF65-F5344CB8AC3E}">
        <p14:creationId xmlns:p14="http://schemas.microsoft.com/office/powerpoint/2010/main" val="7253436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A9D9C05B-2D68-4EF9-8492-656E9267CA68}" type="slidenum">
              <a:rPr lang="zh-CN" altLang="en-US" smtClean="0"/>
              <a:pPr>
                <a:defRPr/>
              </a:pPr>
              <a:t>96</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9461"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9462"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9463"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9464"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9465" name="内容占位符 17"/>
          <p:cNvSpPr>
            <a:spLocks noGrp="1"/>
          </p:cNvSpPr>
          <p:nvPr>
            <p:ph idx="1"/>
          </p:nvPr>
        </p:nvSpPr>
        <p:spPr>
          <a:xfrm>
            <a:off x="735013" y="1268413"/>
            <a:ext cx="8229600" cy="1368425"/>
          </a:xfrm>
        </p:spPr>
        <p:txBody>
          <a:bodyPr/>
          <a:lstStyle/>
          <a:p>
            <a:r>
              <a:rPr lang="zh-CN" altLang="en-US" b="0" dirty="0" smtClean="0">
                <a:ea typeface="宋体" charset="-122"/>
              </a:rPr>
              <a:t>设置行距</a:t>
            </a:r>
          </a:p>
          <a:p>
            <a:endParaRPr lang="zh-CN" altLang="en-US" b="0" dirty="0" smtClean="0">
              <a:ea typeface="宋体" charset="-122"/>
            </a:endParaRPr>
          </a:p>
        </p:txBody>
      </p:sp>
      <p:pic>
        <p:nvPicPr>
          <p:cNvPr id="19466" name="Picture 2" descr="F:\CDROM\抓图\Cha02\028.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19250" y="1844675"/>
            <a:ext cx="4392613"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矩形 13"/>
          <p:cNvSpPr>
            <a:spLocks noChangeArrowheads="1"/>
          </p:cNvSpPr>
          <p:nvPr/>
        </p:nvSpPr>
        <p:spPr bwMode="auto">
          <a:xfrm>
            <a:off x="2771800" y="5956300"/>
            <a:ext cx="2294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“缩进和间距”</a:t>
            </a:r>
            <a:r>
              <a:rPr lang="zh-CN" altLang="en-US" sz="1600" dirty="0">
                <a:ea typeface="宋体" charset="-122"/>
              </a:rPr>
              <a:t>选项卡</a:t>
            </a:r>
          </a:p>
        </p:txBody>
      </p:sp>
    </p:spTree>
    <p:extLst>
      <p:ext uri="{BB962C8B-B14F-4D97-AF65-F5344CB8AC3E}">
        <p14:creationId xmlns:p14="http://schemas.microsoft.com/office/powerpoint/2010/main" val="26515168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AA9252F1-C41A-4D95-9A46-384EC1FF0230}" type="slidenum">
              <a:rPr lang="zh-CN" altLang="en-US" smtClean="0"/>
              <a:pPr>
                <a:defRPr/>
              </a:pPr>
              <a:t>97</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20485"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0486"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0487"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0488"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20489" name="内容占位符 17"/>
          <p:cNvSpPr>
            <a:spLocks noGrp="1"/>
          </p:cNvSpPr>
          <p:nvPr>
            <p:ph idx="1"/>
          </p:nvPr>
        </p:nvSpPr>
        <p:spPr>
          <a:xfrm>
            <a:off x="735013" y="1268413"/>
            <a:ext cx="8229600" cy="1368425"/>
          </a:xfrm>
        </p:spPr>
        <p:txBody>
          <a:bodyPr/>
          <a:lstStyle/>
          <a:p>
            <a:r>
              <a:rPr lang="zh-CN" altLang="en-US" b="0" dirty="0" smtClean="0">
                <a:ea typeface="宋体" charset="-122"/>
              </a:rPr>
              <a:t>段落换行与分页</a:t>
            </a:r>
          </a:p>
        </p:txBody>
      </p:sp>
      <p:pic>
        <p:nvPicPr>
          <p:cNvPr id="20490" name="Picture 2" descr="F:\CDROM\抓图\Cha02\030.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68538" y="1887538"/>
            <a:ext cx="4824412" cy="40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1" name="矩形 12"/>
          <p:cNvSpPr>
            <a:spLocks noChangeArrowheads="1"/>
          </p:cNvSpPr>
          <p:nvPr/>
        </p:nvSpPr>
        <p:spPr bwMode="auto">
          <a:xfrm>
            <a:off x="3635896" y="5900738"/>
            <a:ext cx="2294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a:t>
            </a:r>
            <a:r>
              <a:rPr lang="zh-CN" altLang="en-US" sz="1600" dirty="0">
                <a:ea typeface="宋体" charset="-122"/>
              </a:rPr>
              <a:t>换行和分页”选项卡</a:t>
            </a:r>
          </a:p>
        </p:txBody>
      </p:sp>
    </p:spTree>
    <p:extLst>
      <p:ext uri="{BB962C8B-B14F-4D97-AF65-F5344CB8AC3E}">
        <p14:creationId xmlns:p14="http://schemas.microsoft.com/office/powerpoint/2010/main" val="26560179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9C13FC22-EFBF-4B7C-9FBF-D2267035F6CF}" type="slidenum">
              <a:rPr lang="zh-CN" altLang="en-US" smtClean="0"/>
              <a:pPr>
                <a:defRPr/>
              </a:pPr>
              <a:t>98</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1269"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1270"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1271"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1272"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1273" name="内容占位符 17"/>
          <p:cNvSpPr>
            <a:spLocks noGrp="1"/>
          </p:cNvSpPr>
          <p:nvPr>
            <p:ph idx="1"/>
          </p:nvPr>
        </p:nvSpPr>
        <p:spPr>
          <a:xfrm>
            <a:off x="735013" y="1268413"/>
            <a:ext cx="8229600" cy="1512887"/>
          </a:xfrm>
        </p:spPr>
        <p:txBody>
          <a:bodyPr/>
          <a:lstStyle/>
          <a:p>
            <a:r>
              <a:rPr lang="zh-CN" altLang="en-US" b="0" dirty="0" smtClean="0">
                <a:ea typeface="宋体" charset="-122"/>
              </a:rPr>
              <a:t>添加边框和底纹</a:t>
            </a:r>
            <a:endParaRPr lang="en-US" altLang="zh-CN" b="0" dirty="0" smtClean="0">
              <a:ea typeface="宋体" charset="-122"/>
            </a:endParaRPr>
          </a:p>
          <a:p>
            <a:pPr lvl="1"/>
            <a:r>
              <a:rPr lang="en-US" altLang="zh-CN" sz="2400" dirty="0" smtClean="0">
                <a:ea typeface="宋体" charset="-122"/>
              </a:rPr>
              <a:t>1. </a:t>
            </a:r>
            <a:r>
              <a:rPr lang="zh-CN" altLang="en-US" sz="2400" dirty="0" smtClean="0">
                <a:ea typeface="宋体" charset="-122"/>
              </a:rPr>
              <a:t>给文本添加边框</a:t>
            </a:r>
          </a:p>
          <a:p>
            <a:pPr lvl="1"/>
            <a:r>
              <a:rPr lang="en-US" altLang="zh-CN" sz="2400" dirty="0" smtClean="0">
                <a:ea typeface="宋体" charset="-122"/>
              </a:rPr>
              <a:t>2. </a:t>
            </a:r>
            <a:r>
              <a:rPr lang="zh-CN" altLang="en-US" sz="2400" dirty="0" smtClean="0">
                <a:ea typeface="宋体" charset="-122"/>
              </a:rPr>
              <a:t>给文本添加底纹</a:t>
            </a:r>
          </a:p>
        </p:txBody>
      </p:sp>
      <p:pic>
        <p:nvPicPr>
          <p:cNvPr id="11274" name="Picture 2" descr="F:\CDROM\抓图\Cha02\011.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508480" y="1724977"/>
            <a:ext cx="426085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矩形 13"/>
          <p:cNvSpPr>
            <a:spLocks noChangeArrowheads="1"/>
          </p:cNvSpPr>
          <p:nvPr/>
        </p:nvSpPr>
        <p:spPr bwMode="auto">
          <a:xfrm>
            <a:off x="5903258" y="5986979"/>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dirty="0" smtClean="0">
                <a:ea typeface="宋体" charset="-122"/>
              </a:rPr>
              <a:t>“</a:t>
            </a:r>
            <a:r>
              <a:rPr lang="zh-CN" altLang="en-US" sz="1600" dirty="0">
                <a:ea typeface="宋体" charset="-122"/>
              </a:rPr>
              <a:t>边框和底纹”对话框</a:t>
            </a:r>
          </a:p>
        </p:txBody>
      </p:sp>
      <p:sp>
        <p:nvSpPr>
          <p:cNvPr id="11276" name="TextBox 1"/>
          <p:cNvSpPr txBox="1">
            <a:spLocks noChangeArrowheads="1"/>
          </p:cNvSpPr>
          <p:nvPr/>
        </p:nvSpPr>
        <p:spPr bwMode="auto">
          <a:xfrm>
            <a:off x="1042988" y="3284538"/>
            <a:ext cx="3660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zh-CN" altLang="en-US" sz="2400" b="1" dirty="0">
                <a:ea typeface="宋体" charset="-122"/>
              </a:rPr>
              <a:t>开始 </a:t>
            </a:r>
            <a:r>
              <a:rPr lang="en-US" altLang="zh-CN" sz="2400" b="1" dirty="0">
                <a:ea typeface="宋体" charset="-122"/>
              </a:rPr>
              <a:t>——</a:t>
            </a:r>
            <a:r>
              <a:rPr lang="zh-CN" altLang="en-US" sz="2400" b="1" dirty="0">
                <a:ea typeface="宋体" charset="-122"/>
              </a:rPr>
              <a:t>段落 </a:t>
            </a:r>
            <a:r>
              <a:rPr lang="en-US" altLang="zh-CN" sz="2400" b="1" dirty="0" smtClean="0">
                <a:ea typeface="宋体" charset="-122"/>
              </a:rPr>
              <a:t>——</a:t>
            </a:r>
          </a:p>
          <a:p>
            <a:pPr eaLnBrk="1" hangingPunct="1"/>
            <a:endParaRPr lang="en-US" altLang="zh-CN" sz="2400" b="1" dirty="0" smtClean="0">
              <a:ea typeface="宋体" charset="-122"/>
            </a:endParaRPr>
          </a:p>
          <a:p>
            <a:pPr eaLnBrk="1" hangingPunct="1"/>
            <a:r>
              <a:rPr lang="en-US" altLang="zh-CN" sz="2400" b="1" dirty="0" smtClean="0">
                <a:ea typeface="宋体" charset="-122"/>
              </a:rPr>
              <a:t>——</a:t>
            </a:r>
            <a:r>
              <a:rPr lang="zh-CN" altLang="en-US" sz="2400" b="1" dirty="0">
                <a:ea typeface="宋体" charset="-122"/>
              </a:rPr>
              <a:t>边框和底纹 </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3203575"/>
            <a:ext cx="797847" cy="650875"/>
          </a:xfrm>
          <a:prstGeom prst="rect">
            <a:avLst/>
          </a:prstGeom>
        </p:spPr>
      </p:pic>
      <p:pic>
        <p:nvPicPr>
          <p:cNvPr id="1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5268" y="2564904"/>
            <a:ext cx="4254500" cy="323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08480" y="1988840"/>
            <a:ext cx="584001" cy="360040"/>
          </a:xfrm>
          <a:prstGeom prst="rect">
            <a:avLst/>
          </a:prstGeom>
          <a:noFill/>
          <a:ln w="53975" cap="sq"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054904" y="2735208"/>
            <a:ext cx="584001" cy="360040"/>
          </a:xfrm>
          <a:prstGeom prst="rect">
            <a:avLst/>
          </a:prstGeom>
          <a:noFill/>
          <a:ln w="53975" cap="sq"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63588" y="381000"/>
            <a:ext cx="7696200" cy="563563"/>
          </a:xfrm>
        </p:spPr>
        <p:txBody>
          <a:bodyPr/>
          <a:lstStyle/>
          <a:p>
            <a:pPr eaLnBrk="1" hangingPunct="1"/>
            <a:r>
              <a:rPr lang="en-US" altLang="zh-CN" dirty="0" smtClean="0"/>
              <a:t/>
            </a:r>
            <a:br>
              <a:rPr lang="en-US" altLang="zh-CN" dirty="0" smtClean="0"/>
            </a:br>
            <a:r>
              <a:rPr lang="zh-CN" altLang="en-US" dirty="0"/>
              <a:t>任务</a:t>
            </a:r>
            <a:r>
              <a:rPr lang="en-US" altLang="zh-CN" dirty="0"/>
              <a:t>2  </a:t>
            </a:r>
            <a:r>
              <a:rPr lang="zh-CN" altLang="en-US" dirty="0"/>
              <a:t>设置文本格式和文本样式</a:t>
            </a:r>
            <a:r>
              <a:rPr dirty="0" smtClean="0"/>
              <a:t/>
            </a:r>
            <a:br>
              <a:rPr dirty="0" smtClean="0"/>
            </a:br>
            <a:endParaRPr lang="en-US" altLang="zh-CN" dirty="0" smtClean="0"/>
          </a:p>
        </p:txBody>
      </p:sp>
      <p:sp>
        <p:nvSpPr>
          <p:cNvPr id="5" name="灯片编号占位符 4"/>
          <p:cNvSpPr>
            <a:spLocks noGrp="1"/>
          </p:cNvSpPr>
          <p:nvPr>
            <p:ph type="sldNum" sz="quarter" idx="11"/>
          </p:nvPr>
        </p:nvSpPr>
        <p:spPr/>
        <p:txBody>
          <a:bodyPr/>
          <a:lstStyle/>
          <a:p>
            <a:pPr>
              <a:defRPr/>
            </a:pPr>
            <a:fld id="{064AD688-EE00-4BCF-AACB-C052608BAF7C}" type="slidenum">
              <a:rPr lang="zh-CN" altLang="en-US" smtClean="0"/>
              <a:pPr>
                <a:defRPr/>
              </a:pPr>
              <a:t>99</a:t>
            </a:fld>
            <a:endParaRPr lang="en-US" altLang="zh-CN" dirty="0"/>
          </a:p>
        </p:txBody>
      </p:sp>
      <p:sp>
        <p:nvSpPr>
          <p:cNvPr id="6" name="日期占位符 5"/>
          <p:cNvSpPr>
            <a:spLocks noGrp="1"/>
          </p:cNvSpPr>
          <p:nvPr>
            <p:ph type="dt" sz="quarter" idx="10"/>
          </p:nvPr>
        </p:nvSpPr>
        <p:spPr/>
        <p:txBody>
          <a:bodyPr/>
          <a:lstStyle/>
          <a:p>
            <a:pPr>
              <a:defRPr/>
            </a:pPr>
            <a:fld id="{37BBAB2E-E367-4ED8-A51D-BEE4BB82E8A7}" type="datetime8">
              <a:rPr lang="zh-CN" altLang="en-US"/>
              <a:pPr>
                <a:defRPr/>
              </a:pPr>
              <a:t>2025年10月10日3时59分</a:t>
            </a:fld>
            <a:endParaRPr lang="zh-CN" altLang="en-US" dirty="0"/>
          </a:p>
        </p:txBody>
      </p:sp>
      <p:sp>
        <p:nvSpPr>
          <p:cNvPr id="12293" name="Rectangle 10"/>
          <p:cNvSpPr>
            <a:spLocks noChangeArrowheads="1"/>
          </p:cNvSpPr>
          <p:nvPr/>
        </p:nvSpPr>
        <p:spPr bwMode="auto">
          <a:xfrm>
            <a:off x="7207250" y="2046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2294" name="Rectangle 13"/>
          <p:cNvSpPr>
            <a:spLocks noChangeArrowheads="1"/>
          </p:cNvSpPr>
          <p:nvPr/>
        </p:nvSpPr>
        <p:spPr bwMode="auto">
          <a:xfrm>
            <a:off x="7021513" y="443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2295" name="Rectangle 16"/>
          <p:cNvSpPr>
            <a:spLocks noChangeArrowheads="1"/>
          </p:cNvSpPr>
          <p:nvPr/>
        </p:nvSpPr>
        <p:spPr bwMode="auto">
          <a:xfrm>
            <a:off x="6694488" y="4076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2296" name="Rectangle 19"/>
          <p:cNvSpPr>
            <a:spLocks noChangeArrowheads="1"/>
          </p:cNvSpPr>
          <p:nvPr/>
        </p:nvSpPr>
        <p:spPr bwMode="auto">
          <a:xfrm>
            <a:off x="7283450" y="3921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ea typeface="宋体" charset="-122"/>
            </a:endParaRPr>
          </a:p>
        </p:txBody>
      </p:sp>
      <p:sp>
        <p:nvSpPr>
          <p:cNvPr id="12297" name="内容占位符 17"/>
          <p:cNvSpPr>
            <a:spLocks noGrp="1"/>
          </p:cNvSpPr>
          <p:nvPr>
            <p:ph idx="1"/>
          </p:nvPr>
        </p:nvSpPr>
        <p:spPr>
          <a:xfrm>
            <a:off x="735013" y="1268413"/>
            <a:ext cx="8229600" cy="1512887"/>
          </a:xfrm>
        </p:spPr>
        <p:txBody>
          <a:bodyPr/>
          <a:lstStyle/>
          <a:p>
            <a:r>
              <a:rPr lang="zh-CN" altLang="en-US" b="0" dirty="0" smtClean="0">
                <a:ea typeface="宋体" charset="-122"/>
              </a:rPr>
              <a:t>字符缩放</a:t>
            </a:r>
          </a:p>
        </p:txBody>
      </p:sp>
      <p:pic>
        <p:nvPicPr>
          <p:cNvPr id="12298" name="Picture 2" descr="F:\CDROM\抓图\Cha02\015.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79613" y="1916113"/>
            <a:ext cx="5167312"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矩形 12"/>
          <p:cNvSpPr>
            <a:spLocks noChangeArrowheads="1"/>
          </p:cNvSpPr>
          <p:nvPr/>
        </p:nvSpPr>
        <p:spPr bwMode="auto">
          <a:xfrm>
            <a:off x="3467866" y="5972175"/>
            <a:ext cx="22942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smtClean="0">
                <a:ea typeface="宋体" charset="-122"/>
              </a:rPr>
              <a:t> </a:t>
            </a:r>
            <a:r>
              <a:rPr lang="zh-CN" altLang="en-US" sz="1600" dirty="0" smtClean="0">
                <a:ea typeface="宋体" charset="-122"/>
              </a:rPr>
              <a:t>“字符缩放”</a:t>
            </a:r>
            <a:r>
              <a:rPr lang="zh-CN" altLang="en-US" sz="1600" dirty="0">
                <a:ea typeface="宋体" charset="-122"/>
              </a:rPr>
              <a:t>下拉列表</a:t>
            </a:r>
          </a:p>
        </p:txBody>
      </p:sp>
      <p:sp>
        <p:nvSpPr>
          <p:cNvPr id="2" name="矩形 1"/>
          <p:cNvSpPr/>
          <p:nvPr/>
        </p:nvSpPr>
        <p:spPr>
          <a:xfrm>
            <a:off x="5292725" y="3284538"/>
            <a:ext cx="1008063" cy="192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 name="椭圆 2"/>
          <p:cNvSpPr/>
          <p:nvPr/>
        </p:nvSpPr>
        <p:spPr>
          <a:xfrm>
            <a:off x="6516688" y="3716338"/>
            <a:ext cx="431800" cy="19446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Tree>
    <p:extLst>
      <p:ext uri="{BB962C8B-B14F-4D97-AF65-F5344CB8AC3E}">
        <p14:creationId xmlns:p14="http://schemas.microsoft.com/office/powerpoint/2010/main" val="2640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theme1.xml><?xml version="1.0" encoding="utf-8"?>
<a:theme xmlns:a="http://schemas.openxmlformats.org/drawingml/2006/main" name="cdb2004218l">
  <a:themeElements>
    <a:clrScheme name="技巧">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cdb2004218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218l 1">
        <a:dk1>
          <a:srgbClr val="000066"/>
        </a:dk1>
        <a:lt1>
          <a:srgbClr val="FFFFFF"/>
        </a:lt1>
        <a:dk2>
          <a:srgbClr val="175B5B"/>
        </a:dk2>
        <a:lt2>
          <a:srgbClr val="C0C0C0"/>
        </a:lt2>
        <a:accent1>
          <a:srgbClr val="7DB038"/>
        </a:accent1>
        <a:accent2>
          <a:srgbClr val="6CA5D8"/>
        </a:accent2>
        <a:accent3>
          <a:srgbClr val="FFFFFF"/>
        </a:accent3>
        <a:accent4>
          <a:srgbClr val="000056"/>
        </a:accent4>
        <a:accent5>
          <a:srgbClr val="BFD4AE"/>
        </a:accent5>
        <a:accent6>
          <a:srgbClr val="6195C4"/>
        </a:accent6>
        <a:hlink>
          <a:srgbClr val="5D4BC7"/>
        </a:hlink>
        <a:folHlink>
          <a:srgbClr val="878FA5"/>
        </a:folHlink>
      </a:clrScheme>
      <a:clrMap bg1="lt1" tx1="dk1" bg2="lt2" tx2="dk2" accent1="accent1" accent2="accent2" accent3="accent3" accent4="accent4" accent5="accent5" accent6="accent6" hlink="hlink" folHlink="folHlink"/>
    </a:extraClrScheme>
    <a:extraClrScheme>
      <a:clrScheme name="cdb2004218l 2">
        <a:dk1>
          <a:srgbClr val="000000"/>
        </a:dk1>
        <a:lt1>
          <a:srgbClr val="FFFFFF"/>
        </a:lt1>
        <a:dk2>
          <a:srgbClr val="500E86"/>
        </a:dk2>
        <a:lt2>
          <a:srgbClr val="B2B2B2"/>
        </a:lt2>
        <a:accent1>
          <a:srgbClr val="3C96C8"/>
        </a:accent1>
        <a:accent2>
          <a:srgbClr val="E2AF52"/>
        </a:accent2>
        <a:accent3>
          <a:srgbClr val="FFFFFF"/>
        </a:accent3>
        <a:accent4>
          <a:srgbClr val="000000"/>
        </a:accent4>
        <a:accent5>
          <a:srgbClr val="AFC9E0"/>
        </a:accent5>
        <a:accent6>
          <a:srgbClr val="CD9E49"/>
        </a:accent6>
        <a:hlink>
          <a:srgbClr val="576CD5"/>
        </a:hlink>
        <a:folHlink>
          <a:srgbClr val="6EBCB3"/>
        </a:folHlink>
      </a:clrScheme>
      <a:clrMap bg1="lt1" tx1="dk1" bg2="lt2" tx2="dk2" accent1="accent1" accent2="accent2" accent3="accent3" accent4="accent4" accent5="accent5" accent6="accent6" hlink="hlink" folHlink="folHlink"/>
    </a:extraClrScheme>
    <a:extraClrScheme>
      <a:clrScheme name="cdb2004218l 3">
        <a:dk1>
          <a:srgbClr val="000000"/>
        </a:dk1>
        <a:lt1>
          <a:srgbClr val="FFFFFF"/>
        </a:lt1>
        <a:dk2>
          <a:srgbClr val="0B3191"/>
        </a:dk2>
        <a:lt2>
          <a:srgbClr val="C0C0C0"/>
        </a:lt2>
        <a:accent1>
          <a:srgbClr val="3195D9"/>
        </a:accent1>
        <a:accent2>
          <a:srgbClr val="63C2F7"/>
        </a:accent2>
        <a:accent3>
          <a:srgbClr val="FFFFFF"/>
        </a:accent3>
        <a:accent4>
          <a:srgbClr val="000000"/>
        </a:accent4>
        <a:accent5>
          <a:srgbClr val="ADC8E9"/>
        </a:accent5>
        <a:accent6>
          <a:srgbClr val="59B0E0"/>
        </a:accent6>
        <a:hlink>
          <a:srgbClr val="4173F1"/>
        </a:hlink>
        <a:folHlink>
          <a:srgbClr val="3B97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raining presentation- Microsoft Office—Get up to speed with the 2007 system">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cdb2004218l</Template>
  <TotalTime>2087</TotalTime>
  <Words>17349</Words>
  <Application>Microsoft Office PowerPoint</Application>
  <PresentationFormat>全屏显示(4:3)</PresentationFormat>
  <Paragraphs>1922</Paragraphs>
  <Slides>233</Slides>
  <Notes>100</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4</vt:i4>
      </vt:variant>
      <vt:variant>
        <vt:lpstr>幻灯片标题</vt:lpstr>
      </vt:variant>
      <vt:variant>
        <vt:i4>233</vt:i4>
      </vt:variant>
    </vt:vector>
  </HeadingPairs>
  <TitlesOfParts>
    <vt:vector size="260" baseType="lpstr">
      <vt:lpstr>_x005f_x000B__x005f_x000C_</vt:lpstr>
      <vt:lpstr>Folio Lt BT</vt:lpstr>
      <vt:lpstr>Monotype Sorts</vt:lpstr>
      <vt:lpstr>汉仪大黑简</vt:lpstr>
      <vt:lpstr>汉仪细等线简</vt:lpstr>
      <vt:lpstr>黑体</vt:lpstr>
      <vt:lpstr>华文仿宋</vt:lpstr>
      <vt:lpstr>楷体_GB2312</vt:lpstr>
      <vt:lpstr>隶书</vt:lpstr>
      <vt:lpstr>宋体</vt:lpstr>
      <vt:lpstr>微软雅黑</vt:lpstr>
      <vt:lpstr>幼圆</vt:lpstr>
      <vt:lpstr>Arial</vt:lpstr>
      <vt:lpstr>Calibri</vt:lpstr>
      <vt:lpstr>Cambria Math</vt:lpstr>
      <vt:lpstr>Comic Sans MS</vt:lpstr>
      <vt:lpstr>Tahoma</vt:lpstr>
      <vt:lpstr>Times New Roman</vt:lpstr>
      <vt:lpstr>Verdana</vt:lpstr>
      <vt:lpstr>Webdings</vt:lpstr>
      <vt:lpstr>Wingdings</vt:lpstr>
      <vt:lpstr>cdb2004218l</vt:lpstr>
      <vt:lpstr>Training presentation- Microsoft Office—Get up to speed with the 2007 system</vt:lpstr>
      <vt:lpstr>BMP 图象</vt:lpstr>
      <vt:lpstr>位图图像</vt:lpstr>
      <vt:lpstr>Bitmap Image</vt:lpstr>
      <vt:lpstr>Microsoft Word 文档</vt:lpstr>
      <vt:lpstr>操作系统基本概念</vt:lpstr>
      <vt:lpstr>操作系统用在何处？</vt:lpstr>
      <vt:lpstr>操作系统是什么？</vt:lpstr>
      <vt:lpstr>PowerPoint 演示文稿</vt:lpstr>
      <vt:lpstr>操作系统的定义 </vt:lpstr>
      <vt:lpstr>操作系统功能</vt:lpstr>
      <vt:lpstr>操作系统的展望</vt:lpstr>
      <vt:lpstr>常见操作系统</vt:lpstr>
      <vt:lpstr>Windows 操作系统</vt:lpstr>
      <vt:lpstr>Windows 发展简史</vt:lpstr>
      <vt:lpstr>Windows的特色</vt:lpstr>
      <vt:lpstr>Windows界面</vt:lpstr>
      <vt:lpstr>开始菜单</vt:lpstr>
      <vt:lpstr>典型的应用程序窗口基本元素</vt:lpstr>
      <vt:lpstr>任务栏</vt:lpstr>
      <vt:lpstr>图标</vt:lpstr>
      <vt:lpstr>快捷方式</vt:lpstr>
      <vt:lpstr>常见图标</vt:lpstr>
      <vt:lpstr>界面元素-窗口</vt:lpstr>
      <vt:lpstr>界面元素</vt:lpstr>
      <vt:lpstr>常用操作</vt:lpstr>
      <vt:lpstr>文件管理</vt:lpstr>
      <vt:lpstr>  文件管理中的几个概念</vt:lpstr>
      <vt:lpstr>  文件管理中的几个概念</vt:lpstr>
      <vt:lpstr>  文件管理中的几个概念</vt:lpstr>
      <vt:lpstr>  文件管理中的几个概念</vt:lpstr>
      <vt:lpstr>  文件管理中的几个概念</vt:lpstr>
      <vt:lpstr>  文件和文件夹的基本操作</vt:lpstr>
      <vt:lpstr>  复制、移动文件和文件夹</vt:lpstr>
      <vt:lpstr>  复制、移动文件和文件夹</vt:lpstr>
      <vt:lpstr>  删除文件和文件夹</vt:lpstr>
      <vt:lpstr>  回收站的使用</vt:lpstr>
      <vt:lpstr>  资源管理器</vt:lpstr>
      <vt:lpstr>  资源管理器</vt:lpstr>
      <vt:lpstr>  “资源管理器”基本使用</vt:lpstr>
      <vt:lpstr>  查找文件和文件夹</vt:lpstr>
      <vt:lpstr>  文件通配符</vt:lpstr>
      <vt:lpstr>  程序管理</vt:lpstr>
      <vt:lpstr>  运行程序</vt:lpstr>
      <vt:lpstr>  程序间进行切换</vt:lpstr>
      <vt:lpstr>  添加或删除Windows程序</vt:lpstr>
      <vt:lpstr>  运行MS-DOS程序</vt:lpstr>
      <vt:lpstr>  文件关联</vt:lpstr>
      <vt:lpstr>  计算机管理</vt:lpstr>
      <vt:lpstr>  个性化的工作环境</vt:lpstr>
      <vt:lpstr>  用户管理</vt:lpstr>
      <vt:lpstr>  磁盘管理</vt:lpstr>
      <vt:lpstr>  系统资源管理</vt:lpstr>
      <vt:lpstr>  注册表概念</vt:lpstr>
      <vt:lpstr>  注册表编辑器</vt:lpstr>
      <vt:lpstr>  注册表的基本结构</vt:lpstr>
      <vt:lpstr>  文件和文件夹的基本操作</vt:lpstr>
      <vt:lpstr>  文件夹窗口界面</vt:lpstr>
      <vt:lpstr>  常见对话框组成元素</vt:lpstr>
      <vt:lpstr>  鼠标的使用</vt:lpstr>
      <vt:lpstr>Linux 特点</vt:lpstr>
      <vt:lpstr>文字处理软件</vt:lpstr>
      <vt:lpstr>PowerPoint 演示文稿</vt:lpstr>
      <vt:lpstr>Word软件简介</vt:lpstr>
      <vt:lpstr>WORD典型作品之一：书稿样板</vt:lpstr>
      <vt:lpstr>PowerPoint 演示文稿</vt:lpstr>
      <vt:lpstr>PowerPoint 演示文稿</vt:lpstr>
      <vt:lpstr>PowerPoint 演示文稿</vt:lpstr>
      <vt:lpstr>PowerPoint 演示文稿</vt:lpstr>
      <vt:lpstr>PowerPoint 演示文稿</vt:lpstr>
      <vt:lpstr>PowerPoint 演示文稿</vt:lpstr>
      <vt:lpstr>主要内容</vt:lpstr>
      <vt:lpstr>任务1 Word 2010的基本操作</vt:lpstr>
      <vt:lpstr>任务1 Word 2010的基本操作</vt:lpstr>
      <vt:lpstr>任务1 Word 2010的基本操作</vt:lpstr>
      <vt:lpstr>任务1 Word 2010的基本操作</vt:lpstr>
      <vt:lpstr>任务1 Word 2010的基本操作</vt:lpstr>
      <vt:lpstr>新的文件格式情况如何？</vt:lpstr>
      <vt:lpstr>新的文件格式情况如何？ </vt:lpstr>
      <vt:lpstr>任务1 Word 2010的基本操作</vt:lpstr>
      <vt:lpstr>任务1 Word 2010的基本操作</vt:lpstr>
      <vt:lpstr>任务1 Word 2010的基本操作</vt:lpstr>
      <vt:lpstr>任务1 Word 2010的基本操作</vt:lpstr>
      <vt:lpstr>任务1 Word 2010的基本操作</vt:lpstr>
      <vt:lpstr>任务1 Word 2010的基本操作</vt:lpstr>
      <vt:lpstr>任务1 Word 2010的基本操作</vt:lpstr>
      <vt:lpstr>任务1 Word 2010的基本操作</vt:lpstr>
      <vt:lpstr>任务1 Word 2010的基本操作</vt:lpstr>
      <vt:lpstr>Office 2010十大新增功能之一</vt:lpstr>
      <vt:lpstr>自定义快速访问工具栏</vt:lpstr>
      <vt:lpstr>Office 2010十大新增功能之二</vt:lpstr>
      <vt:lpstr>任务1 Word 2010的基本操作</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任务2  设置文本格式和文本样式 </vt:lpstr>
      <vt:lpstr> 综合练习 </vt:lpstr>
      <vt:lpstr>任务2  设置文本格式和文本样式</vt:lpstr>
      <vt:lpstr>任务2  设置文本格式和文本样式</vt:lpstr>
      <vt:lpstr>任务2  设置文本格式和文本样式</vt:lpstr>
      <vt:lpstr>任务2  设置文本格式和文本样式</vt:lpstr>
      <vt:lpstr>任务2  设置文本格式和文本样式</vt:lpstr>
      <vt:lpstr>任务2  设置文本格式和文本样式</vt:lpstr>
      <vt:lpstr>任务2  设置文本格式和文本样式</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任务3  使用对象修饰文档</vt:lpstr>
      <vt:lpstr>任务4  设置页面版式</vt:lpstr>
      <vt:lpstr>任务4  设置页面版式</vt:lpstr>
      <vt:lpstr>任务4  设置页面版式</vt:lpstr>
      <vt:lpstr>任务4  设置页面版式</vt:lpstr>
      <vt:lpstr>任务5  编辑技巧与打印输出</vt:lpstr>
      <vt:lpstr>任务5  编辑技巧与打印输出</vt:lpstr>
      <vt:lpstr>任务5  编辑技巧与打印输出</vt:lpstr>
      <vt:lpstr>任务5  编辑技巧与打印输出</vt:lpstr>
      <vt:lpstr>任务5  编辑技巧与打印输出</vt:lpstr>
      <vt:lpstr>任务5  编辑技巧与打印输出</vt:lpstr>
      <vt:lpstr>任务5  编辑技巧与打印输出</vt:lpstr>
      <vt:lpstr>任务5  编辑技巧与打印输出</vt:lpstr>
      <vt:lpstr>任务5  编辑技巧与打印输出</vt:lpstr>
      <vt:lpstr>Markdown 教程</vt:lpstr>
      <vt:lpstr>标题</vt:lpstr>
      <vt:lpstr>字体</vt:lpstr>
      <vt:lpstr>图片</vt:lpstr>
      <vt:lpstr>列表</vt:lpstr>
      <vt:lpstr>表格</vt:lpstr>
      <vt:lpstr>代码</vt:lpstr>
      <vt:lpstr>高级用法</vt:lpstr>
      <vt:lpstr>LaTeX简介</vt:lpstr>
      <vt:lpstr>LaTeX简介</vt:lpstr>
      <vt:lpstr>LaTeX简介</vt:lpstr>
      <vt:lpstr>LaTeX简介</vt:lpstr>
      <vt:lpstr>在线编辑器</vt:lpstr>
      <vt:lpstr>LaTeX的优点</vt:lpstr>
      <vt:lpstr>LaTeX流程转换</vt:lpstr>
      <vt:lpstr>LaTeX基础</vt:lpstr>
      <vt:lpstr>LaTeX语句</vt:lpstr>
      <vt:lpstr>LaTeX命令</vt:lpstr>
      <vt:lpstr>自定义命令</vt:lpstr>
      <vt:lpstr>自定义命令</vt:lpstr>
      <vt:lpstr>文档类型</vt:lpstr>
      <vt:lpstr>文档类型选项</vt:lpstr>
      <vt:lpstr>宏包usepackage</vt:lpstr>
      <vt:lpstr>常用宏包</vt:lpstr>
      <vt:lpstr>常用宏包</vt:lpstr>
      <vt:lpstr>环境</vt:lpstr>
      <vt:lpstr>常用环境</vt:lpstr>
      <vt:lpstr>常用环境</vt:lpstr>
      <vt:lpstr>常用环境</vt:lpstr>
      <vt:lpstr>标题与作者</vt:lpstr>
      <vt:lpstr>摘要</vt:lpstr>
      <vt:lpstr>层次结构</vt:lpstr>
      <vt:lpstr>目录</vt:lpstr>
      <vt:lpstr>文字排版</vt:lpstr>
      <vt:lpstr>字样</vt:lpstr>
      <vt:lpstr>字号</vt:lpstr>
      <vt:lpstr>字间距</vt:lpstr>
      <vt:lpstr>首行缩进</vt:lpstr>
      <vt:lpstr>换行换页与分段</vt:lpstr>
      <vt:lpstr>页眉与页脚</vt:lpstr>
      <vt:lpstr>自定义版式</vt:lpstr>
      <vt:lpstr>脚注</vt:lpstr>
      <vt:lpstr>交叉引用</vt:lpstr>
      <vt:lpstr>交叉引用</vt:lpstr>
      <vt:lpstr>参考文献</vt:lpstr>
      <vt:lpstr>参考文献</vt:lpstr>
      <vt:lpstr>bib文件</vt:lpstr>
      <vt:lpstr>Bib格式</vt:lpstr>
      <vt:lpstr>使用中文</vt:lpstr>
      <vt:lpstr>表格</vt:lpstr>
      <vt:lpstr>tabular环境</vt:lpstr>
      <vt:lpstr>table环境</vt:lpstr>
      <vt:lpstr>表格de列格式</vt:lpstr>
      <vt:lpstr>表格de画线</vt:lpstr>
      <vt:lpstr>表格de画线</vt:lpstr>
      <vt:lpstr>跨行表格宏包multirow</vt:lpstr>
      <vt:lpstr>跨行表格宏包multirow</vt:lpstr>
      <vt:lpstr>数学公式</vt:lpstr>
      <vt:lpstr>常用数学宏包</vt:lpstr>
      <vt:lpstr>行内公式</vt:lpstr>
      <vt:lpstr>行间公式</vt:lpstr>
      <vt:lpstr>常用公式环境</vt:lpstr>
      <vt:lpstr>常用公式环境</vt:lpstr>
      <vt:lpstr>常用公式环境</vt:lpstr>
      <vt:lpstr>公式中的文字</vt:lpstr>
      <vt:lpstr>公式文字的基本元素</vt:lpstr>
      <vt:lpstr>公式文字的基本元素</vt:lpstr>
      <vt:lpstr>插入图片</vt:lpstr>
      <vt:lpstr>Figure环境</vt:lpstr>
      <vt:lpstr>Figure环境</vt:lpstr>
      <vt:lpstr>课堂作业</vt:lpstr>
      <vt:lpstr>PowerPoint 演示文稿</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dc:creator>
  <cp:lastModifiedBy>804-113</cp:lastModifiedBy>
  <cp:revision>283</cp:revision>
  <dcterms:created xsi:type="dcterms:W3CDTF">2010-12-09T04:00:21Z</dcterms:created>
  <dcterms:modified xsi:type="dcterms:W3CDTF">2025-10-10T07:59:50Z</dcterms:modified>
</cp:coreProperties>
</file>